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83"/>
  </p:notesMasterIdLst>
  <p:handoutMasterIdLst>
    <p:handoutMasterId r:id="rId84"/>
  </p:handoutMasterIdLst>
  <p:sldIdLst>
    <p:sldId id="256" r:id="rId2"/>
    <p:sldId id="257" r:id="rId3"/>
    <p:sldId id="316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15" r:id="rId13"/>
    <p:sldId id="267" r:id="rId14"/>
    <p:sldId id="268" r:id="rId15"/>
    <p:sldId id="269" r:id="rId16"/>
    <p:sldId id="270" r:id="rId17"/>
    <p:sldId id="318" r:id="rId18"/>
    <p:sldId id="272" r:id="rId19"/>
    <p:sldId id="310" r:id="rId20"/>
    <p:sldId id="311" r:id="rId21"/>
    <p:sldId id="312" r:id="rId22"/>
    <p:sldId id="278" r:id="rId23"/>
    <p:sldId id="358" r:id="rId24"/>
    <p:sldId id="279" r:id="rId25"/>
    <p:sldId id="325" r:id="rId26"/>
    <p:sldId id="280" r:id="rId27"/>
    <p:sldId id="281" r:id="rId28"/>
    <p:sldId id="359" r:id="rId29"/>
    <p:sldId id="360" r:id="rId30"/>
    <p:sldId id="282" r:id="rId31"/>
    <p:sldId id="283" r:id="rId32"/>
    <p:sldId id="327" r:id="rId33"/>
    <p:sldId id="319" r:id="rId34"/>
    <p:sldId id="320" r:id="rId35"/>
    <p:sldId id="287" r:id="rId36"/>
    <p:sldId id="321" r:id="rId37"/>
    <p:sldId id="288" r:id="rId38"/>
    <p:sldId id="289" r:id="rId39"/>
    <p:sldId id="291" r:id="rId40"/>
    <p:sldId id="292" r:id="rId41"/>
    <p:sldId id="293" r:id="rId42"/>
    <p:sldId id="294" r:id="rId43"/>
    <p:sldId id="295" r:id="rId44"/>
    <p:sldId id="330" r:id="rId45"/>
    <p:sldId id="332" r:id="rId46"/>
    <p:sldId id="331" r:id="rId47"/>
    <p:sldId id="300" r:id="rId48"/>
    <p:sldId id="301" r:id="rId49"/>
    <p:sldId id="303" r:id="rId50"/>
    <p:sldId id="357" r:id="rId51"/>
    <p:sldId id="333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61" r:id="rId63"/>
    <p:sldId id="363" r:id="rId64"/>
    <p:sldId id="362" r:id="rId65"/>
    <p:sldId id="364" r:id="rId66"/>
    <p:sldId id="365" r:id="rId67"/>
    <p:sldId id="381" r:id="rId68"/>
    <p:sldId id="367" r:id="rId69"/>
    <p:sldId id="369" r:id="rId70"/>
    <p:sldId id="370" r:id="rId71"/>
    <p:sldId id="371" r:id="rId72"/>
    <p:sldId id="372" r:id="rId73"/>
    <p:sldId id="373" r:id="rId74"/>
    <p:sldId id="383" r:id="rId75"/>
    <p:sldId id="375" r:id="rId76"/>
    <p:sldId id="376" r:id="rId77"/>
    <p:sldId id="377" r:id="rId78"/>
    <p:sldId id="378" r:id="rId79"/>
    <p:sldId id="379" r:id="rId80"/>
    <p:sldId id="380" r:id="rId81"/>
    <p:sldId id="382" r:id="rId82"/>
  </p:sldIdLst>
  <p:sldSz cx="9144000" cy="6858000" type="screen4x3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B0F0"/>
    <a:srgbClr val="FFFFCC"/>
    <a:srgbClr val="000000"/>
    <a:srgbClr val="FF5050"/>
    <a:srgbClr val="FFCC00"/>
    <a:srgbClr val="33CC33"/>
    <a:srgbClr val="00FF00"/>
    <a:srgbClr val="6699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38" autoAdjust="0"/>
  </p:normalViewPr>
  <p:slideViewPr>
    <p:cSldViewPr>
      <p:cViewPr>
        <p:scale>
          <a:sx n="75" d="100"/>
          <a:sy n="75" d="100"/>
        </p:scale>
        <p:origin x="-2580" y="-1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584"/>
    </p:cViewPr>
  </p:sorterViewPr>
  <p:notesViewPr>
    <p:cSldViewPr>
      <p:cViewPr varScale="1">
        <p:scale>
          <a:sx n="56" d="100"/>
          <a:sy n="56" d="100"/>
        </p:scale>
        <p:origin x="-26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4609891830200691"/>
          <c:y val="0.13707137243389203"/>
          <c:w val="0.84667835248509227"/>
          <c:h val="0.80516080447927252"/>
        </c:manualLayout>
      </c:layout>
      <c:pie3DChart>
        <c:varyColors val="1"/>
        <c:ser>
          <c:idx val="1"/>
          <c:order val="0"/>
          <c:dPt>
            <c:idx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Lbls>
            <c:dLbl>
              <c:idx val="0"/>
              <c:layout>
                <c:manualLayout>
                  <c:x val="-0.18229528950224008"/>
                  <c:y val="2.7042943161516612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2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Googol
48.4%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1.5319087764206155E-2"/>
                  <c:y val="4.994848333034004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altLang="en-US"/>
                      <a:t>Galil
3.1%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7"/>
              <c:layout>
                <c:manualLayout>
                  <c:x val="-6.4241859343553776E-3"/>
                  <c:y val="-0.2164809230778927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0.0%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Sheet1!$B$2:$B$10</c:f>
              <c:strCache>
                <c:ptCount val="9"/>
                <c:pt idx="0">
                  <c:v>Googol</c:v>
                </c:pt>
                <c:pt idx="1">
                  <c:v>PMAC</c:v>
                </c:pt>
                <c:pt idx="2">
                  <c:v>Leisai</c:v>
                </c:pt>
                <c:pt idx="3">
                  <c:v>StepServo</c:v>
                </c:pt>
                <c:pt idx="4">
                  <c:v>Galil</c:v>
                </c:pt>
                <c:pt idx="5">
                  <c:v>Advantic</c:v>
                </c:pt>
                <c:pt idx="6">
                  <c:v>Trio</c:v>
                </c:pt>
                <c:pt idx="7">
                  <c:v>Bardor</c:v>
                </c:pt>
                <c:pt idx="8">
                  <c:v>Others</c:v>
                </c:pt>
              </c:strCache>
            </c:strRef>
          </c:cat>
          <c:val>
            <c:numRef>
              <c:f>Sheet1!$D$2:$D$10</c:f>
              <c:numCache>
                <c:formatCode>0.0%</c:formatCode>
                <c:ptCount val="9"/>
                <c:pt idx="0">
                  <c:v>0.48437500000000022</c:v>
                </c:pt>
                <c:pt idx="1">
                  <c:v>7.8125E-2</c:v>
                </c:pt>
                <c:pt idx="2">
                  <c:v>7.1874999999999994E-2</c:v>
                </c:pt>
                <c:pt idx="3">
                  <c:v>6.2500000000000014E-2</c:v>
                </c:pt>
                <c:pt idx="4">
                  <c:v>3.1250000000000014E-2</c:v>
                </c:pt>
                <c:pt idx="5">
                  <c:v>1.5625000000000003E-2</c:v>
                </c:pt>
                <c:pt idx="6">
                  <c:v>1.0937499999999999E-2</c:v>
                </c:pt>
                <c:pt idx="7">
                  <c:v>1.0000000000000005E-2</c:v>
                </c:pt>
                <c:pt idx="8">
                  <c:v>0.23531250000000001</c:v>
                </c:pt>
              </c:numCache>
            </c:numRef>
          </c:val>
        </c:ser>
        <c:ser>
          <c:idx val="0"/>
          <c:order val="1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Sheet1!$B$2:$B$10</c:f>
              <c:strCache>
                <c:ptCount val="9"/>
                <c:pt idx="0">
                  <c:v>Googol</c:v>
                </c:pt>
                <c:pt idx="1">
                  <c:v>PMAC</c:v>
                </c:pt>
                <c:pt idx="2">
                  <c:v>Leisai</c:v>
                </c:pt>
                <c:pt idx="3">
                  <c:v>StepServo</c:v>
                </c:pt>
                <c:pt idx="4">
                  <c:v>Galil</c:v>
                </c:pt>
                <c:pt idx="5">
                  <c:v>Advantic</c:v>
                </c:pt>
                <c:pt idx="6">
                  <c:v>Trio</c:v>
                </c:pt>
                <c:pt idx="7">
                  <c:v>Bardor</c:v>
                </c:pt>
                <c:pt idx="8">
                  <c:v>Others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155</c:v>
                </c:pt>
                <c:pt idx="1">
                  <c:v>25</c:v>
                </c:pt>
                <c:pt idx="2">
                  <c:v>23</c:v>
                </c:pt>
                <c:pt idx="3">
                  <c:v>20</c:v>
                </c:pt>
                <c:pt idx="4">
                  <c:v>10</c:v>
                </c:pt>
                <c:pt idx="5">
                  <c:v>5</c:v>
                </c:pt>
                <c:pt idx="6">
                  <c:v>3.5</c:v>
                </c:pt>
                <c:pt idx="7">
                  <c:v>3.2</c:v>
                </c:pt>
                <c:pt idx="8">
                  <c:v>75.3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image" Target="../media/image128.wmf"/><Relationship Id="rId7" Type="http://schemas.openxmlformats.org/officeDocument/2006/relationships/image" Target="../media/image132.wmf"/><Relationship Id="rId2" Type="http://schemas.openxmlformats.org/officeDocument/2006/relationships/image" Target="../media/image127.e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10" Type="http://schemas.openxmlformats.org/officeDocument/2006/relationships/image" Target="../media/image135.wmf"/><Relationship Id="rId4" Type="http://schemas.openxmlformats.org/officeDocument/2006/relationships/image" Target="../media/image129.wmf"/><Relationship Id="rId9" Type="http://schemas.openxmlformats.org/officeDocument/2006/relationships/image" Target="../media/image1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AC0FE-C9D1-487C-B51B-1B7315955C59}" type="datetimeFigureOut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56D8D-679F-45A7-AF7B-8DCDBE7FA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608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71E45-C6E8-44DF-9218-7E7300DAB3E8}" type="datetimeFigureOut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BC08D-E130-4056-8040-E09ECEEC2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84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BC08D-E130-4056-8040-E09ECEEC21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151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7CD693-D98F-4074-BC78-55D77CBF8977}" type="slidenum">
              <a:rPr lang="en-US">
                <a:ea typeface="MS PGothic" pitchFamily="34" charset="-128"/>
              </a:rPr>
              <a:pPr/>
              <a:t>58</a:t>
            </a:fld>
            <a:endParaRPr lang="en-US">
              <a:ea typeface="MS PGothic" pitchFamily="34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BC08D-E130-4056-8040-E09ECEEC21D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885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2E265DF-44C2-4B4B-BB08-59F9B90CC8DE}" type="slidenum">
              <a:rPr lang="en-GB" altLang="zh-CN"/>
              <a:pPr/>
              <a:t>65</a:t>
            </a:fld>
            <a:endParaRPr lang="en-GB" altLang="zh-CN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BC08D-E130-4056-8040-E09ECEEC21D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151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155BE6-02DE-4FAE-ACE3-A16F706B2CEF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BC08D-E130-4056-8040-E09ECEEC21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15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BC08D-E130-4056-8040-E09ECEEC21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8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BC08D-E130-4056-8040-E09ECEEC21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15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BC08D-E130-4056-8040-E09ECEEC21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151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BC08D-E130-4056-8040-E09ECEEC21D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91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BC08D-E130-4056-8040-E09ECEEC21D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151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charset="-122"/>
            </a:endParaRPr>
          </a:p>
        </p:txBody>
      </p:sp>
      <p:sp>
        <p:nvSpPr>
          <p:cNvPr id="71684" name="灯片编号占位符 4"/>
          <p:cNvSpPr txBox="1">
            <a:spLocks noGrp="1"/>
          </p:cNvSpPr>
          <p:nvPr/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CB97AFDD-A6F1-4284-BB95-FEB89500E5DF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56</a:t>
            </a:fld>
            <a:endParaRPr lang="zh-CN" altLang="en-US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1C53DEE-9BB4-49B7-883A-FA3BC3DA10A4}" type="slidenum">
              <a:rPr lang="zh-CN" altLang="en-US" smtClean="0"/>
              <a:pPr eaLnBrk="1" hangingPunct="1"/>
              <a:t>57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C:\Users\eeuser\Desktop\new-background-machine-onl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标题 28"/>
          <p:cNvSpPr>
            <a:spLocks noGrp="1"/>
          </p:cNvSpPr>
          <p:nvPr userDrawn="1"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 userDrawn="1"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16" name="日期占位符 15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2014/3/1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 userDrawn="1"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new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" y="0"/>
            <a:ext cx="914127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58D2-D6F7-4C44-B465-101542EA47AF}" type="datetime1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Adobe 仿宋 Std R" pitchFamily="18" charset="-122"/>
                <a:ea typeface="Adobe 仿宋 Std R" pitchFamily="18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20" name="标题 2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>
            <a:lvl1pPr>
              <a:defRPr b="1"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楷体 Std R" pitchFamily="18" charset="-122"/>
                <a:ea typeface="Adobe 楷体 Std R" pitchFamily="18" charset="-122"/>
              </a:defRPr>
            </a:lvl1pPr>
          </a:lstStyle>
          <a:p>
            <a:endParaRPr kumimoji="0" 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4572000" y="26542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kern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+mn-cs"/>
              </a:rPr>
              <a:t>3 HKUST Robotics</a:t>
            </a:r>
            <a:r>
              <a:rPr lang="en-US" altLang="zh-CN" sz="1600" b="1" i="1" kern="1200" baseline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+mn-cs"/>
              </a:rPr>
              <a:t> Institute</a:t>
            </a:r>
            <a:endParaRPr lang="zh-CN" altLang="en-US" sz="1600" b="1" i="1" kern="12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3" name="灯片编号占位符 14"/>
          <p:cNvSpPr txBox="1">
            <a:spLocks/>
          </p:cNvSpPr>
          <p:nvPr userDrawn="1"/>
        </p:nvSpPr>
        <p:spPr>
          <a:xfrm>
            <a:off x="3923928" y="6453336"/>
            <a:ext cx="1296144" cy="404664"/>
          </a:xfrm>
          <a:prstGeom prst="rect">
            <a:avLst/>
          </a:prstGeom>
        </p:spPr>
        <p:txBody>
          <a:bodyPr vert="horz"/>
          <a:lstStyle>
            <a:defPPr>
              <a:defRPr lang="zh-CN"/>
            </a:defPPr>
            <a:lvl1pPr marL="0" algn="ctr" defTabSz="914400" rtl="0" eaLnBrk="1" latinLnBrk="0" hangingPunct="1">
              <a:defRPr kumimoji="0" sz="18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25"/>
          <p:cNvSpPr/>
          <p:nvPr userDrawn="1"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31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eeuser\Desktop\new-background-machine-201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" y="-1"/>
            <a:ext cx="9141273" cy="685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"/>
          <p:cNvSpPr/>
          <p:nvPr userDrawn="1"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3000"/>
                </a:schemeClr>
              </a:gs>
              <a:gs pos="50000">
                <a:schemeClr val="bg1"/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3F47-60F1-4B4D-8685-6AB66308F104}" type="datetime1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33289" y="0"/>
            <a:ext cx="43172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  <a:ea typeface="Adobe 黑体 Std R" pitchFamily="34" charset="-122"/>
              </a:rPr>
              <a:t>Rising of a New Robotic Industry in China</a:t>
            </a:r>
          </a:p>
        </p:txBody>
      </p:sp>
      <p:sp>
        <p:nvSpPr>
          <p:cNvPr id="15" name="灯片编号占位符 14"/>
          <p:cNvSpPr txBox="1">
            <a:spLocks/>
          </p:cNvSpPr>
          <p:nvPr userDrawn="1"/>
        </p:nvSpPr>
        <p:spPr>
          <a:xfrm>
            <a:off x="3923928" y="6453336"/>
            <a:ext cx="1296144" cy="404664"/>
          </a:xfrm>
          <a:prstGeom prst="rect">
            <a:avLst/>
          </a:prstGeom>
        </p:spPr>
        <p:txBody>
          <a:bodyPr vert="horz"/>
          <a:lstStyle>
            <a:defPPr>
              <a:defRPr lang="zh-CN"/>
            </a:defPPr>
            <a:lvl1pPr marL="0" algn="ctr" defTabSz="914400" rtl="0" eaLnBrk="1" latinLnBrk="0" hangingPunct="1">
              <a:defRPr kumimoji="0" sz="18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8" name="矩形 11"/>
          <p:cNvSpPr/>
          <p:nvPr userDrawn="1"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2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>
            <a:lvl1pPr>
              <a:defRPr b="1" cap="none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913899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C:\Users\eeuser\Desktop\new-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 userDrawn="1"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alibri" pitchFamily="34" charset="0"/>
              </a:rPr>
              <a:t>From Geometry</a:t>
            </a:r>
            <a:r>
              <a:rPr lang="en-US" altLang="zh-CN" sz="1600" b="1" baseline="0" dirty="0" smtClean="0">
                <a:solidFill>
                  <a:schemeClr val="bg1"/>
                </a:solidFill>
                <a:latin typeface="Calibri" pitchFamily="34" charset="0"/>
              </a:rPr>
              <a:t> to Startups</a:t>
            </a:r>
            <a:endParaRPr lang="zh-CN" altLang="en-US" sz="16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83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C:\Users\eeuser\Desktop\new-background-math-onl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" y="0"/>
            <a:ext cx="9140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 userDrawn="1"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alibri" pitchFamily="34" charset="0"/>
              </a:rPr>
              <a:t>From Geometry</a:t>
            </a:r>
            <a:r>
              <a:rPr lang="en-US" altLang="zh-CN" sz="1600" b="1" baseline="0" dirty="0" smtClean="0">
                <a:solidFill>
                  <a:schemeClr val="bg1"/>
                </a:solidFill>
                <a:latin typeface="Calibri" pitchFamily="34" charset="0"/>
              </a:rPr>
              <a:t> to Startups</a:t>
            </a:r>
            <a:endParaRPr lang="zh-CN" altLang="en-US" sz="16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0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euser\Desktop\new-background-machine-onl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>
                <a:solidFill>
                  <a:schemeClr val="tx1"/>
                </a:solidFill>
                <a:effectLst/>
                <a:latin typeface="Calibri" pitchFamily="34" charset="0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eeuser\Desktop\new-background-machine-onl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724128" y="314913"/>
            <a:ext cx="340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1.  Robotic Problems </a:t>
            </a:r>
            <a:r>
              <a:rPr lang="en-US" altLang="zh-CN" sz="1400" b="1" dirty="0">
                <a:solidFill>
                  <a:srgbClr val="0070C0"/>
                </a:solidFill>
                <a:latin typeface="Calibri" pitchFamily="34" charset="0"/>
              </a:rPr>
              <a:t>of Geometric </a:t>
            </a:r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Nature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>
            <a:lvl1pPr>
              <a:defRPr kumimoji="0" lang="zh-CN" altLang="en-US" sz="3600" kern="1200" cap="none" baseline="0" dirty="0">
                <a:solidFill>
                  <a:schemeClr val="tx1"/>
                </a:solidFill>
                <a:effectLst/>
                <a:latin typeface="Calibri" pitchFamily="34" charset="0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4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eeuser\Desktop\new-background-math-onl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" y="0"/>
            <a:ext cx="9140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868144" y="312603"/>
            <a:ext cx="32574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2. Geometers and “Geometric ” Engineers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>
            <a:lvl1pPr>
              <a:defRPr sz="3600" cap="none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eeuser\Desktop\new-background-machine-onl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436096" y="103932"/>
            <a:ext cx="3689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3. The unifying tool:</a:t>
            </a:r>
            <a:r>
              <a:rPr lang="en-US" altLang="zh-CN" sz="1400" b="1" baseline="0" dirty="0" smtClean="0">
                <a:solidFill>
                  <a:srgbClr val="0070C0"/>
                </a:solidFill>
                <a:latin typeface="Calibri" pitchFamily="34" charset="0"/>
              </a:rPr>
              <a:t> Differentiable manifolds  and Lie group theory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>
            <a:lvl1pPr>
              <a:defRPr sz="3600" cap="none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79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eeuser\Desktop\new-background-machine-onl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3600">
                <a:solidFill>
                  <a:schemeClr val="tx1"/>
                </a:solidFill>
                <a:latin typeface="Calibri" pitchFamily="34" charset="0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>
              <a:buClr>
                <a:schemeClr val="tx1"/>
              </a:buClr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>
              <a:buClr>
                <a:schemeClr val="tx1"/>
              </a:buClr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6300192" y="314913"/>
            <a:ext cx="2825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4. From Geometry to Startups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>
            <a:lvl1pPr>
              <a:defRPr kumimoji="0" lang="zh-CN" altLang="en-US" sz="3600" kern="1200" cap="none" baseline="0" dirty="0">
                <a:solidFill>
                  <a:schemeClr val="tx1"/>
                </a:solidFill>
                <a:effectLst/>
                <a:latin typeface="Calibri" pitchFamily="34" charset="0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686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eeuser\Desktop\new-background-machine-onl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-2375"/>
            <a:ext cx="9144000" cy="6385160"/>
          </a:xfrm>
          <a:custGeom>
            <a:avLst/>
            <a:gdLst>
              <a:gd name="connsiteX0" fmla="*/ 0 w 9144000"/>
              <a:gd name="connsiteY0" fmla="*/ 0 h 6167679"/>
              <a:gd name="connsiteX1" fmla="*/ 9144000 w 9144000"/>
              <a:gd name="connsiteY1" fmla="*/ 0 h 6167679"/>
              <a:gd name="connsiteX2" fmla="*/ 9144000 w 9144000"/>
              <a:gd name="connsiteY2" fmla="*/ 6167679 h 6167679"/>
              <a:gd name="connsiteX3" fmla="*/ 0 w 9144000"/>
              <a:gd name="connsiteY3" fmla="*/ 6167679 h 6167679"/>
              <a:gd name="connsiteX4" fmla="*/ 0 w 9144000"/>
              <a:gd name="connsiteY4" fmla="*/ 0 h 6167679"/>
              <a:gd name="connsiteX0" fmla="*/ 0 w 9144000"/>
              <a:gd name="connsiteY0" fmla="*/ 0 h 6320079"/>
              <a:gd name="connsiteX1" fmla="*/ 9144000 w 9144000"/>
              <a:gd name="connsiteY1" fmla="*/ 0 h 6320079"/>
              <a:gd name="connsiteX2" fmla="*/ 9144000 w 9144000"/>
              <a:gd name="connsiteY2" fmla="*/ 6167679 h 6320079"/>
              <a:gd name="connsiteX3" fmla="*/ 0 w 9144000"/>
              <a:gd name="connsiteY3" fmla="*/ 6167679 h 6320079"/>
              <a:gd name="connsiteX4" fmla="*/ 0 w 9144000"/>
              <a:gd name="connsiteY4" fmla="*/ 0 h 6320079"/>
              <a:gd name="connsiteX0" fmla="*/ 0 w 9144000"/>
              <a:gd name="connsiteY0" fmla="*/ 0 h 6421294"/>
              <a:gd name="connsiteX1" fmla="*/ 9144000 w 9144000"/>
              <a:gd name="connsiteY1" fmla="*/ 0 h 6421294"/>
              <a:gd name="connsiteX2" fmla="*/ 9144000 w 9144000"/>
              <a:gd name="connsiteY2" fmla="*/ 6167679 h 6421294"/>
              <a:gd name="connsiteX3" fmla="*/ 0 w 9144000"/>
              <a:gd name="connsiteY3" fmla="*/ 6167679 h 6421294"/>
              <a:gd name="connsiteX4" fmla="*/ 0 w 9144000"/>
              <a:gd name="connsiteY4" fmla="*/ 0 h 6421294"/>
              <a:gd name="connsiteX0" fmla="*/ 0 w 9144000"/>
              <a:gd name="connsiteY0" fmla="*/ 0 h 6385160"/>
              <a:gd name="connsiteX1" fmla="*/ 9144000 w 9144000"/>
              <a:gd name="connsiteY1" fmla="*/ 0 h 6385160"/>
              <a:gd name="connsiteX2" fmla="*/ 9144000 w 9144000"/>
              <a:gd name="connsiteY2" fmla="*/ 6167679 h 6385160"/>
              <a:gd name="connsiteX3" fmla="*/ 0 w 9144000"/>
              <a:gd name="connsiteY3" fmla="*/ 6167679 h 6385160"/>
              <a:gd name="connsiteX4" fmla="*/ 0 w 9144000"/>
              <a:gd name="connsiteY4" fmla="*/ 0 h 63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385160">
                <a:moveTo>
                  <a:pt x="0" y="0"/>
                </a:moveTo>
                <a:lnTo>
                  <a:pt x="9144000" y="0"/>
                </a:lnTo>
                <a:lnTo>
                  <a:pt x="9144000" y="6167679"/>
                </a:lnTo>
                <a:cubicBezTo>
                  <a:pt x="6086475" y="6399454"/>
                  <a:pt x="4391025" y="6510579"/>
                  <a:pt x="0" y="6167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0" y="2745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Calibri" pitchFamily="34" charset="0"/>
              </a:rPr>
              <a:t>From</a:t>
            </a:r>
            <a:r>
              <a:rPr lang="en-US" altLang="zh-CN" sz="1600" b="1" baseline="0" dirty="0" smtClean="0">
                <a:solidFill>
                  <a:srgbClr val="0070C0"/>
                </a:solidFill>
                <a:latin typeface="Calibri" pitchFamily="34" charset="0"/>
              </a:rPr>
              <a:t> Geometry to Startups</a:t>
            </a:r>
            <a:endParaRPr lang="zh-CN" alt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436096" y="103932"/>
            <a:ext cx="3689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 smtClean="0">
                <a:solidFill>
                  <a:srgbClr val="0070C0"/>
                </a:solidFill>
                <a:latin typeface="Calibri" pitchFamily="34" charset="0"/>
              </a:rPr>
              <a:t>3. The unifying tool: Differentiable manifolds and Lie group theory</a:t>
            </a:r>
            <a:endParaRPr lang="zh-CN" altLang="en-US" sz="14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03327" y="756196"/>
            <a:ext cx="8318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itchFamily="34" charset="0"/>
              </a:rPr>
              <a:t>A Crash Course on Differentiable Manifolds and Lie Group Theory</a:t>
            </a:r>
            <a:endParaRPr lang="zh-CN" altLang="en-US" sz="24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2014/3/1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effectLst/>
        </p:spPr>
        <p:txBody>
          <a:bodyPr vert="horz" anchor="ctr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52" r:id="rId2"/>
    <p:sldLayoutId id="2147483860" r:id="rId3"/>
    <p:sldLayoutId id="2147483842" r:id="rId4"/>
    <p:sldLayoutId id="2147483853" r:id="rId5"/>
    <p:sldLayoutId id="2147483854" r:id="rId6"/>
    <p:sldLayoutId id="2147483856" r:id="rId7"/>
    <p:sldLayoutId id="2147483857" r:id="rId8"/>
    <p:sldLayoutId id="2147483855" r:id="rId9"/>
    <p:sldLayoutId id="2147483858" r:id="rId10"/>
    <p:sldLayoutId id="214748386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14350" indent="-514350" algn="l" rtl="0" eaLnBrk="1" latinLnBrk="0" hangingPunct="1">
        <a:spcBef>
          <a:spcPct val="20000"/>
        </a:spcBef>
        <a:buClr>
          <a:schemeClr val="accent1"/>
        </a:buClr>
        <a:buSzPct val="70000"/>
        <a:buFont typeface="+mj-lt"/>
        <a:buAutoNum type="arabicPeriod"/>
        <a:defRPr kumimoji="0"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7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3.jpeg"/><Relationship Id="rId5" Type="http://schemas.openxmlformats.org/officeDocument/2006/relationships/image" Target="../media/image39.png"/><Relationship Id="rId10" Type="http://schemas.openxmlformats.org/officeDocument/2006/relationships/image" Target="../media/image42.jpeg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jpeg"/><Relationship Id="rId7" Type="http://schemas.openxmlformats.org/officeDocument/2006/relationships/hyperlink" Target="http://en.wikipedia.org/wiki/File:Cartesian-coordinate-system.svg" TargetMode="External"/><Relationship Id="rId12" Type="http://schemas.microsoft.com/office/2007/relationships/hdphoto" Target="../media/hdphoto10.wdp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11" Type="http://schemas.openxmlformats.org/officeDocument/2006/relationships/image" Target="../media/image48.png"/><Relationship Id="rId5" Type="http://schemas.openxmlformats.org/officeDocument/2006/relationships/image" Target="../media/image45.jpeg"/><Relationship Id="rId10" Type="http://schemas.microsoft.com/office/2007/relationships/hdphoto" Target="../media/hdphoto9.wdp"/><Relationship Id="rId4" Type="http://schemas.microsoft.com/office/2007/relationships/hdphoto" Target="../media/hdphoto7.wdp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5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12.wdp"/><Relationship Id="rId7" Type="http://schemas.openxmlformats.org/officeDocument/2006/relationships/image" Target="../media/image57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microsoft.com/office/2007/relationships/hdphoto" Target="../media/hdphoto14.wdp"/><Relationship Id="rId4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hyperlink" Target="http://en.wikipedia.org/wiki/File:Gottfried_Wilhelm_von_Leibniz.jp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11" Type="http://schemas.openxmlformats.org/officeDocument/2006/relationships/image" Target="../media/image84.png"/><Relationship Id="rId5" Type="http://schemas.openxmlformats.org/officeDocument/2006/relationships/image" Target="../media/image61.jpeg"/><Relationship Id="rId10" Type="http://schemas.openxmlformats.org/officeDocument/2006/relationships/image" Target="../media/image63.jpeg"/><Relationship Id="rId4" Type="http://schemas.openxmlformats.org/officeDocument/2006/relationships/hyperlink" Target="http://en.wikipedia.org/wiki/File:GodfreyKneller-IsaacNewton-1689.jpg" TargetMode="External"/><Relationship Id="rId9" Type="http://schemas.openxmlformats.org/officeDocument/2006/relationships/hyperlink" Target="http://en.wikipedia.org/wiki/File:Gaspard_monge_litho_delpech.jp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9.png"/><Relationship Id="rId7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oleObject" Target="../embeddings/oleObject110.bin"/><Relationship Id="rId3" Type="http://schemas.openxmlformats.org/officeDocument/2006/relationships/tags" Target="../tags/tag3.xml"/><Relationship Id="rId7" Type="http://schemas.openxmlformats.org/officeDocument/2006/relationships/image" Target="../media/image39.png"/><Relationship Id="rId12" Type="http://schemas.openxmlformats.org/officeDocument/2006/relationships/image" Target="../media/image64.emf"/><Relationship Id="rId2" Type="http://schemas.openxmlformats.org/officeDocument/2006/relationships/tags" Target="../tags/tag2.xml"/><Relationship Id="rId16" Type="http://schemas.openxmlformats.org/officeDocument/2006/relationships/image" Target="../media/image69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8.png"/><Relationship Id="rId10" Type="http://schemas.openxmlformats.org/officeDocument/2006/relationships/image" Target="../media/image67.png"/><Relationship Id="rId4" Type="http://schemas.openxmlformats.org/officeDocument/2006/relationships/tags" Target="../tags/tag4.xml"/><Relationship Id="rId9" Type="http://schemas.openxmlformats.org/officeDocument/2006/relationships/image" Target="../media/image66.png"/><Relationship Id="rId1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en.wikipedia.org/wiki/File:Pseudosphere.png" TargetMode="External"/><Relationship Id="rId7" Type="http://schemas.microsoft.com/office/2007/relationships/hdphoto" Target="../media/hdphoto17.wdp"/><Relationship Id="rId12" Type="http://schemas.openxmlformats.org/officeDocument/2006/relationships/image" Target="../media/image7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microsoft.com/office/2007/relationships/hdphoto" Target="../media/hdphoto16.wdp"/><Relationship Id="rId10" Type="http://schemas.openxmlformats.org/officeDocument/2006/relationships/image" Target="../media/image720.png"/><Relationship Id="rId4" Type="http://schemas.openxmlformats.org/officeDocument/2006/relationships/image" Target="../media/image69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6.png"/><Relationship Id="rId21" Type="http://schemas.openxmlformats.org/officeDocument/2006/relationships/image" Target="../media/image95.png"/><Relationship Id="rId7" Type="http://schemas.openxmlformats.org/officeDocument/2006/relationships/image" Target="../media/image80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4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83.png"/><Relationship Id="rId19" Type="http://schemas.openxmlformats.org/officeDocument/2006/relationships/image" Target="../media/image9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9.png"/><Relationship Id="rId7" Type="http://schemas.openxmlformats.org/officeDocument/2006/relationships/image" Target="../media/image9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99.png"/><Relationship Id="rId4" Type="http://schemas.openxmlformats.org/officeDocument/2006/relationships/image" Target="../media/image80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7.png"/><Relationship Id="rId8" Type="http://schemas.openxmlformats.org/officeDocument/2006/relationships/image" Target="../media/image420.png"/><Relationship Id="rId13" Type="http://schemas.openxmlformats.org/officeDocument/2006/relationships/image" Target="../media/image701.png"/><Relationship Id="rId3" Type="http://schemas.openxmlformats.org/officeDocument/2006/relationships/image" Target="../media/image820.png"/><Relationship Id="rId12" Type="http://schemas.openxmlformats.org/officeDocument/2006/relationships/image" Target="../media/image6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8.wdp"/><Relationship Id="rId11" Type="http://schemas.openxmlformats.org/officeDocument/2006/relationships/image" Target="../media/image681.png"/><Relationship Id="rId5" Type="http://schemas.openxmlformats.org/officeDocument/2006/relationships/image" Target="../media/image100.png"/><Relationship Id="rId10" Type="http://schemas.openxmlformats.org/officeDocument/2006/relationships/image" Target="../media/image671.png"/><Relationship Id="rId4" Type="http://schemas.openxmlformats.org/officeDocument/2006/relationships/image" Target="../media/image92.jpeg"/><Relationship Id="rId9" Type="http://schemas.openxmlformats.org/officeDocument/2006/relationships/image" Target="../media/image660.png"/><Relationship Id="rId27" Type="http://schemas.openxmlformats.org/officeDocument/2006/relationships/image" Target="../media/image10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1" Type="http://schemas.openxmlformats.org/officeDocument/2006/relationships/image" Target="../media/image790.png"/><Relationship Id="rId2" Type="http://schemas.openxmlformats.org/officeDocument/2006/relationships/image" Target="../media/image39.png"/><Relationship Id="rId20" Type="http://schemas.openxmlformats.org/officeDocument/2006/relationships/image" Target="../media/image78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0.png"/><Relationship Id="rId4" Type="http://schemas.openxmlformats.org/officeDocument/2006/relationships/image" Target="../media/image860.png"/><Relationship Id="rId22" Type="http://schemas.openxmlformats.org/officeDocument/2006/relationships/image" Target="../media/image8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881.png"/><Relationship Id="rId7" Type="http://schemas.openxmlformats.org/officeDocument/2006/relationships/image" Target="../media/image9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9.wdp"/><Relationship Id="rId5" Type="http://schemas.openxmlformats.org/officeDocument/2006/relationships/image" Target="../media/image103.png"/><Relationship Id="rId10" Type="http://schemas.openxmlformats.org/officeDocument/2006/relationships/image" Target="../media/image900.png"/><Relationship Id="rId4" Type="http://schemas.openxmlformats.org/officeDocument/2006/relationships/image" Target="../media/image102.jpeg"/><Relationship Id="rId9" Type="http://schemas.openxmlformats.org/officeDocument/2006/relationships/image" Target="../media/image9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50.png"/><Relationship Id="rId7" Type="http://schemas.openxmlformats.org/officeDocument/2006/relationships/image" Target="../media/image1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70.png"/><Relationship Id="rId5" Type="http://schemas.openxmlformats.org/officeDocument/2006/relationships/image" Target="../media/image126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0.png"/><Relationship Id="rId7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39.png"/><Relationship Id="rId9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6.png"/><Relationship Id="rId12" Type="http://schemas.openxmlformats.org/officeDocument/2006/relationships/image" Target="../media/image177.png"/><Relationship Id="rId2" Type="http://schemas.openxmlformats.org/officeDocument/2006/relationships/tags" Target="../tags/tag5.xml"/><Relationship Id="rId16" Type="http://schemas.openxmlformats.org/officeDocument/2006/relationships/image" Target="../media/image108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11" Type="http://schemas.openxmlformats.org/officeDocument/2006/relationships/image" Target="../media/image173.png"/><Relationship Id="rId5" Type="http://schemas.openxmlformats.org/officeDocument/2006/relationships/image" Target="../media/image10.png"/><Relationship Id="rId15" Type="http://schemas.openxmlformats.org/officeDocument/2006/relationships/image" Target="../media/image106.emf"/><Relationship Id="rId10" Type="http://schemas.openxmlformats.org/officeDocument/2006/relationships/image" Target="../media/image172.png"/><Relationship Id="rId4" Type="http://schemas.openxmlformats.org/officeDocument/2006/relationships/image" Target="../media/image107.png"/><Relationship Id="rId9" Type="http://schemas.openxmlformats.org/officeDocument/2006/relationships/image" Target="../media/image171.png"/><Relationship Id="rId1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0.png"/><Relationship Id="rId3" Type="http://schemas.openxmlformats.org/officeDocument/2006/relationships/image" Target="../media/image960.png"/><Relationship Id="rId7" Type="http://schemas.openxmlformats.org/officeDocument/2006/relationships/image" Target="../media/image1010.png"/><Relationship Id="rId12" Type="http://schemas.openxmlformats.org/officeDocument/2006/relationships/image" Target="../media/image1060.png"/><Relationship Id="rId2" Type="http://schemas.openxmlformats.org/officeDocument/2006/relationships/image" Target="../media/image39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1050.png"/><Relationship Id="rId5" Type="http://schemas.microsoft.com/office/2007/relationships/hdphoto" Target="../media/hdphoto20.wdp"/><Relationship Id="rId15" Type="http://schemas.openxmlformats.org/officeDocument/2006/relationships/image" Target="../media/image110.png"/><Relationship Id="rId10" Type="http://schemas.openxmlformats.org/officeDocument/2006/relationships/image" Target="../media/image1040.png"/><Relationship Id="rId4" Type="http://schemas.openxmlformats.org/officeDocument/2006/relationships/image" Target="../media/image109.png"/><Relationship Id="rId9" Type="http://schemas.openxmlformats.org/officeDocument/2006/relationships/image" Target="../media/image1030.png"/><Relationship Id="rId14" Type="http://schemas.openxmlformats.org/officeDocument/2006/relationships/image" Target="../media/image1080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8" Type="http://schemas.openxmlformats.org/officeDocument/2006/relationships/image" Target="../media/image420.png"/><Relationship Id="rId26" Type="http://schemas.openxmlformats.org/officeDocument/2006/relationships/image" Target="../media/image115.png"/><Relationship Id="rId39" Type="http://schemas.openxmlformats.org/officeDocument/2006/relationships/image" Target="../media/image127.png"/><Relationship Id="rId3" Type="http://schemas.openxmlformats.org/officeDocument/2006/relationships/image" Target="../media/image1090.png"/><Relationship Id="rId21" Type="http://schemas.openxmlformats.org/officeDocument/2006/relationships/image" Target="../media/image1120.png"/><Relationship Id="rId34" Type="http://schemas.openxmlformats.org/officeDocument/2006/relationships/image" Target="../media/image122.png"/><Relationship Id="rId7" Type="http://schemas.openxmlformats.org/officeDocument/2006/relationships/image" Target="../media/image113.png"/><Relationship Id="rId17" Type="http://schemas.openxmlformats.org/officeDocument/2006/relationships/image" Target="../media/image410.png"/><Relationship Id="rId25" Type="http://schemas.openxmlformats.org/officeDocument/2006/relationships/image" Target="../media/image114.png"/><Relationship Id="rId33" Type="http://schemas.openxmlformats.org/officeDocument/2006/relationships/image" Target="../media/image121.png"/><Relationship Id="rId38" Type="http://schemas.microsoft.com/office/2007/relationships/hdphoto" Target="../media/hdphoto23.wdp"/><Relationship Id="rId2" Type="http://schemas.openxmlformats.org/officeDocument/2006/relationships/image" Target="../media/image39.png"/><Relationship Id="rId20" Type="http://schemas.openxmlformats.org/officeDocument/2006/relationships/image" Target="../media/image671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21.png"/><Relationship Id="rId24" Type="http://schemas.openxmlformats.org/officeDocument/2006/relationships/image" Target="../media/image1141.png"/><Relationship Id="rId32" Type="http://schemas.openxmlformats.org/officeDocument/2006/relationships/image" Target="../media/image1250.png"/><Relationship Id="rId37" Type="http://schemas.openxmlformats.org/officeDocument/2006/relationships/image" Target="../media/image120.png"/><Relationship Id="rId5" Type="http://schemas.openxmlformats.org/officeDocument/2006/relationships/image" Target="../media/image1111.png"/><Relationship Id="rId23" Type="http://schemas.openxmlformats.org/officeDocument/2006/relationships/image" Target="../media/image701.png"/><Relationship Id="rId28" Type="http://schemas.openxmlformats.org/officeDocument/2006/relationships/image" Target="../media/image118.png"/><Relationship Id="rId36" Type="http://schemas.openxmlformats.org/officeDocument/2006/relationships/image" Target="../media/image124.png"/><Relationship Id="rId19" Type="http://schemas.openxmlformats.org/officeDocument/2006/relationships/image" Target="../media/image660.png"/><Relationship Id="rId31" Type="http://schemas.openxmlformats.org/officeDocument/2006/relationships/image" Target="../media/image1240.png"/><Relationship Id="rId4" Type="http://schemas.openxmlformats.org/officeDocument/2006/relationships/image" Target="../media/image111.png"/><Relationship Id="rId22" Type="http://schemas.openxmlformats.org/officeDocument/2006/relationships/image" Target="../media/image690.png"/><Relationship Id="rId27" Type="http://schemas.microsoft.com/office/2007/relationships/hdphoto" Target="../media/hdphoto22.wdp"/><Relationship Id="rId30" Type="http://schemas.openxmlformats.org/officeDocument/2006/relationships/image" Target="../media/image116.png"/><Relationship Id="rId35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9.png"/><Relationship Id="rId7" Type="http://schemas.openxmlformats.org/officeDocument/2006/relationships/image" Target="../media/image2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133.png"/><Relationship Id="rId5" Type="http://schemas.openxmlformats.org/officeDocument/2006/relationships/image" Target="../media/image121.jpeg"/><Relationship Id="rId10" Type="http://schemas.openxmlformats.org/officeDocument/2006/relationships/image" Target="../media/image20.jpeg"/><Relationship Id="rId4" Type="http://schemas.openxmlformats.org/officeDocument/2006/relationships/image" Target="../media/image130.png"/><Relationship Id="rId9" Type="http://schemas.microsoft.com/office/2007/relationships/hdphoto" Target="../media/hdphoto2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28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hyperlink" Target="http://en.wikipedia.org/wiki/File:Parallel_transport.png" TargetMode="External"/><Relationship Id="rId21" Type="http://schemas.openxmlformats.org/officeDocument/2006/relationships/image" Target="../media/image132.wmf"/><Relationship Id="rId7" Type="http://schemas.openxmlformats.org/officeDocument/2006/relationships/image" Target="../media/image152.png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30.wmf"/><Relationship Id="rId25" Type="http://schemas.openxmlformats.org/officeDocument/2006/relationships/image" Target="../media/image13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3.png"/><Relationship Id="rId11" Type="http://schemas.openxmlformats.org/officeDocument/2006/relationships/image" Target="../media/image127.e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39.png"/><Relationship Id="rId15" Type="http://schemas.openxmlformats.org/officeDocument/2006/relationships/image" Target="../media/image129.wmf"/><Relationship Id="rId23" Type="http://schemas.openxmlformats.org/officeDocument/2006/relationships/image" Target="../media/image133.wmf"/><Relationship Id="rId28" Type="http://schemas.openxmlformats.org/officeDocument/2006/relationships/image" Target="../media/image144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31.wmf"/><Relationship Id="rId4" Type="http://schemas.openxmlformats.org/officeDocument/2006/relationships/image" Target="../media/image136.png"/><Relationship Id="rId9" Type="http://schemas.openxmlformats.org/officeDocument/2006/relationships/image" Target="../media/image126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3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57.png"/><Relationship Id="rId7" Type="http://schemas.openxmlformats.org/officeDocument/2006/relationships/image" Target="../media/image14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0.bin"/><Relationship Id="rId5" Type="http://schemas.openxmlformats.org/officeDocument/2006/relationships/image" Target="../media/image140.emf"/><Relationship Id="rId4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10.png"/><Relationship Id="rId7" Type="http://schemas.openxmlformats.org/officeDocument/2006/relationships/image" Target="../media/image151.wmf"/><Relationship Id="rId12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86.png"/><Relationship Id="rId5" Type="http://schemas.openxmlformats.org/officeDocument/2006/relationships/image" Target="../media/image150.png"/><Relationship Id="rId10" Type="http://schemas.openxmlformats.org/officeDocument/2006/relationships/image" Target="../media/image39.png"/><Relationship Id="rId4" Type="http://schemas.openxmlformats.org/officeDocument/2006/relationships/image" Target="../media/image185.png"/><Relationship Id="rId9" Type="http://schemas.openxmlformats.org/officeDocument/2006/relationships/image" Target="../media/image15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74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39.png"/><Relationship Id="rId2" Type="http://schemas.openxmlformats.org/officeDocument/2006/relationships/image" Target="../media/image157.jpeg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17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4.png"/><Relationship Id="rId3" Type="http://schemas.openxmlformats.org/officeDocument/2006/relationships/image" Target="../media/image205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161.jpeg"/><Relationship Id="rId5" Type="http://schemas.microsoft.com/office/2007/relationships/hdphoto" Target="../media/hdphoto25.wdp"/><Relationship Id="rId15" Type="http://schemas.openxmlformats.org/officeDocument/2006/relationships/image" Target="../media/image162.jpeg"/><Relationship Id="rId10" Type="http://schemas.openxmlformats.org/officeDocument/2006/relationships/image" Target="../media/image211.png"/><Relationship Id="rId4" Type="http://schemas.openxmlformats.org/officeDocument/2006/relationships/image" Target="../media/image158.jpe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4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60.png"/><Relationship Id="rId26" Type="http://schemas.openxmlformats.org/officeDocument/2006/relationships/image" Target="../media/image1241.png"/><Relationship Id="rId3" Type="http://schemas.openxmlformats.org/officeDocument/2006/relationships/image" Target="../media/image217.png"/><Relationship Id="rId21" Type="http://schemas.openxmlformats.org/officeDocument/2006/relationships/image" Target="../media/image1190.png"/><Relationship Id="rId17" Type="http://schemas.openxmlformats.org/officeDocument/2006/relationships/image" Target="../media/image1150.png"/><Relationship Id="rId25" Type="http://schemas.openxmlformats.org/officeDocument/2006/relationships/image" Target="../media/image220.png"/><Relationship Id="rId2" Type="http://schemas.openxmlformats.org/officeDocument/2006/relationships/image" Target="../media/image39.png"/><Relationship Id="rId16" Type="http://schemas.openxmlformats.org/officeDocument/2006/relationships/image" Target="../media/image1140.png"/><Relationship Id="rId20" Type="http://schemas.openxmlformats.org/officeDocument/2006/relationships/image" Target="../media/image1180.pn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24" Type="http://schemas.openxmlformats.org/officeDocument/2006/relationships/image" Target="../media/image1220.png"/><Relationship Id="rId5" Type="http://schemas.openxmlformats.org/officeDocument/2006/relationships/image" Target="../media/image164.png"/><Relationship Id="rId15" Type="http://schemas.openxmlformats.org/officeDocument/2006/relationships/image" Target="../media/image1110.png"/><Relationship Id="rId23" Type="http://schemas.openxmlformats.org/officeDocument/2006/relationships/image" Target="../media/image1210.png"/><Relationship Id="rId28" Type="http://schemas.microsoft.com/office/2007/relationships/hdphoto" Target="../media/hdphoto27.wdp"/><Relationship Id="rId19" Type="http://schemas.openxmlformats.org/officeDocument/2006/relationships/image" Target="../media/image117.png"/><Relationship Id="rId4" Type="http://schemas.openxmlformats.org/officeDocument/2006/relationships/image" Target="../media/image218.png"/><Relationship Id="rId22" Type="http://schemas.openxmlformats.org/officeDocument/2006/relationships/image" Target="../media/image1200.png"/><Relationship Id="rId27" Type="http://schemas.openxmlformats.org/officeDocument/2006/relationships/image" Target="../media/image165.png"/><Relationship Id="rId30" Type="http://schemas.openxmlformats.org/officeDocument/2006/relationships/image" Target="../media/image103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7" Type="http://schemas.microsoft.com/office/2007/relationships/hdphoto" Target="../media/hdphoto29.wdp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0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13" Type="http://schemas.openxmlformats.org/officeDocument/2006/relationships/image" Target="../media/image188.jpeg"/><Relationship Id="rId3" Type="http://schemas.openxmlformats.org/officeDocument/2006/relationships/image" Target="../media/image190.png"/><Relationship Id="rId7" Type="http://schemas.openxmlformats.org/officeDocument/2006/relationships/image" Target="../media/image187.png"/><Relationship Id="rId12" Type="http://schemas.openxmlformats.org/officeDocument/2006/relationships/image" Target="../media/image21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jpeg"/><Relationship Id="rId11" Type="http://schemas.openxmlformats.org/officeDocument/2006/relationships/image" Target="../media/image216.png"/><Relationship Id="rId5" Type="http://schemas.openxmlformats.org/officeDocument/2006/relationships/image" Target="../media/image202.png"/><Relationship Id="rId15" Type="http://schemas.openxmlformats.org/officeDocument/2006/relationships/image" Target="../media/image190.jpeg"/><Relationship Id="rId10" Type="http://schemas.openxmlformats.org/officeDocument/2006/relationships/image" Target="../media/image10.png"/><Relationship Id="rId4" Type="http://schemas.openxmlformats.org/officeDocument/2006/relationships/image" Target="../media/image182.jpeg"/><Relationship Id="rId9" Type="http://schemas.openxmlformats.org/officeDocument/2006/relationships/image" Target="../media/image212.png"/><Relationship Id="rId14" Type="http://schemas.openxmlformats.org/officeDocument/2006/relationships/image" Target="../media/image18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6.jpg"/><Relationship Id="rId4" Type="http://schemas.openxmlformats.org/officeDocument/2006/relationships/image" Target="../media/image20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1.png"/><Relationship Id="rId7" Type="http://schemas.openxmlformats.org/officeDocument/2006/relationships/image" Target="../media/image224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google.com.hk/imgres?imgurl=http://www.googoltech.com.cn/userfiles/20110930_150534_134.png&amp;imgrefurl=http://www.googoltech.com.cn/webnewen/disnews.php?findid=221&amp;usg=__soWbb1d9O3ZvFokQq0aJcIbkErk=&amp;h=454&amp;w=639&amp;sz=483&amp;hl=en&amp;start=5&amp;zoom=1&amp;tbnid=f5Da7zKFIau3UM:&amp;tbnh=97&amp;tbnw=137&amp;ei=A_vOTq3ONNGiiAfh2YGyDg&amp;prev=/search?q=HKUST+IER&amp;um=1&amp;hl=en&amp;sa=N&amp;rlz=1G1GGLQ_ZH-TWHK326&amp;tbm=isch&amp;um=1&amp;itbs=1" TargetMode="External"/><Relationship Id="rId5" Type="http://schemas.openxmlformats.org/officeDocument/2006/relationships/image" Target="../media/image223.jpeg"/><Relationship Id="rId4" Type="http://schemas.openxmlformats.org/officeDocument/2006/relationships/image" Target="../media/image222.png"/><Relationship Id="rId9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jpeg"/><Relationship Id="rId13" Type="http://schemas.openxmlformats.org/officeDocument/2006/relationships/image" Target="../media/image234.jpeg"/><Relationship Id="rId3" Type="http://schemas.openxmlformats.org/officeDocument/2006/relationships/hyperlink" Target="http://www.etel.ch/motion_control" TargetMode="External"/><Relationship Id="rId7" Type="http://schemas.openxmlformats.org/officeDocument/2006/relationships/image" Target="../media/image229.jpeg"/><Relationship Id="rId12" Type="http://schemas.openxmlformats.org/officeDocument/2006/relationships/image" Target="../media/image2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10.png"/><Relationship Id="rId5" Type="http://schemas.openxmlformats.org/officeDocument/2006/relationships/image" Target="../media/image227.jpeg"/><Relationship Id="rId15" Type="http://schemas.openxmlformats.org/officeDocument/2006/relationships/image" Target="../media/image236.jpeg"/><Relationship Id="rId10" Type="http://schemas.openxmlformats.org/officeDocument/2006/relationships/image" Target="../media/image232.jpeg"/><Relationship Id="rId4" Type="http://schemas.openxmlformats.org/officeDocument/2006/relationships/image" Target="../media/image226.jpeg"/><Relationship Id="rId9" Type="http://schemas.openxmlformats.org/officeDocument/2006/relationships/image" Target="../media/image231.jpeg"/><Relationship Id="rId14" Type="http://schemas.openxmlformats.org/officeDocument/2006/relationships/image" Target="../media/image2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chart" Target="../charts/char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jpeg"/><Relationship Id="rId7" Type="http://schemas.openxmlformats.org/officeDocument/2006/relationships/image" Target="../media/image245.jpeg"/><Relationship Id="rId12" Type="http://schemas.openxmlformats.org/officeDocument/2006/relationships/image" Target="../media/image250.jpe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4.jpeg"/><Relationship Id="rId11" Type="http://schemas.openxmlformats.org/officeDocument/2006/relationships/image" Target="../media/image249.png"/><Relationship Id="rId5" Type="http://schemas.openxmlformats.org/officeDocument/2006/relationships/image" Target="../media/image243.jpeg"/><Relationship Id="rId10" Type="http://schemas.openxmlformats.org/officeDocument/2006/relationships/image" Target="../media/image248.jpeg"/><Relationship Id="rId4" Type="http://schemas.openxmlformats.org/officeDocument/2006/relationships/image" Target="../media/image242.jpeg"/><Relationship Id="rId9" Type="http://schemas.openxmlformats.org/officeDocument/2006/relationships/image" Target="../media/image24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5.jpeg"/><Relationship Id="rId4" Type="http://schemas.openxmlformats.org/officeDocument/2006/relationships/image" Target="../media/image2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9.jpeg"/><Relationship Id="rId4" Type="http://schemas.openxmlformats.org/officeDocument/2006/relationships/image" Target="../media/image2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jpeg"/><Relationship Id="rId13" Type="http://schemas.openxmlformats.org/officeDocument/2006/relationships/image" Target="../media/image271.jpeg"/><Relationship Id="rId3" Type="http://schemas.openxmlformats.org/officeDocument/2006/relationships/image" Target="../media/image262.jpeg"/><Relationship Id="rId7" Type="http://schemas.openxmlformats.org/officeDocument/2006/relationships/image" Target="../media/image266.jpeg"/><Relationship Id="rId12" Type="http://schemas.microsoft.com/office/2007/relationships/hdphoto" Target="../media/hdphoto3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5.png"/><Relationship Id="rId11" Type="http://schemas.openxmlformats.org/officeDocument/2006/relationships/image" Target="../media/image270.jpeg"/><Relationship Id="rId5" Type="http://schemas.openxmlformats.org/officeDocument/2006/relationships/image" Target="../media/image264.png"/><Relationship Id="rId15" Type="http://schemas.openxmlformats.org/officeDocument/2006/relationships/image" Target="../media/image273.png"/><Relationship Id="rId10" Type="http://schemas.openxmlformats.org/officeDocument/2006/relationships/image" Target="../media/image269.png"/><Relationship Id="rId4" Type="http://schemas.openxmlformats.org/officeDocument/2006/relationships/image" Target="../media/image263.jpeg"/><Relationship Id="rId9" Type="http://schemas.openxmlformats.org/officeDocument/2006/relationships/image" Target="../media/image268.png"/><Relationship Id="rId14" Type="http://schemas.openxmlformats.org/officeDocument/2006/relationships/image" Target="../media/image27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jpeg"/><Relationship Id="rId13" Type="http://schemas.openxmlformats.org/officeDocument/2006/relationships/image" Target="../media/image265.png"/><Relationship Id="rId3" Type="http://schemas.openxmlformats.org/officeDocument/2006/relationships/image" Target="../media/image275.jpeg"/><Relationship Id="rId7" Type="http://schemas.openxmlformats.org/officeDocument/2006/relationships/image" Target="../media/image279.png"/><Relationship Id="rId12" Type="http://schemas.openxmlformats.org/officeDocument/2006/relationships/image" Target="../media/image264.png"/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8.jpeg"/><Relationship Id="rId11" Type="http://schemas.openxmlformats.org/officeDocument/2006/relationships/image" Target="../media/image263.jpeg"/><Relationship Id="rId5" Type="http://schemas.openxmlformats.org/officeDocument/2006/relationships/image" Target="../media/image277.png"/><Relationship Id="rId10" Type="http://schemas.openxmlformats.org/officeDocument/2006/relationships/image" Target="../media/image282.jpeg"/><Relationship Id="rId4" Type="http://schemas.openxmlformats.org/officeDocument/2006/relationships/image" Target="../media/image276.png"/><Relationship Id="rId9" Type="http://schemas.openxmlformats.org/officeDocument/2006/relationships/image" Target="../media/image281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gif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1.xls"/><Relationship Id="rId7" Type="http://schemas.openxmlformats.org/officeDocument/2006/relationships/image" Target="../media/image287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6.png"/><Relationship Id="rId5" Type="http://schemas.openxmlformats.org/officeDocument/2006/relationships/image" Target="../media/image285.gif"/><Relationship Id="rId4" Type="http://schemas.openxmlformats.org/officeDocument/2006/relationships/image" Target="../media/image28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hyperlink" Target="http://www.google.com.hk/url?sa=i&amp;rct=j&amp;q=&amp;esrc=s&amp;frm=1&amp;source=images&amp;cd=&amp;cad=rja&amp;docid=Nk1W-mOBt8C19M&amp;tbnid=Vp_ZGKqPjW6pZM:&amp;ved=0CAUQjRw&amp;url=http://www.robotsdotcom.com/industryrobots/FANUC/Largerobots.html&amp;ei=i6-aUpvkNYLriAeYsoDAAw&amp;psig=AFQjCNFkHdzQ2rB2Rj0lJZNucSxSn35pLw&amp;ust=1385955553437788" TargetMode="External"/><Relationship Id="rId4" Type="http://schemas.openxmlformats.org/officeDocument/2006/relationships/image" Target="../media/image1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7" Type="http://schemas.openxmlformats.org/officeDocument/2006/relationships/image" Target="../media/image293.pn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jpeg"/><Relationship Id="rId13" Type="http://schemas.openxmlformats.org/officeDocument/2006/relationships/image" Target="../media/image305.jpeg"/><Relationship Id="rId18" Type="http://schemas.openxmlformats.org/officeDocument/2006/relationships/image" Target="../media/image310.jpeg"/><Relationship Id="rId26" Type="http://schemas.openxmlformats.org/officeDocument/2006/relationships/image" Target="../media/image318.jpeg"/><Relationship Id="rId3" Type="http://schemas.openxmlformats.org/officeDocument/2006/relationships/image" Target="../media/image295.png"/><Relationship Id="rId21" Type="http://schemas.openxmlformats.org/officeDocument/2006/relationships/image" Target="../media/image313.jpeg"/><Relationship Id="rId7" Type="http://schemas.openxmlformats.org/officeDocument/2006/relationships/image" Target="../media/image299.jpeg"/><Relationship Id="rId12" Type="http://schemas.openxmlformats.org/officeDocument/2006/relationships/image" Target="../media/image304.jpeg"/><Relationship Id="rId17" Type="http://schemas.openxmlformats.org/officeDocument/2006/relationships/image" Target="../media/image309.jpeg"/><Relationship Id="rId25" Type="http://schemas.openxmlformats.org/officeDocument/2006/relationships/image" Target="../media/image317.jpeg"/><Relationship Id="rId2" Type="http://schemas.openxmlformats.org/officeDocument/2006/relationships/image" Target="../media/image294.png"/><Relationship Id="rId16" Type="http://schemas.openxmlformats.org/officeDocument/2006/relationships/image" Target="../media/image308.jpeg"/><Relationship Id="rId20" Type="http://schemas.openxmlformats.org/officeDocument/2006/relationships/image" Target="../media/image312.jpeg"/><Relationship Id="rId29" Type="http://schemas.openxmlformats.org/officeDocument/2006/relationships/image" Target="../media/image32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8.png"/><Relationship Id="rId11" Type="http://schemas.openxmlformats.org/officeDocument/2006/relationships/image" Target="../media/image303.jpeg"/><Relationship Id="rId24" Type="http://schemas.openxmlformats.org/officeDocument/2006/relationships/image" Target="../media/image316.jpeg"/><Relationship Id="rId5" Type="http://schemas.openxmlformats.org/officeDocument/2006/relationships/image" Target="../media/image297.jpeg"/><Relationship Id="rId15" Type="http://schemas.openxmlformats.org/officeDocument/2006/relationships/image" Target="../media/image307.png"/><Relationship Id="rId23" Type="http://schemas.openxmlformats.org/officeDocument/2006/relationships/image" Target="../media/image315.png"/><Relationship Id="rId28" Type="http://schemas.openxmlformats.org/officeDocument/2006/relationships/image" Target="../media/image320.png"/><Relationship Id="rId10" Type="http://schemas.openxmlformats.org/officeDocument/2006/relationships/image" Target="../media/image302.jpeg"/><Relationship Id="rId19" Type="http://schemas.openxmlformats.org/officeDocument/2006/relationships/image" Target="../media/image311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jpeg"/><Relationship Id="rId22" Type="http://schemas.openxmlformats.org/officeDocument/2006/relationships/image" Target="../media/image314.png"/><Relationship Id="rId27" Type="http://schemas.openxmlformats.org/officeDocument/2006/relationships/image" Target="../media/image3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jpeg"/><Relationship Id="rId3" Type="http://schemas.microsoft.com/office/2007/relationships/hdphoto" Target="../media/hdphoto33.wdp"/><Relationship Id="rId7" Type="http://schemas.openxmlformats.org/officeDocument/2006/relationships/image" Target="../media/image325.jpeg"/><Relationship Id="rId2" Type="http://schemas.openxmlformats.org/officeDocument/2006/relationships/image" Target="../media/image32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4.jpeg"/><Relationship Id="rId5" Type="http://schemas.openxmlformats.org/officeDocument/2006/relationships/image" Target="../media/image323.jpeg"/><Relationship Id="rId4" Type="http://schemas.openxmlformats.org/officeDocument/2006/relationships/image" Target="../media/image207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7.png"/><Relationship Id="rId3" Type="http://schemas.openxmlformats.org/officeDocument/2006/relationships/image" Target="../media/image328.jpeg"/><Relationship Id="rId7" Type="http://schemas.openxmlformats.org/officeDocument/2006/relationships/image" Target="../media/image332.png"/><Relationship Id="rId12" Type="http://schemas.openxmlformats.org/officeDocument/2006/relationships/image" Target="../media/image336.jpeg"/><Relationship Id="rId17" Type="http://schemas.microsoft.com/office/2007/relationships/hdphoto" Target="../media/hdphoto36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1.png"/><Relationship Id="rId11" Type="http://schemas.openxmlformats.org/officeDocument/2006/relationships/image" Target="../media/image335.jpeg"/><Relationship Id="rId5" Type="http://schemas.openxmlformats.org/officeDocument/2006/relationships/image" Target="../media/image330.png"/><Relationship Id="rId15" Type="http://schemas.openxmlformats.org/officeDocument/2006/relationships/image" Target="../media/image338.jpeg"/><Relationship Id="rId10" Type="http://schemas.microsoft.com/office/2007/relationships/hdphoto" Target="../media/hdphoto34.wdp"/><Relationship Id="rId4" Type="http://schemas.openxmlformats.org/officeDocument/2006/relationships/image" Target="../media/image329.png"/><Relationship Id="rId9" Type="http://schemas.openxmlformats.org/officeDocument/2006/relationships/image" Target="../media/image334.png"/><Relationship Id="rId14" Type="http://schemas.microsoft.com/office/2007/relationships/hdphoto" Target="../media/hdphoto35.wdp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jpeg"/><Relationship Id="rId13" Type="http://schemas.openxmlformats.org/officeDocument/2006/relationships/image" Target="../media/image351.jpeg"/><Relationship Id="rId3" Type="http://schemas.openxmlformats.org/officeDocument/2006/relationships/image" Target="../media/image341.jpeg"/><Relationship Id="rId7" Type="http://schemas.openxmlformats.org/officeDocument/2006/relationships/image" Target="../media/image345.jpeg"/><Relationship Id="rId12" Type="http://schemas.openxmlformats.org/officeDocument/2006/relationships/image" Target="../media/image350.png"/><Relationship Id="rId2" Type="http://schemas.openxmlformats.org/officeDocument/2006/relationships/image" Target="../media/image340.jpeg"/><Relationship Id="rId16" Type="http://schemas.openxmlformats.org/officeDocument/2006/relationships/image" Target="../media/image35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4.jpeg"/><Relationship Id="rId11" Type="http://schemas.openxmlformats.org/officeDocument/2006/relationships/image" Target="../media/image349.jpeg"/><Relationship Id="rId5" Type="http://schemas.openxmlformats.org/officeDocument/2006/relationships/image" Target="../media/image343.jpeg"/><Relationship Id="rId15" Type="http://schemas.openxmlformats.org/officeDocument/2006/relationships/image" Target="../media/image352.jpeg"/><Relationship Id="rId10" Type="http://schemas.openxmlformats.org/officeDocument/2006/relationships/image" Target="../media/image348.jpeg"/><Relationship Id="rId4" Type="http://schemas.openxmlformats.org/officeDocument/2006/relationships/image" Target="../media/image342.jpeg"/><Relationship Id="rId9" Type="http://schemas.openxmlformats.org/officeDocument/2006/relationships/image" Target="../media/image347.jpeg"/><Relationship Id="rId14" Type="http://schemas.microsoft.com/office/2007/relationships/hdphoto" Target="../media/hdphoto3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jpeg"/><Relationship Id="rId3" Type="http://schemas.openxmlformats.org/officeDocument/2006/relationships/image" Target="../media/image341.jpeg"/><Relationship Id="rId7" Type="http://schemas.openxmlformats.org/officeDocument/2006/relationships/image" Target="../media/image352.jpeg"/><Relationship Id="rId2" Type="http://schemas.openxmlformats.org/officeDocument/2006/relationships/image" Target="../media/image34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4.jpeg"/><Relationship Id="rId5" Type="http://schemas.openxmlformats.org/officeDocument/2006/relationships/image" Target="../media/image343.jpeg"/><Relationship Id="rId4" Type="http://schemas.openxmlformats.org/officeDocument/2006/relationships/image" Target="../media/image34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jpeg"/><Relationship Id="rId12" Type="http://schemas.openxmlformats.org/officeDocument/2006/relationships/image" Target="../media/image25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jpe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3.gi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jpeg"/><Relationship Id="rId13" Type="http://schemas.openxmlformats.org/officeDocument/2006/relationships/image" Target="../media/image368.jpeg"/><Relationship Id="rId3" Type="http://schemas.openxmlformats.org/officeDocument/2006/relationships/image" Target="../media/image358.jpeg"/><Relationship Id="rId7" Type="http://schemas.openxmlformats.org/officeDocument/2006/relationships/image" Target="../media/image362.jpeg"/><Relationship Id="rId12" Type="http://schemas.openxmlformats.org/officeDocument/2006/relationships/image" Target="../media/image367.png"/><Relationship Id="rId2" Type="http://schemas.openxmlformats.org/officeDocument/2006/relationships/image" Target="../media/image357.jpeg"/><Relationship Id="rId16" Type="http://schemas.openxmlformats.org/officeDocument/2006/relationships/image" Target="../media/image37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1.jpeg"/><Relationship Id="rId11" Type="http://schemas.openxmlformats.org/officeDocument/2006/relationships/image" Target="../media/image366.jpeg"/><Relationship Id="rId5" Type="http://schemas.openxmlformats.org/officeDocument/2006/relationships/image" Target="../media/image360.jpeg"/><Relationship Id="rId15" Type="http://schemas.openxmlformats.org/officeDocument/2006/relationships/image" Target="../media/image369.jpeg"/><Relationship Id="rId10" Type="http://schemas.openxmlformats.org/officeDocument/2006/relationships/image" Target="../media/image365.jpeg"/><Relationship Id="rId4" Type="http://schemas.openxmlformats.org/officeDocument/2006/relationships/image" Target="../media/image359.jpeg"/><Relationship Id="rId9" Type="http://schemas.openxmlformats.org/officeDocument/2006/relationships/image" Target="../media/image364.jpeg"/><Relationship Id="rId14" Type="http://schemas.microsoft.com/office/2007/relationships/hdphoto" Target="../media/hdphoto38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gif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037768"/>
            <a:ext cx="9144000" cy="873137"/>
          </a:xfrm>
          <a:custGeom>
            <a:avLst/>
            <a:gdLst>
              <a:gd name="connsiteX0" fmla="*/ 0 w 9144000"/>
              <a:gd name="connsiteY0" fmla="*/ 0 h 648072"/>
              <a:gd name="connsiteX1" fmla="*/ 9144000 w 9144000"/>
              <a:gd name="connsiteY1" fmla="*/ 0 h 648072"/>
              <a:gd name="connsiteX2" fmla="*/ 9144000 w 9144000"/>
              <a:gd name="connsiteY2" fmla="*/ 648072 h 648072"/>
              <a:gd name="connsiteX3" fmla="*/ 0 w 9144000"/>
              <a:gd name="connsiteY3" fmla="*/ 648072 h 648072"/>
              <a:gd name="connsiteX4" fmla="*/ 0 w 9144000"/>
              <a:gd name="connsiteY4" fmla="*/ 0 h 648072"/>
              <a:gd name="connsiteX0" fmla="*/ 0 w 9144000"/>
              <a:gd name="connsiteY0" fmla="*/ 0 h 800472"/>
              <a:gd name="connsiteX1" fmla="*/ 9144000 w 9144000"/>
              <a:gd name="connsiteY1" fmla="*/ 0 h 800472"/>
              <a:gd name="connsiteX2" fmla="*/ 9144000 w 9144000"/>
              <a:gd name="connsiteY2" fmla="*/ 648072 h 800472"/>
              <a:gd name="connsiteX3" fmla="*/ 0 w 9144000"/>
              <a:gd name="connsiteY3" fmla="*/ 648072 h 800472"/>
              <a:gd name="connsiteX4" fmla="*/ 0 w 9144000"/>
              <a:gd name="connsiteY4" fmla="*/ 0 h 800472"/>
              <a:gd name="connsiteX0" fmla="*/ 0 w 9144000"/>
              <a:gd name="connsiteY0" fmla="*/ 0 h 873137"/>
              <a:gd name="connsiteX1" fmla="*/ 9144000 w 9144000"/>
              <a:gd name="connsiteY1" fmla="*/ 0 h 873137"/>
              <a:gd name="connsiteX2" fmla="*/ 9144000 w 9144000"/>
              <a:gd name="connsiteY2" fmla="*/ 648072 h 873137"/>
              <a:gd name="connsiteX3" fmla="*/ 0 w 9144000"/>
              <a:gd name="connsiteY3" fmla="*/ 648072 h 873137"/>
              <a:gd name="connsiteX4" fmla="*/ 0 w 9144000"/>
              <a:gd name="connsiteY4" fmla="*/ 0 h 87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873137">
                <a:moveTo>
                  <a:pt x="0" y="0"/>
                </a:moveTo>
                <a:lnTo>
                  <a:pt x="9144000" y="0"/>
                </a:lnTo>
                <a:lnTo>
                  <a:pt x="9144000" y="648072"/>
                </a:lnTo>
                <a:cubicBezTo>
                  <a:pt x="6121400" y="902072"/>
                  <a:pt x="3251200" y="990972"/>
                  <a:pt x="0" y="64807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3000">
                <a:schemeClr val="bg1"/>
              </a:gs>
              <a:gs pos="87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副标题 2"/>
          <p:cNvSpPr txBox="1">
            <a:spLocks/>
          </p:cNvSpPr>
          <p:nvPr/>
        </p:nvSpPr>
        <p:spPr>
          <a:xfrm>
            <a:off x="0" y="2276872"/>
            <a:ext cx="9144000" cy="1089747"/>
          </a:xfrm>
          <a:prstGeom prst="rect">
            <a:avLst/>
          </a:prstGeom>
          <a:noFill/>
        </p:spPr>
        <p:txBody>
          <a:bodyPr vert="horz" anchor="b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+mj-lt"/>
              <a:buNone/>
              <a:defRPr kumimoji="0" sz="2400" b="1" kern="1200">
                <a:solidFill>
                  <a:schemeClr val="tx2">
                    <a:shade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Zexiang</a:t>
            </a:r>
            <a:r>
              <a:rPr lang="en-US" altLang="zh-CN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               </a:t>
            </a:r>
          </a:p>
          <a:p>
            <a:pPr algn="ctr"/>
            <a:r>
              <a:rPr lang="en-US" altLang="zh-CN" sz="1800" b="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Automation Technology Center</a:t>
            </a:r>
            <a:endParaRPr lang="en-US" altLang="zh-CN" sz="800" b="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zh-CN" sz="1800" b="0" dirty="0" smtClean="0">
                <a:solidFill>
                  <a:srgbClr val="0000FF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Hong Kong University of Science and Technology</a:t>
            </a:r>
            <a:endParaRPr lang="zh-CN" altLang="en-US" sz="1800" b="0" dirty="0">
              <a:solidFill>
                <a:srgbClr val="0000FF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95536" y="1052736"/>
            <a:ext cx="8424936" cy="1148557"/>
          </a:xfrm>
          <a:prstGeom prst="rect">
            <a:avLst/>
          </a:prstGeom>
          <a:noFill/>
          <a:effectLst/>
        </p:spPr>
        <p:txBody>
          <a:bodyPr vert="horz" anchor="t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 cap="all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cap="none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Geometry to Startups — </a:t>
            </a:r>
            <a:r>
              <a:rPr lang="en-US" altLang="zh-CN" sz="3500" cap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Rising of a New Robotic Industry in China</a:t>
            </a:r>
            <a:endParaRPr lang="zh-CN" altLang="en-US" cap="none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0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nc_cmm_machin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4" t="24060" r="12691" b="3456"/>
          <a:stretch/>
        </p:blipFill>
        <p:spPr bwMode="auto">
          <a:xfrm>
            <a:off x="2588792" y="1538535"/>
            <a:ext cx="2034336" cy="17031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eacast%20cm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52" y="1582192"/>
            <a:ext cx="1328759" cy="1659508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03569"/>
            <a:ext cx="2232248" cy="17381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191508" y="2174280"/>
            <a:ext cx="252028" cy="4753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443536" y="1538535"/>
            <a:ext cx="1211416" cy="635745"/>
          </a:xfrm>
          <a:prstGeom prst="line">
            <a:avLst/>
          </a:prstGeom>
          <a:noFill/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458952" y="2632162"/>
            <a:ext cx="1164176" cy="609538"/>
          </a:xfrm>
          <a:prstGeom prst="line">
            <a:avLst/>
          </a:prstGeom>
          <a:noFill/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/>
          <p:cNvSpPr txBox="1"/>
          <p:nvPr/>
        </p:nvSpPr>
        <p:spPr>
          <a:xfrm>
            <a:off x="459744" y="3573016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libri" pitchFamily="34" charset="0"/>
              </a:rPr>
              <a:t>Tolerance specification</a:t>
            </a:r>
            <a:endParaRPr lang="zh-CN" altLang="en-US" sz="2000" dirty="0"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05960" y="3565873"/>
            <a:ext cx="3918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libri" pitchFamily="34" charset="0"/>
              </a:rPr>
              <a:t>Inspection</a:t>
            </a:r>
            <a:endParaRPr lang="zh-CN" altLang="en-US" sz="2000" dirty="0">
              <a:latin typeface="Calibri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G. Tolerance Specifications and Inspection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9744" y="4046088"/>
            <a:ext cx="80585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en-US" altLang="zh-CN" sz="2800" dirty="0" err="1" smtClean="0">
                <a:latin typeface="Calibri" pitchFamily="34" charset="0"/>
              </a:rPr>
              <a:t>Mathematization</a:t>
            </a:r>
            <a:r>
              <a:rPr lang="en-US" altLang="zh-CN" sz="2800" dirty="0" smtClean="0">
                <a:latin typeface="Calibri" pitchFamily="34" charset="0"/>
              </a:rPr>
              <a:t> of tolerance </a:t>
            </a:r>
            <a:r>
              <a:rPr lang="en-US" altLang="zh-CN" sz="2800" dirty="0">
                <a:latin typeface="Calibri" pitchFamily="34" charset="0"/>
              </a:rPr>
              <a:t>n</a:t>
            </a:r>
            <a:r>
              <a:rPr lang="en-US" altLang="zh-CN" sz="2800" dirty="0" smtClean="0">
                <a:latin typeface="Calibri" pitchFamily="34" charset="0"/>
              </a:rPr>
              <a:t>otions</a:t>
            </a:r>
            <a:endParaRPr lang="en-US" altLang="zh-CN" sz="2800" dirty="0">
              <a:latin typeface="Calibri" pitchFamily="34" charset="0"/>
            </a:endParaRPr>
          </a:p>
          <a:p>
            <a:pPr marL="457200" indent="-457200">
              <a:buBlip>
                <a:blip r:embed="rId6"/>
              </a:buBlip>
            </a:pPr>
            <a:r>
              <a:rPr lang="en-US" altLang="zh-CN" sz="2800" dirty="0" smtClean="0">
                <a:latin typeface="Calibri" pitchFamily="34" charset="0"/>
              </a:rPr>
              <a:t>Tolerance verification</a:t>
            </a:r>
          </a:p>
          <a:p>
            <a:pPr marL="457200" indent="-457200">
              <a:buBlip>
                <a:blip r:embed="rId6"/>
              </a:buBlip>
            </a:pPr>
            <a:r>
              <a:rPr lang="en-US" altLang="zh-CN" sz="2800" dirty="0" smtClean="0">
                <a:latin typeface="Calibri" pitchFamily="34" charset="0"/>
              </a:rPr>
              <a:t>Vision </a:t>
            </a:r>
            <a:r>
              <a:rPr lang="en-US" altLang="zh-CN" sz="2800" dirty="0">
                <a:latin typeface="Calibri" pitchFamily="34" charset="0"/>
              </a:rPr>
              <a:t>i</a:t>
            </a:r>
            <a:r>
              <a:rPr lang="en-US" altLang="zh-CN" sz="2800" dirty="0" smtClean="0">
                <a:latin typeface="Calibri" pitchFamily="34" charset="0"/>
              </a:rPr>
              <a:t>nspection</a:t>
            </a:r>
          </a:p>
          <a:p>
            <a:pPr marL="457200" indent="-457200">
              <a:buBlip>
                <a:blip r:embed="rId6"/>
              </a:buBlip>
            </a:pPr>
            <a:r>
              <a:rPr lang="en-US" altLang="zh-CN" sz="2800" dirty="0" smtClean="0">
                <a:latin typeface="Calibri" pitchFamily="34" charset="0"/>
              </a:rPr>
              <a:t>…</a:t>
            </a:r>
            <a:endParaRPr lang="en-US" altLang="zh-CN" sz="2800" dirty="0">
              <a:latin typeface="Calibri" pitchFamily="34" charset="0"/>
            </a:endParaRPr>
          </a:p>
        </p:txBody>
      </p:sp>
      <p:pic>
        <p:nvPicPr>
          <p:cNvPr id="21" name="Picture 20" descr="http://www.sinaimg.cn/dy/slidenews/5_img/2013_41/45585_813144_10225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21" y="1506349"/>
            <a:ext cx="2894641" cy="192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02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89885" l="9839" r="89624">
                        <a14:foregroundMark x1="56887" y1="7586" x2="56887" y2="7586"/>
                        <a14:foregroundMark x1="52773" y1="6207" x2="52773" y2="6207"/>
                        <a14:foregroundMark x1="51521" y1="6667" x2="51521" y2="6667"/>
                        <a14:foregroundMark x1="57961" y1="30115" x2="57961" y2="30115"/>
                        <a14:foregroundMark x1="58676" y1="29655" x2="58676" y2="29655"/>
                        <a14:foregroundMark x1="60644" y1="24598" x2="60644" y2="24598"/>
                        <a14:foregroundMark x1="60465" y1="26207" x2="60465" y2="26207"/>
                        <a14:foregroundMark x1="53131" y1="15172" x2="53131" y2="15172"/>
                        <a14:foregroundMark x1="50626" y1="6897" x2="50626" y2="6897"/>
                        <a14:foregroundMark x1="49911" y1="7586" x2="49911" y2="7586"/>
                        <a14:foregroundMark x1="77996" y1="89885" x2="77996" y2="89885"/>
                        <a14:foregroundMark x1="84079" y1="81839" x2="84079" y2="81839"/>
                        <a14:foregroundMark x1="84079" y1="86207" x2="84079" y2="862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374" y="1321587"/>
            <a:ext cx="3096344" cy="2409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48072" y="4072275"/>
            <a:ext cx="8172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n-US" altLang="zh-CN" sz="2800" dirty="0" err="1" smtClean="0">
                <a:latin typeface="Calibri" pitchFamily="34" charset="0"/>
              </a:rPr>
              <a:t>Workpiece</a:t>
            </a:r>
            <a:r>
              <a:rPr lang="en-US" altLang="zh-CN" sz="2800" dirty="0" smtClean="0">
                <a:latin typeface="Calibri" pitchFamily="34" charset="0"/>
              </a:rPr>
              <a:t> localization of </a:t>
            </a:r>
          </a:p>
          <a:p>
            <a:pPr marL="914400" lvl="1" indent="-457200">
              <a:buBlip>
                <a:blip r:embed="rId5"/>
              </a:buBlip>
            </a:pPr>
            <a:r>
              <a:rPr lang="en-US" altLang="zh-CN" sz="2800" dirty="0" smtClean="0">
                <a:latin typeface="Calibri" pitchFamily="34" charset="0"/>
              </a:rPr>
              <a:t>Regular </a:t>
            </a:r>
            <a:r>
              <a:rPr lang="en-US" altLang="zh-CN" sz="2800" dirty="0" err="1">
                <a:latin typeface="Calibri" pitchFamily="34" charset="0"/>
              </a:rPr>
              <a:t>workpiece</a:t>
            </a:r>
            <a:endParaRPr lang="en-US" altLang="zh-CN" sz="2800" dirty="0">
              <a:latin typeface="Calibri" pitchFamily="34" charset="0"/>
            </a:endParaRPr>
          </a:p>
          <a:p>
            <a:pPr marL="914400" lvl="1" indent="-457200">
              <a:buBlip>
                <a:blip r:embed="rId5"/>
              </a:buBlip>
            </a:pPr>
            <a:r>
              <a:rPr lang="en-US" altLang="zh-CN" sz="2800" dirty="0">
                <a:latin typeface="Calibri" pitchFamily="34" charset="0"/>
              </a:rPr>
              <a:t>Symmetric </a:t>
            </a:r>
            <a:r>
              <a:rPr lang="en-US" altLang="zh-CN" sz="2800" dirty="0" err="1">
                <a:latin typeface="Calibri" pitchFamily="34" charset="0"/>
              </a:rPr>
              <a:t>workpiece</a:t>
            </a:r>
            <a:endParaRPr lang="en-US" altLang="zh-CN" sz="2800" dirty="0">
              <a:latin typeface="Calibri" pitchFamily="34" charset="0"/>
            </a:endParaRPr>
          </a:p>
          <a:p>
            <a:pPr marL="914400" lvl="1" indent="-457200">
              <a:buBlip>
                <a:blip r:embed="rId5"/>
              </a:buBlip>
            </a:pPr>
            <a:r>
              <a:rPr lang="en-US" altLang="zh-CN" sz="2800" dirty="0">
                <a:latin typeface="Calibri" pitchFamily="34" charset="0"/>
              </a:rPr>
              <a:t>Partially machined </a:t>
            </a:r>
            <a:r>
              <a:rPr lang="en-US" altLang="zh-CN" sz="2800" dirty="0" err="1">
                <a:latin typeface="Calibri" pitchFamily="34" charset="0"/>
              </a:rPr>
              <a:t>workpiece</a:t>
            </a:r>
            <a:endParaRPr lang="en-US" altLang="zh-CN" sz="2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25093" y="361862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Calibri" pitchFamily="34" charset="0"/>
              </a:rPr>
              <a:t>CAD model</a:t>
            </a:r>
            <a:endParaRPr lang="zh-CN" altLang="en-US" sz="2400" dirty="0">
              <a:latin typeface="Calibri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9087" y="1455461"/>
            <a:ext cx="2880320" cy="2171150"/>
            <a:chOff x="4860032" y="2155453"/>
            <a:chExt cx="3352800" cy="2527300"/>
          </a:xfrm>
        </p:grpSpPr>
        <p:pic>
          <p:nvPicPr>
            <p:cNvPr id="10" name="Picture 9" descr="cnc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70" b="96209" l="9023" r="98872">
                          <a14:foregroundMark x1="46992" y1="18957" x2="46992" y2="18957"/>
                          <a14:foregroundMark x1="58647" y1="19905" x2="58647" y2="19905"/>
                          <a14:foregroundMark x1="79323" y1="18483" x2="79323" y2="18483"/>
                          <a14:foregroundMark x1="84962" y1="35071" x2="84962" y2="35071"/>
                          <a14:foregroundMark x1="84211" y1="69194" x2="84211" y2="69194"/>
                          <a14:foregroundMark x1="77820" y1="76303" x2="77820" y2="76303"/>
                          <a14:foregroundMark x1="42105" y1="60190" x2="42105" y2="60190"/>
                          <a14:foregroundMark x1="15789" y1="63507" x2="15789" y2="63507"/>
                          <a14:foregroundMark x1="33083" y1="80569" x2="33083" y2="80569"/>
                          <a14:foregroundMark x1="14662" y1="97156" x2="14662" y2="97156"/>
                          <a14:foregroundMark x1="96241" y1="96209" x2="96241" y2="96209"/>
                          <a14:foregroundMark x1="99248" y1="6161" x2="99248" y2="6161"/>
                          <a14:foregroundMark x1="59774" y1="2370" x2="59774" y2="2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2155453"/>
              <a:ext cx="3352800" cy="2527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07" b="89885" l="9839" r="89624">
                          <a14:foregroundMark x1="56887" y1="7586" x2="56887" y2="7586"/>
                          <a14:foregroundMark x1="52773" y1="6207" x2="52773" y2="6207"/>
                          <a14:foregroundMark x1="51521" y1="6667" x2="51521" y2="6667"/>
                          <a14:foregroundMark x1="57961" y1="30115" x2="57961" y2="30115"/>
                          <a14:foregroundMark x1="58676" y1="29655" x2="58676" y2="29655"/>
                          <a14:foregroundMark x1="60644" y1="24598" x2="60644" y2="24598"/>
                          <a14:foregroundMark x1="60465" y1="26207" x2="60465" y2="26207"/>
                          <a14:foregroundMark x1="53131" y1="15172" x2="53131" y2="15172"/>
                          <a14:foregroundMark x1="50626" y1="6897" x2="50626" y2="6897"/>
                          <a14:foregroundMark x1="49911" y1="7586" x2="49911" y2="7586"/>
                          <a14:foregroundMark x1="77996" y1="89885" x2="77996" y2="89885"/>
                          <a14:foregroundMark x1="84079" y1="81839" x2="84079" y2="81839"/>
                          <a14:foregroundMark x1="84079" y1="86207" x2="84079" y2="86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587" y="2708920"/>
              <a:ext cx="1686711" cy="131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椭圆 26"/>
            <p:cNvSpPr/>
            <p:nvPr/>
          </p:nvSpPr>
          <p:spPr>
            <a:xfrm>
              <a:off x="6330925" y="3614456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253642" y="3684364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6330925" y="354470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253642" y="3614613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330925" y="3474797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253642" y="354470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330925" y="3405046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6253642" y="3474954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330925" y="333119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253642" y="3401103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6261009" y="3246462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174201" y="331319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6161701" y="3228462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074893" y="329519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6074994" y="3210462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988186" y="327719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975686" y="3192462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888878" y="325919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6152816" y="339693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6053508" y="337893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966801" y="336093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867493" y="334293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152816" y="348693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6053508" y="346893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966801" y="345093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867493" y="3432935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152816" y="3568401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6053508" y="3550401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966801" y="3532401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867493" y="3514401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152816" y="3658401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6053508" y="3640401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5966801" y="3622401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5867493" y="3604401"/>
              <a:ext cx="18000" cy="18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141075" y="3626611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Calibri" pitchFamily="34" charset="0"/>
              </a:rPr>
              <a:t>Computer aided setup</a:t>
            </a:r>
            <a:endParaRPr lang="zh-CN" altLang="en-US" sz="2400" dirty="0">
              <a:latin typeface="Calibri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标题 1"/>
          <p:cNvSpPr>
            <a:spLocks noGrp="1"/>
          </p:cNvSpPr>
          <p:nvPr>
            <p:ph type="title"/>
          </p:nvPr>
        </p:nvSpPr>
        <p:spPr>
          <a:xfrm>
            <a:off x="0" y="620688"/>
            <a:ext cx="8991600" cy="72008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H. </a:t>
            </a:r>
            <a:r>
              <a:rPr lang="en-US" altLang="zh-CN" dirty="0" err="1" smtClean="0">
                <a:solidFill>
                  <a:schemeClr val="bg1"/>
                </a:solidFill>
              </a:rPr>
              <a:t>Workpiece</a:t>
            </a:r>
            <a:r>
              <a:rPr lang="en-US" altLang="zh-CN" dirty="0" smtClean="0">
                <a:solidFill>
                  <a:schemeClr val="bg1"/>
                </a:solidFill>
              </a:rPr>
              <a:t> Localization &amp; Robot Calibration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4" name="图片 4" descr="l05-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37419" y="1371562"/>
            <a:ext cx="2170270" cy="239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39700" dir="2700000" algn="ctr" rotWithShape="0">
              <a:srgbClr val="333333">
                <a:alpha val="64000"/>
              </a:srgbClr>
            </a:outerShdw>
          </a:effectLst>
        </p:spPr>
      </p:pic>
      <p:pic>
        <p:nvPicPr>
          <p:cNvPr id="65" name="图片 7" descr="01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236296" y="2596613"/>
            <a:ext cx="17716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39700" dir="2700000" algn="ctr" rotWithShape="0">
              <a:srgbClr val="333333">
                <a:alpha val="64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652760" y="5888157"/>
            <a:ext cx="3225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n-US" altLang="zh-CN" sz="2800" dirty="0" smtClean="0">
                <a:latin typeface="Calibri" pitchFamily="34" charset="0"/>
              </a:rPr>
              <a:t>Robot calibration </a:t>
            </a:r>
            <a:endParaRPr lang="en-US" altLang="zh-CN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5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FFFFFF">
                  <a:alpha val="0"/>
                </a:srgbClr>
              </a:gs>
              <a:gs pos="5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2. Geometers and “Geometric” Engineers</a:t>
            </a:r>
            <a:endParaRPr lang="zh-CN" altLang="en-US" sz="40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A. Euclidean Geometry and Calculus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105" t="-7627" b="-262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6300192" y="1772816"/>
            <a:ext cx="2376264" cy="2398650"/>
            <a:chOff x="6300192" y="1772816"/>
            <a:chExt cx="2376264" cy="2398650"/>
          </a:xfrm>
        </p:grpSpPr>
        <p:pic>
          <p:nvPicPr>
            <p:cNvPr id="64514" name="Picture 2" descr="http://upload.wikimedia.org/wikipedia/commons/3/39/GodfreyKneller-IsaacNewton-168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118"/>
            <a:stretch/>
          </p:blipFill>
          <p:spPr bwMode="auto">
            <a:xfrm>
              <a:off x="6387443" y="1772816"/>
              <a:ext cx="2144997" cy="20293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6300192" y="3802134"/>
              <a:ext cx="23762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itchFamily="34" charset="0"/>
                </a:rPr>
                <a:t>I. Newton (1642 -1727)</a:t>
              </a:r>
              <a:endParaRPr lang="zh-CN" altLang="en-US" dirty="0">
                <a:latin typeface="Calibri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47864" y="1772816"/>
            <a:ext cx="2448272" cy="4721107"/>
            <a:chOff x="3347864" y="1772816"/>
            <a:chExt cx="2448272" cy="4721107"/>
          </a:xfrm>
        </p:grpSpPr>
        <p:grpSp>
          <p:nvGrpSpPr>
            <p:cNvPr id="7" name="组合 6"/>
            <p:cNvGrpSpPr/>
            <p:nvPr/>
          </p:nvGrpSpPr>
          <p:grpSpPr>
            <a:xfrm>
              <a:off x="3347864" y="1772816"/>
              <a:ext cx="2448272" cy="2398650"/>
              <a:chOff x="4845630" y="2276871"/>
              <a:chExt cx="2693099" cy="2638514"/>
            </a:xfrm>
          </p:grpSpPr>
          <p:pic>
            <p:nvPicPr>
              <p:cNvPr id="41988" name="Picture 4" descr="File:Frans Hals - Portret van René Descartes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737"/>
              <a:stretch/>
            </p:blipFill>
            <p:spPr bwMode="auto">
              <a:xfrm>
                <a:off x="5020816" y="2276871"/>
                <a:ext cx="2359496" cy="22322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4845630" y="4509120"/>
                <a:ext cx="269309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Calibri" pitchFamily="34" charset="0"/>
                  </a:rPr>
                  <a:t>Descartes (1596 – 1650)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</p:grpSp>
        <p:pic>
          <p:nvPicPr>
            <p:cNvPr id="18" name="Picture 12" descr="http://upload.wikimedia.org/wikipedia/commons/thumb/0/0e/Cartesian-coordinate-system.svg/250px-Cartesian-coordinate-system.svg.png">
              <a:hlinkClick r:id="rId7"/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5302" t="4008" r="3807" b="4531"/>
            <a:stretch/>
          </p:blipFill>
          <p:spPr bwMode="auto">
            <a:xfrm>
              <a:off x="3507124" y="4335487"/>
              <a:ext cx="2144997" cy="2158436"/>
            </a:xfrm>
            <a:prstGeom prst="rect">
              <a:avLst/>
            </a:prstGeom>
            <a:noFill/>
          </p:spPr>
        </p:pic>
      </p:grpSp>
      <p:grpSp>
        <p:nvGrpSpPr>
          <p:cNvPr id="10" name="组合 9"/>
          <p:cNvGrpSpPr/>
          <p:nvPr/>
        </p:nvGrpSpPr>
        <p:grpSpPr>
          <a:xfrm>
            <a:off x="590149" y="1772816"/>
            <a:ext cx="2181651" cy="4608512"/>
            <a:chOff x="611560" y="1772816"/>
            <a:chExt cx="2181651" cy="4608512"/>
          </a:xfrm>
        </p:grpSpPr>
        <p:grpSp>
          <p:nvGrpSpPr>
            <p:cNvPr id="6" name="组合 5"/>
            <p:cNvGrpSpPr/>
            <p:nvPr/>
          </p:nvGrpSpPr>
          <p:grpSpPr>
            <a:xfrm>
              <a:off x="611560" y="1772816"/>
              <a:ext cx="2160240" cy="2365073"/>
              <a:chOff x="1619672" y="2276872"/>
              <a:chExt cx="2376264" cy="2601580"/>
            </a:xfrm>
          </p:grpSpPr>
          <p:pic>
            <p:nvPicPr>
              <p:cNvPr id="41986" name="Picture 2" descr="http://www.3villagecsd.k12.ny.us/wmhs/Departments/Math/OBrien/euclid.gif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2276872"/>
                <a:ext cx="2376264" cy="22322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619672" y="4509120"/>
                <a:ext cx="23762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Calibri" pitchFamily="34" charset="0"/>
                  </a:rPr>
                  <a:t>Euclid (325 – 265BC)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</p:grpSp>
        <p:pic>
          <p:nvPicPr>
            <p:cNvPr id="93186" name="Picture 2" descr="http://upload.wikimedia.org/wikipedia/commons/8/8d/P._Oxy._I_29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973" b="97578" l="3896" r="96222">
                          <a14:foregroundMark x1="90909" y1="28101" x2="90909" y2="28101"/>
                          <a14:foregroundMark x1="86836" y1="37209" x2="86836" y2="37209"/>
                          <a14:foregroundMark x1="96222" y1="46415" x2="96222" y2="46415"/>
                          <a14:foregroundMark x1="82113" y1="94671" x2="82113" y2="94671"/>
                          <a14:foregroundMark x1="49469" y1="96415" x2="49469" y2="96415"/>
                          <a14:foregroundMark x1="5254" y1="79264" x2="5254" y2="79264"/>
                          <a14:foregroundMark x1="4014" y1="24128" x2="4014" y2="24128"/>
                          <a14:foregroundMark x1="67591" y1="97578" x2="67591" y2="97578"/>
                          <a14:foregroundMark x1="34238" y1="12112" x2="34238" y2="12112"/>
                          <a14:foregroundMark x1="11747" y1="3973" x2="11747" y2="3973"/>
                          <a14:foregroundMark x1="24793" y1="5039" x2="24793" y2="5039"/>
                          <a14:foregroundMark x1="81169" y1="34205" x2="81169" y2="342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1" y="4699811"/>
              <a:ext cx="2160240" cy="13165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32971" y="6011996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Calibri" pitchFamily="34" charset="0"/>
                </a:rPr>
                <a:t>The Elements</a:t>
              </a:r>
              <a:endParaRPr lang="zh-CN" altLang="en-US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26507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11559" y="1561994"/>
            <a:ext cx="1728553" cy="2942201"/>
            <a:chOff x="683568" y="1844824"/>
            <a:chExt cx="1440460" cy="2451833"/>
          </a:xfrm>
        </p:grpSpPr>
        <p:pic>
          <p:nvPicPr>
            <p:cNvPr id="46082" name="Picture 2" descr="http://upload.wikimedia.org/wikipedia/commons/thumb/9/9b/Carl_Friedrich_Gauss.jpg/220px-Carl_Friedrich_Gaus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844824"/>
              <a:ext cx="1440460" cy="18464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83568" y="3711882"/>
              <a:ext cx="14404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Calibri" pitchFamily="34" charset="0"/>
                </a:rPr>
                <a:t>C.F. Gauss</a:t>
              </a:r>
            </a:p>
            <a:p>
              <a:pPr algn="ctr"/>
              <a:r>
                <a:rPr lang="en-US" altLang="zh-CN" sz="1600" dirty="0" smtClean="0">
                  <a:latin typeface="Calibri" pitchFamily="34" charset="0"/>
                </a:rPr>
                <a:t>(1777 - 1855)</a:t>
              </a:r>
              <a:endParaRPr lang="zh-CN" altLang="en-US" sz="1600" dirty="0">
                <a:latin typeface="Calibri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46545" y="1561606"/>
            <a:ext cx="1726151" cy="2930854"/>
            <a:chOff x="2502530" y="1844436"/>
            <a:chExt cx="1438458" cy="2442376"/>
          </a:xfrm>
        </p:grpSpPr>
        <p:pic>
          <p:nvPicPr>
            <p:cNvPr id="4608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4" r="14724" b="23386"/>
            <a:stretch/>
          </p:blipFill>
          <p:spPr bwMode="auto">
            <a:xfrm>
              <a:off x="2502530" y="1844436"/>
              <a:ext cx="1438458" cy="18464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502530" y="3702037"/>
              <a:ext cx="14384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Calibri" pitchFamily="34" charset="0"/>
                </a:rPr>
                <a:t>B. Riemann</a:t>
              </a:r>
            </a:p>
            <a:p>
              <a:pPr algn="ctr"/>
              <a:r>
                <a:rPr lang="en-US" altLang="zh-CN" sz="1600" dirty="0" smtClean="0">
                  <a:latin typeface="Calibri" pitchFamily="34" charset="0"/>
                </a:rPr>
                <a:t>(1826 - 1866)</a:t>
              </a:r>
              <a:endParaRPr lang="zh-CN" altLang="en-US" sz="1600" dirty="0">
                <a:latin typeface="Calibri" pitchFamily="34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B. Non-Euclidean Geometry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04247" y="1556792"/>
            <a:ext cx="1728193" cy="2923199"/>
            <a:chOff x="6228184" y="1839623"/>
            <a:chExt cx="1440160" cy="2435998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52" b="6601"/>
            <a:stretch/>
          </p:blipFill>
          <p:spPr bwMode="auto">
            <a:xfrm>
              <a:off x="6228184" y="1839623"/>
              <a:ext cx="1440160" cy="1846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249392" y="3690846"/>
              <a:ext cx="14189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itchFamily="34" charset="0"/>
                </a:rPr>
                <a:t>S.S. </a:t>
              </a:r>
              <a:r>
                <a:rPr lang="en-US" altLang="zh-CN" sz="1600" dirty="0" err="1" smtClean="0">
                  <a:latin typeface="Calibri" pitchFamily="34" charset="0"/>
                </a:rPr>
                <a:t>Chern</a:t>
              </a:r>
              <a:endParaRPr lang="en-US" altLang="zh-CN" sz="1600" dirty="0" smtClean="0">
                <a:latin typeface="Calibri" pitchFamily="34" charset="0"/>
              </a:endParaRPr>
            </a:p>
            <a:p>
              <a:pPr algn="ctr"/>
              <a:r>
                <a:rPr lang="en-US" altLang="zh-CN" sz="1600" dirty="0" smtClean="0">
                  <a:latin typeface="Calibri" pitchFamily="34" charset="0"/>
                </a:rPr>
                <a:t>(1911 - 2004)</a:t>
              </a:r>
              <a:endParaRPr lang="zh-CN" altLang="en-US" sz="1600" dirty="0">
                <a:latin typeface="Calibri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16016" y="1556793"/>
            <a:ext cx="1728192" cy="2923664"/>
            <a:chOff x="4355976" y="1839623"/>
            <a:chExt cx="1440159" cy="2436385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0" r="6435"/>
            <a:stretch/>
          </p:blipFill>
          <p:spPr bwMode="auto">
            <a:xfrm>
              <a:off x="4355976" y="1839623"/>
              <a:ext cx="1440159" cy="18460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355976" y="3691233"/>
              <a:ext cx="14401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Calibri" pitchFamily="34" charset="0"/>
                </a:rPr>
                <a:t>H. </a:t>
              </a:r>
              <a:r>
                <a:rPr lang="en-US" altLang="zh-CN" sz="1600" dirty="0" err="1" smtClean="0">
                  <a:latin typeface="Calibri" pitchFamily="34" charset="0"/>
                </a:rPr>
                <a:t>Weyl</a:t>
              </a:r>
              <a:endParaRPr lang="en-US" altLang="zh-CN" sz="1600" dirty="0" smtClean="0">
                <a:latin typeface="Calibri" pitchFamily="34" charset="0"/>
              </a:endParaRPr>
            </a:p>
            <a:p>
              <a:pPr algn="ctr"/>
              <a:r>
                <a:rPr lang="en-US" altLang="zh-CN" sz="1600" dirty="0" smtClean="0">
                  <a:latin typeface="Calibri" pitchFamily="34" charset="0"/>
                </a:rPr>
                <a:t>(1885 - 1955)</a:t>
              </a:r>
              <a:endParaRPr lang="zh-CN" altLang="en-US" sz="1600" dirty="0">
                <a:latin typeface="Calibri" pitchFamily="34" charset="0"/>
              </a:endParaRPr>
            </a:p>
          </p:txBody>
        </p:sp>
      </p:grp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44016" y="4457437"/>
            <a:ext cx="88924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SzPct val="150000"/>
              <a:buBlip>
                <a:blip r:embed="rId7"/>
              </a:buBlip>
            </a:pPr>
            <a:r>
              <a:rPr lang="en-US" altLang="zh-CN" dirty="0" err="1" smtClean="0">
                <a:latin typeface="Calibri" pitchFamily="34" charset="0"/>
              </a:rPr>
              <a:t>M.P.d</a:t>
            </a:r>
            <a:r>
              <a:rPr lang="en-US" altLang="zh-CN" dirty="0">
                <a:latin typeface="Calibri" pitchFamily="34" charset="0"/>
              </a:rPr>
              <a:t>. </a:t>
            </a:r>
            <a:r>
              <a:rPr lang="en-US" altLang="zh-CN" dirty="0" err="1">
                <a:latin typeface="Calibri" pitchFamily="34" charset="0"/>
              </a:rPr>
              <a:t>Carmo</a:t>
            </a:r>
            <a:r>
              <a:rPr lang="en-US" altLang="zh-CN" dirty="0">
                <a:latin typeface="Calibri" pitchFamily="34" charset="0"/>
              </a:rPr>
              <a:t>, </a:t>
            </a:r>
            <a:r>
              <a:rPr lang="en-US" altLang="zh-CN" i="1" dirty="0">
                <a:latin typeface="Calibri" pitchFamily="34" charset="0"/>
              </a:rPr>
              <a:t>Differential Geometry of Curves and Surfaces. </a:t>
            </a:r>
            <a:r>
              <a:rPr lang="en-US" altLang="zh-CN" dirty="0">
                <a:latin typeface="Calibri" pitchFamily="34" charset="0"/>
              </a:rPr>
              <a:t>Englewood Cliffs, N.J.: Prentice-Hall, 1976. </a:t>
            </a:r>
            <a:endParaRPr lang="en-US" altLang="zh-CN" dirty="0" smtClean="0">
              <a:latin typeface="Calibri" pitchFamily="34" charset="0"/>
            </a:endParaRPr>
          </a:p>
          <a:p>
            <a:pPr marL="285750" indent="-285750" algn="just">
              <a:buSzPct val="150000"/>
              <a:buBlip>
                <a:blip r:embed="rId7"/>
              </a:buBlip>
            </a:pPr>
            <a:r>
              <a:rPr lang="en-US" altLang="zh-CN" dirty="0" smtClean="0">
                <a:latin typeface="Calibri" pitchFamily="34" charset="0"/>
              </a:rPr>
              <a:t>W.M</a:t>
            </a:r>
            <a:r>
              <a:rPr lang="en-US" altLang="zh-CN" dirty="0">
                <a:latin typeface="Calibri" pitchFamily="34" charset="0"/>
              </a:rPr>
              <a:t>. Boothby, </a:t>
            </a:r>
            <a:r>
              <a:rPr lang="en-US" altLang="zh-CN" i="1" dirty="0">
                <a:latin typeface="Calibri" pitchFamily="34" charset="0"/>
              </a:rPr>
              <a:t>An Introduction to Differentiable Manifolds and Riemannian Geometry. </a:t>
            </a:r>
            <a:r>
              <a:rPr lang="en-US" altLang="zh-CN" dirty="0">
                <a:latin typeface="Calibri" pitchFamily="34" charset="0"/>
              </a:rPr>
              <a:t>Amsterdam; London: Academic, 2002. </a:t>
            </a:r>
          </a:p>
          <a:p>
            <a:pPr marL="285750" indent="-285750" algn="just">
              <a:buSzPct val="150000"/>
              <a:buBlip>
                <a:blip r:embed="rId7"/>
              </a:buBlip>
            </a:pPr>
            <a:r>
              <a:rPr lang="en-US" altLang="zh-CN" dirty="0" smtClean="0">
                <a:latin typeface="Calibri" pitchFamily="34" charset="0"/>
              </a:rPr>
              <a:t>J.E</a:t>
            </a:r>
            <a:r>
              <a:rPr lang="en-US" altLang="zh-CN" dirty="0">
                <a:latin typeface="Calibri" pitchFamily="34" charset="0"/>
              </a:rPr>
              <a:t>. Marsden and T. S. </a:t>
            </a:r>
            <a:r>
              <a:rPr lang="en-US" altLang="zh-CN" dirty="0" err="1">
                <a:latin typeface="Calibri" pitchFamily="34" charset="0"/>
              </a:rPr>
              <a:t>Ra̦tiu</a:t>
            </a:r>
            <a:r>
              <a:rPr lang="en-US" altLang="zh-CN" dirty="0">
                <a:latin typeface="Calibri" pitchFamily="34" charset="0"/>
              </a:rPr>
              <a:t>, </a:t>
            </a:r>
            <a:r>
              <a:rPr lang="en-US" altLang="zh-CN" i="1" dirty="0">
                <a:latin typeface="Calibri" pitchFamily="34" charset="0"/>
              </a:rPr>
              <a:t>Introduction to Mechanics and </a:t>
            </a:r>
            <a:r>
              <a:rPr lang="en-US" altLang="zh-CN" i="1" dirty="0" smtClean="0">
                <a:latin typeface="Calibri" pitchFamily="34" charset="0"/>
              </a:rPr>
              <a:t>Symmetry: A </a:t>
            </a:r>
            <a:r>
              <a:rPr lang="en-US" altLang="zh-CN" i="1" dirty="0">
                <a:latin typeface="Calibri" pitchFamily="34" charset="0"/>
              </a:rPr>
              <a:t>Basic Exposition of Classical Mechanical Systems. </a:t>
            </a:r>
            <a:r>
              <a:rPr lang="en-US" altLang="zh-CN" dirty="0">
                <a:latin typeface="Calibri" pitchFamily="34" charset="0"/>
              </a:rPr>
              <a:t>New York; Hong Kong: Springer, 1999. </a:t>
            </a:r>
            <a:endParaRPr lang="en-US" altLang="zh-CN" dirty="0"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3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cs.bgu.ac.il/%7Epaf/mathph/speyer/brocket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7" t="6688" r="21496" b="7571"/>
          <a:stretch/>
        </p:blipFill>
        <p:spPr bwMode="auto">
          <a:xfrm>
            <a:off x="262930" y="1484785"/>
            <a:ext cx="1732279" cy="223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robotics.eecs.berkeley.edu/%7Esastry/images/sastr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"/>
          <a:stretch/>
        </p:blipFill>
        <p:spPr bwMode="auto">
          <a:xfrm>
            <a:off x="2839721" y="1484784"/>
            <a:ext cx="1728192" cy="223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1519" y="3738518"/>
            <a:ext cx="174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libri" pitchFamily="34" charset="0"/>
              </a:rPr>
              <a:t>R. Brockett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28311" y="3717033"/>
            <a:ext cx="1739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libri" pitchFamily="34" charset="0"/>
              </a:rPr>
              <a:t>S.S. </a:t>
            </a:r>
            <a:r>
              <a:rPr lang="en-US" altLang="zh-CN" sz="2000" dirty="0" err="1" smtClean="0">
                <a:latin typeface="Calibri" pitchFamily="34" charset="0"/>
              </a:rPr>
              <a:t>Sastry</a:t>
            </a:r>
            <a:endParaRPr lang="en-US" altLang="zh-CN" sz="2000" dirty="0" smtClean="0">
              <a:latin typeface="Calibri" pitchFamily="34" charset="0"/>
            </a:endParaRPr>
          </a:p>
        </p:txBody>
      </p:sp>
      <p:pic>
        <p:nvPicPr>
          <p:cNvPr id="45076" name="Picture 20" descr="http://www.12000.org/book_collection/HTML_LOC/images/33106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4311"/>
            <a:ext cx="1732279" cy="223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C. “Geometric” Engineers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4073004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6"/>
              </a:buBlip>
            </a:pPr>
            <a:r>
              <a:rPr lang="en-US" altLang="zh-CN" dirty="0">
                <a:latin typeface="Calibri" pitchFamily="34" charset="0"/>
              </a:rPr>
              <a:t>D.J. Montana. </a:t>
            </a:r>
            <a:r>
              <a:rPr lang="en-US" altLang="zh-CN" i="1" dirty="0">
                <a:latin typeface="Calibri" pitchFamily="34" charset="0"/>
              </a:rPr>
              <a:t>Tactile Sensing and the </a:t>
            </a:r>
            <a:r>
              <a:rPr lang="en-US" altLang="zh-CN" i="1" dirty="0" smtClean="0">
                <a:latin typeface="Calibri" pitchFamily="34" charset="0"/>
              </a:rPr>
              <a:t>Kinematics of </a:t>
            </a:r>
            <a:r>
              <a:rPr lang="en-US" altLang="zh-CN" i="1" dirty="0">
                <a:latin typeface="Calibri" pitchFamily="34" charset="0"/>
              </a:rPr>
              <a:t>Contact, </a:t>
            </a:r>
            <a:r>
              <a:rPr lang="en-US" altLang="zh-CN" dirty="0">
                <a:latin typeface="Calibri" pitchFamily="34" charset="0"/>
              </a:rPr>
              <a:t>Ph.D. Thesis, Harvard </a:t>
            </a:r>
            <a:r>
              <a:rPr lang="en-US" altLang="zh-CN" dirty="0" smtClean="0">
                <a:latin typeface="Calibri" pitchFamily="34" charset="0"/>
              </a:rPr>
              <a:t>University, </a:t>
            </a:r>
            <a:r>
              <a:rPr lang="en-US" altLang="zh-CN" dirty="0">
                <a:latin typeface="Calibri" pitchFamily="34" charset="0"/>
              </a:rPr>
              <a:t>1986</a:t>
            </a:r>
            <a:r>
              <a:rPr lang="en-US" altLang="zh-CN" dirty="0" smtClean="0">
                <a:latin typeface="Calibri" pitchFamily="34" charset="0"/>
              </a:rPr>
              <a:t>.</a:t>
            </a:r>
          </a:p>
          <a:p>
            <a:pPr marL="285750" indent="-285750" algn="just">
              <a:buBlip>
                <a:blip r:embed="rId6"/>
              </a:buBlip>
            </a:pPr>
            <a:r>
              <a:rPr lang="en-US" altLang="zh-CN" dirty="0">
                <a:latin typeface="Calibri" pitchFamily="34" charset="0"/>
              </a:rPr>
              <a:t>F.C. Park, </a:t>
            </a:r>
            <a:r>
              <a:rPr lang="en-US" altLang="zh-CN" i="1" dirty="0" smtClean="0">
                <a:latin typeface="Calibri" pitchFamily="34" charset="0"/>
              </a:rPr>
              <a:t>The </a:t>
            </a:r>
            <a:r>
              <a:rPr lang="en-US" altLang="zh-CN" i="1" dirty="0">
                <a:latin typeface="Calibri" pitchFamily="34" charset="0"/>
              </a:rPr>
              <a:t>Optimal Kinematic Design of </a:t>
            </a:r>
            <a:r>
              <a:rPr lang="en-US" altLang="zh-CN" i="1" dirty="0" smtClean="0">
                <a:latin typeface="Calibri" pitchFamily="34" charset="0"/>
              </a:rPr>
              <a:t>Mechanisms</a:t>
            </a:r>
            <a:r>
              <a:rPr lang="en-US" altLang="zh-CN" dirty="0" smtClean="0">
                <a:latin typeface="Calibri" pitchFamily="34" charset="0"/>
              </a:rPr>
              <a:t>, </a:t>
            </a:r>
            <a:r>
              <a:rPr lang="en-US" altLang="zh-CN" i="1" dirty="0" smtClean="0">
                <a:latin typeface="Calibri" pitchFamily="34" charset="0"/>
              </a:rPr>
              <a:t>Ph.D</a:t>
            </a:r>
            <a:r>
              <a:rPr lang="en-US" altLang="zh-CN" i="1" dirty="0">
                <a:latin typeface="Calibri" pitchFamily="34" charset="0"/>
              </a:rPr>
              <a:t>. </a:t>
            </a:r>
            <a:r>
              <a:rPr lang="en-US" altLang="zh-CN" i="1" dirty="0" smtClean="0">
                <a:latin typeface="Calibri" pitchFamily="34" charset="0"/>
              </a:rPr>
              <a:t>Thesis, </a:t>
            </a:r>
            <a:r>
              <a:rPr lang="en-US" altLang="zh-CN" dirty="0" smtClean="0">
                <a:latin typeface="Calibri" pitchFamily="34" charset="0"/>
              </a:rPr>
              <a:t>Harvard </a:t>
            </a:r>
            <a:r>
              <a:rPr lang="en-US" altLang="zh-CN" dirty="0">
                <a:latin typeface="Calibri" pitchFamily="34" charset="0"/>
              </a:rPr>
              <a:t>University, </a:t>
            </a:r>
            <a:r>
              <a:rPr lang="en-US" altLang="zh-CN" dirty="0" smtClean="0">
                <a:latin typeface="Calibri" pitchFamily="34" charset="0"/>
              </a:rPr>
              <a:t>1991.</a:t>
            </a:r>
          </a:p>
          <a:p>
            <a:pPr marL="285750" indent="-285750" algn="just">
              <a:buBlip>
                <a:blip r:embed="rId6"/>
              </a:buBlip>
            </a:pPr>
            <a:r>
              <a:rPr lang="en-US" altLang="zh-CN" dirty="0" smtClean="0">
                <a:latin typeface="Calibri" pitchFamily="34" charset="0"/>
              </a:rPr>
              <a:t>B. Paden. </a:t>
            </a:r>
            <a:r>
              <a:rPr lang="en-US" altLang="zh-CN" i="1" dirty="0">
                <a:latin typeface="Calibri" pitchFamily="34" charset="0"/>
              </a:rPr>
              <a:t>Kinematics and Control of Robot Manipulators</a:t>
            </a:r>
            <a:r>
              <a:rPr lang="en-US" altLang="zh-CN" i="1" dirty="0" smtClean="0">
                <a:latin typeface="Calibri" pitchFamily="34" charset="0"/>
              </a:rPr>
              <a:t>, </a:t>
            </a:r>
            <a:r>
              <a:rPr lang="en-US" altLang="zh-CN" dirty="0">
                <a:latin typeface="Calibri" pitchFamily="34" charset="0"/>
              </a:rPr>
              <a:t>Ph.D. Thesis, EECS Department, University of California, </a:t>
            </a:r>
            <a:r>
              <a:rPr lang="en-US" altLang="zh-CN" dirty="0" smtClean="0">
                <a:latin typeface="Calibri" pitchFamily="34" charset="0"/>
              </a:rPr>
              <a:t>Berkeley, </a:t>
            </a:r>
            <a:r>
              <a:rPr lang="en-US" altLang="zh-CN" dirty="0">
                <a:latin typeface="Calibri" pitchFamily="34" charset="0"/>
              </a:rPr>
              <a:t>1986</a:t>
            </a:r>
            <a:r>
              <a:rPr lang="en-US" altLang="zh-CN" dirty="0" smtClean="0">
                <a:latin typeface="Calibri" pitchFamily="34" charset="0"/>
              </a:rPr>
              <a:t>.</a:t>
            </a:r>
          </a:p>
          <a:p>
            <a:pPr marL="285750" indent="-285750" algn="just">
              <a:buBlip>
                <a:blip r:embed="rId6"/>
              </a:buBlip>
            </a:pPr>
            <a:r>
              <a:rPr lang="en-US" altLang="zh-CN" dirty="0" smtClean="0">
                <a:latin typeface="Calibri" pitchFamily="34" charset="0"/>
              </a:rPr>
              <a:t>R. Murray (CDS, Caltech)</a:t>
            </a:r>
          </a:p>
          <a:p>
            <a:pPr marL="285750" indent="-285750" algn="just">
              <a:buBlip>
                <a:blip r:embed="rId6"/>
              </a:buBlip>
            </a:pPr>
            <a:r>
              <a:rPr lang="en-US" altLang="zh-CN" dirty="0" smtClean="0">
                <a:latin typeface="Calibri" pitchFamily="34" charset="0"/>
              </a:rPr>
              <a:t>V.J. Kumar (GRASP LAB, </a:t>
            </a:r>
            <a:r>
              <a:rPr lang="en-US" altLang="zh-CN" dirty="0" err="1" smtClean="0">
                <a:latin typeface="Calibri" pitchFamily="34" charset="0"/>
              </a:rPr>
              <a:t>Upenn</a:t>
            </a:r>
            <a:r>
              <a:rPr lang="en-US" altLang="zh-CN" dirty="0" smtClean="0">
                <a:latin typeface="Calibri" pitchFamily="34" charset="0"/>
              </a:rPr>
              <a:t>)</a:t>
            </a:r>
            <a:endParaRPr lang="en-US" altLang="zh-CN" dirty="0">
              <a:latin typeface="Calibri" pitchFamily="34" charset="0"/>
            </a:endParaRPr>
          </a:p>
        </p:txBody>
      </p:sp>
      <p:pic>
        <p:nvPicPr>
          <p:cNvPr id="45074" name="Picture 18" descr="http://vision.ucla.edu/MASKS/MASKS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4845"/>
          <a:stretch/>
        </p:blipFill>
        <p:spPr bwMode="auto">
          <a:xfrm>
            <a:off x="6287492" y="1494310"/>
            <a:ext cx="1724105" cy="222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SzPct val="100000"/>
              <a:buBlip>
                <a:blip r:embed="rId2"/>
              </a:buBlip>
            </a:pPr>
            <a:r>
              <a:rPr lang="en-US" altLang="zh-CN" sz="2400" b="0" dirty="0" smtClean="0"/>
              <a:t>International  </a:t>
            </a:r>
            <a:r>
              <a:rPr lang="en-US" altLang="zh-CN" sz="2400" b="0" dirty="0"/>
              <a:t>Summer school on Geometric Methods in Robotics, Mechanism Design and </a:t>
            </a:r>
            <a:r>
              <a:rPr lang="en-US" altLang="zh-CN" sz="2400" b="0" dirty="0" smtClean="0"/>
              <a:t>Manufacturing Research</a:t>
            </a:r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/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 smtClean="0"/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/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 smtClean="0"/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/>
          </a:p>
          <a:p>
            <a:pPr marL="342900" indent="-342900" algn="just">
              <a:buSzPct val="100000"/>
              <a:buBlip>
                <a:blip r:embed="rId3"/>
              </a:buBlip>
            </a:pPr>
            <a:r>
              <a:rPr lang="en-US" altLang="zh-CN" sz="2400" b="0" dirty="0"/>
              <a:t>J. M. Selig, </a:t>
            </a:r>
            <a:r>
              <a:rPr lang="en-US" altLang="zh-CN" sz="2400" b="0" i="1" dirty="0" smtClean="0"/>
              <a:t>Geometric </a:t>
            </a:r>
            <a:r>
              <a:rPr lang="en-US" altLang="zh-CN" sz="2400" b="0" i="1" dirty="0"/>
              <a:t>Fundamentals of Robotics</a:t>
            </a:r>
            <a:r>
              <a:rPr lang="en-US" altLang="zh-CN" sz="2400" b="0" dirty="0" smtClean="0"/>
              <a:t>. 2</a:t>
            </a:r>
            <a:r>
              <a:rPr lang="en-US" altLang="zh-CN" sz="2400" b="0" baseline="30000" dirty="0" smtClean="0"/>
              <a:t>nd</a:t>
            </a:r>
            <a:r>
              <a:rPr lang="en-US" altLang="zh-CN" sz="2400" b="0" dirty="0" smtClean="0"/>
              <a:t> ed., Springer</a:t>
            </a:r>
            <a:r>
              <a:rPr lang="en-US" altLang="zh-CN" sz="2400" b="0" dirty="0"/>
              <a:t>, New </a:t>
            </a:r>
            <a:r>
              <a:rPr lang="en-US" altLang="zh-CN" sz="2400" b="0" dirty="0" smtClean="0"/>
              <a:t>York, 2005</a:t>
            </a:r>
            <a:r>
              <a:rPr lang="en-US" altLang="zh-CN" sz="2400" b="0" dirty="0"/>
              <a:t>. </a:t>
            </a:r>
          </a:p>
          <a:p>
            <a:pPr marL="342900" indent="-342900" algn="just">
              <a:buSzPct val="100000"/>
              <a:buBlip>
                <a:blip r:embed="rId2"/>
              </a:buBlip>
            </a:pPr>
            <a:r>
              <a:rPr lang="en-US" altLang="zh-CN" sz="2400" b="0" dirty="0" smtClean="0"/>
              <a:t>Z.X. Li, Y.Q. Wu, </a:t>
            </a:r>
            <a:r>
              <a:rPr lang="en-US" altLang="zh-CN" sz="2400" b="0" i="1" dirty="0" smtClean="0"/>
              <a:t>Lecture notes for “A Mathematical Introduction to Robotic Manipulation”</a:t>
            </a:r>
            <a:r>
              <a:rPr lang="en-US" altLang="zh-CN" sz="2400" b="0" dirty="0" smtClean="0"/>
              <a:t>, Online available, http://atc.ust .</a:t>
            </a:r>
            <a:r>
              <a:rPr lang="en-US" altLang="zh-CN" sz="2400" b="0" dirty="0" err="1" smtClean="0"/>
              <a:t>hk</a:t>
            </a:r>
            <a:r>
              <a:rPr lang="en-US" altLang="zh-CN" sz="2400" b="0" dirty="0" smtClean="0"/>
              <a:t>/~sum merschool2012</a:t>
            </a:r>
            <a:endParaRPr lang="en-US" altLang="zh-CN" sz="2400" b="0" dirty="0"/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 smtClean="0"/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/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 smtClean="0"/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/>
          </a:p>
          <a:p>
            <a:pPr marL="342900" indent="-342900" algn="just">
              <a:buBlip>
                <a:blip r:embed="rId2"/>
              </a:buBlip>
            </a:pPr>
            <a:endParaRPr lang="en-US" altLang="zh-CN" sz="2400" b="0" dirty="0"/>
          </a:p>
          <a:p>
            <a:pPr marL="342900" indent="-342900" algn="just">
              <a:buFont typeface="Wingdings" pitchFamily="2" charset="2"/>
              <a:buChar char="Ø"/>
            </a:pPr>
            <a:endParaRPr lang="en-US" altLang="zh-CN" sz="3200" dirty="0" smtClean="0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D. Further Information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:\work\summerschool 2010 website\images\loweclass-200.jpg"/>
          <p:cNvSpPr>
            <a:spLocks noChangeAspect="1" noChangeArrowheads="1"/>
          </p:cNvSpPr>
          <p:nvPr/>
        </p:nvSpPr>
        <p:spPr bwMode="auto">
          <a:xfrm>
            <a:off x="155575" y="-685800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95536" y="2204864"/>
            <a:ext cx="8397773" cy="2152926"/>
            <a:chOff x="395536" y="2564904"/>
            <a:chExt cx="8397773" cy="2152926"/>
          </a:xfrm>
        </p:grpSpPr>
        <p:pic>
          <p:nvPicPr>
            <p:cNvPr id="44038" name="Picture 6" descr="http://summerschool2009.robotik-bs.de/img/pictures/pic2_thum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564905"/>
              <a:ext cx="2709142" cy="17270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042" name="Picture 10" descr="http://webhost1.ust.hk/~atcwiki/cgi-bin/atcwiki/images/8/81/Graduation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36"/>
            <a:stretch/>
          </p:blipFill>
          <p:spPr bwMode="auto">
            <a:xfrm>
              <a:off x="3231943" y="2564905"/>
              <a:ext cx="2709142" cy="17270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043" name="Picture 11" descr="C:\Users\Troy Woo\Desktop\IMGP387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4"/>
            <a:stretch/>
          </p:blipFill>
          <p:spPr bwMode="auto">
            <a:xfrm>
              <a:off x="6084168" y="2564904"/>
              <a:ext cx="2709141" cy="17270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95536" y="4291982"/>
              <a:ext cx="2709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Calibri" pitchFamily="34" charset="0"/>
                </a:rPr>
                <a:t>TUB, DE 2009</a:t>
              </a:r>
              <a:endParaRPr lang="zh-CN" altLang="en-US" sz="2000" dirty="0">
                <a:latin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17429" y="4291982"/>
              <a:ext cx="2709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Calibri" pitchFamily="34" charset="0"/>
                </a:rPr>
                <a:t>HUST, China 2010</a:t>
              </a:r>
              <a:endParaRPr lang="zh-CN" alt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8971" y="4317720"/>
              <a:ext cx="2709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Calibri" pitchFamily="34" charset="0"/>
                </a:rPr>
                <a:t>SJTU, China 2012</a:t>
              </a:r>
              <a:endParaRPr lang="zh-CN" altLang="en-US" sz="2000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8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FFFFFF">
                  <a:alpha val="0"/>
                </a:srgbClr>
              </a:gs>
              <a:gs pos="5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3. The Unifying Tool: Differentiable </a:t>
            </a:r>
            <a:r>
              <a:rPr lang="en-US" altLang="zh-CN" sz="40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Manifolds and </a:t>
            </a:r>
            <a:r>
              <a:rPr lang="en-US" altLang="zh-CN" sz="40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Lie Group Theory</a:t>
            </a:r>
            <a:endParaRPr lang="zh-CN" altLang="en-US" sz="40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/>
          </a:p>
          <a:p>
            <a:pPr>
              <a:buFont typeface="+mj-lt"/>
              <a:buAutoNum type="alphaLcParenR"/>
            </a:pPr>
            <a:endParaRPr lang="en-US" altLang="zh-CN" sz="2400" dirty="0" smtClean="0"/>
          </a:p>
          <a:p>
            <a:pPr>
              <a:buFont typeface="+mj-lt"/>
              <a:buAutoNum type="alphaLcParenR"/>
            </a:pPr>
            <a:endParaRPr lang="en-US" altLang="zh-CN" sz="2400" dirty="0" smtClean="0"/>
          </a:p>
          <a:p>
            <a:pPr>
              <a:buFont typeface="+mj-lt"/>
              <a:buAutoNum type="alphaLcParenR"/>
            </a:pPr>
            <a:endParaRPr lang="en-US" altLang="zh-CN" sz="2400" dirty="0" smtClean="0"/>
          </a:p>
          <a:p>
            <a:pPr>
              <a:buFont typeface="+mj-lt"/>
              <a:buAutoNum type="alphaLcParenR"/>
            </a:pPr>
            <a:endParaRPr lang="en-US" altLang="zh-CN" sz="2400" dirty="0" smtClean="0"/>
          </a:p>
          <a:p>
            <a:pPr>
              <a:buFont typeface="+mj-lt"/>
              <a:buAutoNum type="alphaLcParenR"/>
            </a:pPr>
            <a:endParaRPr lang="en-US" altLang="zh-CN" sz="2400" dirty="0" smtClean="0"/>
          </a:p>
          <a:p>
            <a:pPr>
              <a:buFont typeface="+mj-lt"/>
              <a:buAutoNum type="alphaLcParenR"/>
            </a:pPr>
            <a:endParaRPr lang="en-US" altLang="zh-CN" sz="2400" dirty="0" smtClean="0"/>
          </a:p>
          <a:p>
            <a:pPr lvl="1">
              <a:buSzPct val="100000"/>
              <a:buBlip>
                <a:blip r:embed="rId2"/>
              </a:buBlip>
            </a:pPr>
            <a:r>
              <a:rPr lang="en-US" altLang="zh-CN" sz="2400" dirty="0" smtClean="0"/>
              <a:t>Application of calculus in Engineering:</a:t>
            </a:r>
          </a:p>
          <a:p>
            <a:pPr>
              <a:buFont typeface="+mj-lt"/>
              <a:buAutoNum type="alphaLcParenR"/>
            </a:pPr>
            <a:endParaRPr lang="en-US" altLang="zh-CN" sz="28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3.1 Calculus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(1685)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105" t="-7627" b="-262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899592" y="1484784"/>
            <a:ext cx="7776864" cy="4733097"/>
            <a:chOff x="899592" y="1700808"/>
            <a:chExt cx="7776864" cy="4733097"/>
          </a:xfrm>
        </p:grpSpPr>
        <p:grpSp>
          <p:nvGrpSpPr>
            <p:cNvPr id="2" name="组合 1"/>
            <p:cNvGrpSpPr/>
            <p:nvPr/>
          </p:nvGrpSpPr>
          <p:grpSpPr>
            <a:xfrm>
              <a:off x="1547664" y="1700808"/>
              <a:ext cx="1700402" cy="2122937"/>
              <a:chOff x="-882291" y="1557287"/>
              <a:chExt cx="1700402" cy="2122937"/>
            </a:xfrm>
          </p:grpSpPr>
          <p:pic>
            <p:nvPicPr>
              <p:cNvPr id="226308" name="Picture 4" descr="http://upload.wikimedia.org/wikipedia/commons/thumb/3/39/GodfreyKneller-IsaacNewton-1689.jpg/200px-GodfreyKneller-IsaacNewton-1689.jpg">
                <a:hlinkClick r:id="rId4"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 b="21200"/>
              <a:stretch/>
            </p:blipFill>
            <p:spPr bwMode="auto">
              <a:xfrm>
                <a:off x="-874201" y="1557287"/>
                <a:ext cx="1692312" cy="183361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-882291" y="3372447"/>
                <a:ext cx="1700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latin typeface="Calibri" pitchFamily="34" charset="0"/>
                  </a:rPr>
                  <a:t>Newton (1643-1727)</a:t>
                </a:r>
                <a:endParaRPr lang="en-US" sz="1400" b="1" dirty="0">
                  <a:latin typeface="Calibri" pitchFamily="34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247840" y="1700808"/>
              <a:ext cx="1692312" cy="2122937"/>
              <a:chOff x="1817885" y="1557287"/>
              <a:chExt cx="1692312" cy="2122937"/>
            </a:xfrm>
          </p:grpSpPr>
          <p:pic>
            <p:nvPicPr>
              <p:cNvPr id="226310" name="Picture 6" descr="http://upload.wikimedia.org/wikipedia/commons/thumb/6/6a/Gottfried_Wilhelm_von_Leibniz.jpg/200px-Gottfried_Wilhelm_von_Leibniz.jpg">
                <a:hlinkClick r:id="rId7"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/>
              <a:srcRect l="4000" r="4000" b="21200"/>
              <a:stretch/>
            </p:blipFill>
            <p:spPr bwMode="auto">
              <a:xfrm>
                <a:off x="1817885" y="1557287"/>
                <a:ext cx="1692312" cy="183361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850356" y="3372447"/>
                <a:ext cx="1627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latin typeface="Calibri" pitchFamily="34" charset="0"/>
                  </a:rPr>
                  <a:t>Leibniz (1646-1716)</a:t>
                </a:r>
                <a:endParaRPr lang="en-US" sz="1400" b="1" dirty="0">
                  <a:latin typeface="Calibri" pitchFamily="34" charset="0"/>
                </a:endParaRPr>
              </a:p>
            </p:txBody>
          </p:sp>
        </p:grpSp>
        <p:pic>
          <p:nvPicPr>
            <p:cNvPr id="226312" name="Picture 8" descr="http://upload.wikimedia.org/wikipedia/commons/thumb/8/8f/Gaspard_monge_litho_delpech.jpg/150px-Gaspard_monge_litho_delpech.jpg">
              <a:hlinkClick r:id="rId9" tooltip="Gaspard Monge"/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978667" y="4077072"/>
              <a:ext cx="1697789" cy="18336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7065122" y="5910685"/>
              <a:ext cx="1530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libri" pitchFamily="34" charset="0"/>
                </a:rPr>
                <a:t>G. </a:t>
              </a:r>
              <a:r>
                <a:rPr lang="en-US" sz="1400" b="1" dirty="0" err="1">
                  <a:latin typeface="Calibri" pitchFamily="34" charset="0"/>
                </a:rPr>
                <a:t>Monge</a:t>
              </a:r>
              <a:r>
                <a:rPr lang="en-US" sz="1400" b="1" dirty="0">
                  <a:latin typeface="Calibri" pitchFamily="34" charset="0"/>
                </a:rPr>
                <a:t> (1794, </a:t>
              </a:r>
              <a:endParaRPr lang="en-US" sz="1400" b="1" dirty="0" smtClean="0">
                <a:latin typeface="Calibri" pitchFamily="34" charset="0"/>
              </a:endParaRPr>
            </a:p>
            <a:p>
              <a:r>
                <a:rPr lang="en-US" sz="1400" b="1" dirty="0" err="1" smtClean="0">
                  <a:latin typeface="Calibri" pitchFamily="34" charset="0"/>
                </a:rPr>
                <a:t>Ecole</a:t>
              </a:r>
              <a:r>
                <a:rPr lang="en-US" sz="1400" b="1" dirty="0" smtClean="0">
                  <a:latin typeface="Calibri" pitchFamily="34" charset="0"/>
                </a:rPr>
                <a:t> </a:t>
              </a:r>
              <a:r>
                <a:rPr lang="en-US" sz="1400" b="1" dirty="0">
                  <a:latin typeface="Calibri" pitchFamily="34" charset="0"/>
                </a:rPr>
                <a:t>Polytechnic)</a:t>
              </a: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3382563" y="3751731"/>
              <a:ext cx="685381" cy="685381"/>
            </a:xfrm>
            <a:prstGeom prst="downArrow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99592" y="5445224"/>
              <a:ext cx="1927867" cy="72008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Calibri" pitchFamily="34" charset="0"/>
                </a:rPr>
                <a:t>Engineering</a:t>
              </a:r>
            </a:p>
            <a:p>
              <a:pPr algn="ctr"/>
              <a:r>
                <a:rPr lang="en-US" altLang="zh-CN" dirty="0" smtClean="0">
                  <a:latin typeface="Calibri" pitchFamily="34" charset="0"/>
                </a:rPr>
                <a:t>Problems</a:t>
              </a:r>
              <a:endParaRPr lang="zh-CN" altLang="en-US" dirty="0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4660357" y="5445224"/>
                  <a:ext cx="1927867" cy="720080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Calibri" pitchFamily="34" charset="0"/>
                    </a:rPr>
                    <a:t>Problems 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dirty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a14:m>
                  <a:endParaRPr lang="zh-CN" altLang="en-US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0357" y="5445224"/>
                  <a:ext cx="1927867" cy="72008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2699792" y="4942909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Calibri" pitchFamily="34" charset="0"/>
                </a:rPr>
                <a:t>Simplification/ </a:t>
              </a:r>
            </a:p>
            <a:p>
              <a:pPr algn="ctr"/>
              <a:r>
                <a:rPr lang="en-US" altLang="zh-CN" dirty="0" smtClean="0">
                  <a:latin typeface="Calibri" pitchFamily="34" charset="0"/>
                </a:rPr>
                <a:t>approximation</a:t>
              </a:r>
              <a:endParaRPr lang="zh-CN" altLang="en-US" dirty="0">
                <a:latin typeface="Calibri" pitchFamily="34" charset="0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3059832" y="5645397"/>
              <a:ext cx="1440160" cy="303883"/>
            </a:xfrm>
            <a:prstGeom prst="rightArrow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37592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SzPct val="100000"/>
                  <a:buBlip>
                    <a:blip r:embed="rId2"/>
                  </a:buBlip>
                </a:pPr>
                <a:r>
                  <a:rPr lang="en-US" altLang="zh-CN" sz="2800" b="0" dirty="0" smtClean="0"/>
                  <a:t>Properties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b="0" dirty="0" smtClean="0"/>
                  <a:t>:</a:t>
                </a:r>
              </a:p>
              <a:p>
                <a:pPr>
                  <a:buSzPct val="100000"/>
                  <a:buBlip>
                    <a:blip r:embed="rId3"/>
                  </a:buBlip>
                </a:pPr>
                <a:r>
                  <a:rPr lang="en-US" altLang="zh-CN" sz="2400" b="0" dirty="0" smtClean="0"/>
                  <a:t>A global single coordinate system:</a:t>
                </a:r>
              </a:p>
              <a:p>
                <a:pPr>
                  <a:buSzPct val="100000"/>
                  <a:buBlip>
                    <a:blip r:embed="rId3"/>
                  </a:buBlip>
                </a:pPr>
                <a:r>
                  <a:rPr lang="en-US" altLang="zh-CN" sz="2400" b="0" dirty="0" smtClean="0"/>
                  <a:t>Linear structure</a:t>
                </a:r>
              </a:p>
              <a:p>
                <a:pPr marL="228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, ∀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pPr>
                  <a:buSzPct val="100000"/>
                  <a:buBlip>
                    <a:blip r:embed="rId3"/>
                  </a:buBlip>
                </a:pPr>
                <a:r>
                  <a:rPr lang="en-US" altLang="zh-CN" sz="2400" b="0" dirty="0" smtClean="0"/>
                  <a:t>Parallel postulate (Euclid’s 5</a:t>
                </a:r>
                <a:r>
                  <a:rPr lang="en-US" altLang="zh-CN" sz="2400" b="0" baseline="30000" dirty="0" smtClean="0"/>
                  <a:t>th</a:t>
                </a:r>
                <a:r>
                  <a:rPr lang="en-US" altLang="zh-CN" sz="2400" b="0" dirty="0" smtClean="0"/>
                  <a:t> postulate)</a:t>
                </a:r>
              </a:p>
              <a:p>
                <a:pPr>
                  <a:buBlip>
                    <a:blip r:embed="rId2"/>
                  </a:buBlip>
                </a:pPr>
                <a:endParaRPr lang="en-US" altLang="zh-CN" sz="2400" b="0" dirty="0"/>
              </a:p>
              <a:p>
                <a:pPr>
                  <a:buBlip>
                    <a:blip r:embed="rId2"/>
                  </a:buBlip>
                </a:pPr>
                <a:endParaRPr lang="en-US" altLang="zh-CN" sz="2400" b="0" dirty="0" smtClean="0"/>
              </a:p>
              <a:p>
                <a:pPr>
                  <a:buBlip>
                    <a:blip r:embed="rId2"/>
                  </a:buBlip>
                </a:pPr>
                <a:endParaRPr lang="en-US" altLang="zh-CN" sz="2400" b="0" dirty="0" smtClean="0"/>
              </a:p>
              <a:p>
                <a:pPr>
                  <a:buBlip>
                    <a:blip r:embed="rId2"/>
                  </a:buBlip>
                </a:pPr>
                <a:endParaRPr lang="en-US" altLang="zh-CN" sz="2400" b="0" dirty="0" smtClean="0"/>
              </a:p>
              <a:p>
                <a:pPr>
                  <a:buBlip>
                    <a:blip r:embed="rId2"/>
                  </a:buBlip>
                </a:pPr>
                <a:endParaRPr lang="en-US" altLang="zh-CN" sz="2400" b="0" dirty="0"/>
              </a:p>
              <a:p>
                <a:pPr>
                  <a:buSzPct val="100000"/>
                  <a:buBlip>
                    <a:blip r:embed="rId3"/>
                  </a:buBlip>
                </a:pPr>
                <a:r>
                  <a:rPr lang="en-US" altLang="zh-CN" sz="2400" b="0" dirty="0" smtClean="0"/>
                  <a:t>Curvature: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𝑘</m:t>
                    </m:r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sz="2400" b="0" dirty="0" smtClean="0"/>
                  <a:t>, metric: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altLang="zh-CN" sz="2400" b="0" dirty="0" smtClean="0"/>
              </a:p>
              <a:p>
                <a:pPr>
                  <a:buSzPct val="100000"/>
                  <a:buBlip>
                    <a:blip r:embed="rId3"/>
                  </a:buBlip>
                </a:pPr>
                <a:r>
                  <a:rPr lang="en-US" altLang="zh-CN" sz="2400" b="0" dirty="0" smtClean="0"/>
                  <a:t>Geodesic: a unique straight line</a:t>
                </a:r>
              </a:p>
            </p:txBody>
          </p:sp>
        </mc:Choice>
        <mc:Fallback xmlns="">
          <p:sp>
            <p:nvSpPr>
              <p:cNvPr id="4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3.1 Calculus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(1685)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5"/>
                <a:stretch>
                  <a:fillRect l="-2105" t="-7627" b="-262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003458" y="1510184"/>
                <a:ext cx="2834302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𝑥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/>
                        </a:rPr>
                        <m:t>, ∀ </m:t>
                      </m:r>
                      <m:r>
                        <a:rPr lang="en-US" altLang="zh-CN" sz="2400" i="1">
                          <a:latin typeface="Cambria Math"/>
                        </a:rPr>
                        <m:t>𝑥</m:t>
                      </m:r>
                      <m:r>
                        <a:rPr lang="en-US" altLang="zh-CN" sz="2400" i="1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58" y="1510184"/>
                <a:ext cx="2834302" cy="10700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971600" y="3551067"/>
            <a:ext cx="7272808" cy="1914409"/>
            <a:chOff x="971600" y="3551067"/>
            <a:chExt cx="7272808" cy="1914409"/>
          </a:xfrm>
        </p:grpSpPr>
        <p:sp>
          <p:nvSpPr>
            <p:cNvPr id="2" name="矩形 1"/>
            <p:cNvSpPr/>
            <p:nvPr/>
          </p:nvSpPr>
          <p:spPr>
            <a:xfrm>
              <a:off x="971600" y="3861048"/>
              <a:ext cx="7272808" cy="13681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1187624" y="4077072"/>
              <a:ext cx="1512168" cy="468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763688" y="4644440"/>
              <a:ext cx="1512168" cy="468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1885558" y="4265730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3563888" y="3957847"/>
              <a:ext cx="2088232" cy="1107428"/>
            </a:xfrm>
            <a:prstGeom prst="triangle">
              <a:avLst>
                <a:gd name="adj" fmla="val 22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饼形 7"/>
            <p:cNvSpPr/>
            <p:nvPr/>
          </p:nvSpPr>
          <p:spPr>
            <a:xfrm>
              <a:off x="3638896" y="3551067"/>
              <a:ext cx="805411" cy="805411"/>
            </a:xfrm>
            <a:prstGeom prst="pie">
              <a:avLst>
                <a:gd name="adj1" fmla="val 2055676"/>
                <a:gd name="adj2" fmla="val 6827562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>
              <a:off x="3157718" y="4660065"/>
              <a:ext cx="805411" cy="805411"/>
            </a:xfrm>
            <a:prstGeom prst="pie">
              <a:avLst>
                <a:gd name="adj1" fmla="val 17677814"/>
                <a:gd name="adj2" fmla="val 21570187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>
              <a:off x="5240788" y="4657208"/>
              <a:ext cx="805411" cy="805411"/>
            </a:xfrm>
            <a:prstGeom prst="pie">
              <a:avLst>
                <a:gd name="adj1" fmla="val 10823237"/>
                <a:gd name="adj2" fmla="val 12779407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23928" y="4704892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4704892"/>
                  <a:ext cx="288032" cy="30777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932040" y="4705399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4705399"/>
                  <a:ext cx="288032" cy="30777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076328" y="4293096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328" y="4293096"/>
                  <a:ext cx="288032" cy="30777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42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940152" y="4055542"/>
                  <a:ext cx="1897608" cy="9576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altLang="zh-CN" sz="2000" b="0" i="1" dirty="0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000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dirty="0" smtClean="0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CN" altLang="en-US" sz="200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4055542"/>
                  <a:ext cx="1897608" cy="957634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0765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Table of Contents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212" y="1348160"/>
            <a:ext cx="8839200" cy="5303838"/>
          </a:xfrm>
        </p:spPr>
        <p:txBody>
          <a:bodyPr>
            <a:normAutofit/>
          </a:bodyPr>
          <a:lstStyle/>
          <a:p>
            <a:pPr marL="177800" indent="-177800">
              <a:lnSpc>
                <a:spcPct val="110000"/>
              </a:lnSpc>
              <a:buClr>
                <a:srgbClr val="0000FF"/>
              </a:buClr>
              <a:buSzPct val="100000"/>
            </a:pP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Robotic problems of geometric nature</a:t>
            </a:r>
          </a:p>
          <a:p>
            <a:pPr marL="177800" indent="-177800">
              <a:lnSpc>
                <a:spcPct val="110000"/>
              </a:lnSpc>
              <a:buClr>
                <a:srgbClr val="0000FF"/>
              </a:buClr>
              <a:buSzPct val="100000"/>
            </a:pP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Geometers and “geometric” </a:t>
            </a:r>
            <a:r>
              <a:rPr lang="en-US" altLang="zh-CN" sz="28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ngineers</a:t>
            </a:r>
          </a:p>
          <a:p>
            <a:pPr marL="177800" indent="-177800">
              <a:lnSpc>
                <a:spcPct val="110000"/>
              </a:lnSpc>
              <a:buClr>
                <a:srgbClr val="0000FF"/>
              </a:buClr>
              <a:buSzPct val="100000"/>
            </a:pP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unifying </a:t>
            </a:r>
            <a:r>
              <a:rPr lang="en-US" altLang="zh-CN" sz="28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ool: Differentiable manifolds and Lie group </a:t>
            </a:r>
            <a:r>
              <a:rPr lang="en-US" altLang="zh-CN" sz="28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heory</a:t>
            </a:r>
          </a:p>
          <a:p>
            <a:pPr marL="177800" indent="-177800">
              <a:lnSpc>
                <a:spcPct val="110000"/>
              </a:lnSpc>
              <a:buClr>
                <a:srgbClr val="0000FF"/>
              </a:buClr>
              <a:buSzPct val="100000"/>
            </a:pP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en-US" altLang="zh-CN" sz="28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eometry to </a:t>
            </a:r>
            <a:r>
              <a:rPr lang="en-US" altLang="zh-CN" sz="28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tartups</a:t>
            </a:r>
          </a:p>
          <a:p>
            <a:pPr marL="177800" indent="-177800">
              <a:lnSpc>
                <a:spcPct val="110000"/>
              </a:lnSpc>
              <a:buClr>
                <a:srgbClr val="0000FF"/>
              </a:buClr>
              <a:buSzPct val="100000"/>
            </a:pP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Opportunities and challenges  of a new robotic industry in China</a:t>
            </a:r>
            <a:endParaRPr lang="en-US" altLang="zh-CN" sz="1600" i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7800" indent="-177800">
              <a:lnSpc>
                <a:spcPct val="110000"/>
              </a:lnSpc>
              <a:buClr>
                <a:srgbClr val="0000FF"/>
              </a:buClr>
              <a:buSzPct val="100000"/>
            </a:pPr>
            <a:r>
              <a:rPr lang="en-US" altLang="zh-CN" sz="28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</a:t>
            </a:r>
            <a:endParaRPr lang="zh-CN" altLang="en-US" sz="28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027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SzPct val="100000"/>
                  <a:buBlip>
                    <a:blip r:embed="rId6"/>
                  </a:buBlip>
                </a:pPr>
                <a:r>
                  <a:rPr lang="en-US" altLang="zh-CN" sz="2800" b="0" dirty="0" smtClean="0"/>
                  <a:t>Function minimization (</a:t>
                </a:r>
                <a:r>
                  <a:rPr lang="en-US" altLang="zh-CN" sz="2800" b="0" dirty="0" err="1" smtClean="0"/>
                  <a:t>differentation</a:t>
                </a:r>
                <a:r>
                  <a:rPr lang="en-US" altLang="zh-CN" sz="2800" b="0" dirty="0" smtClean="0"/>
                  <a:t>)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: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US" altLang="zh-CN" sz="2800" b="0" dirty="0" smtClean="0"/>
              </a:p>
              <a:p>
                <a:pPr marL="685800" lvl="1" indent="-457200">
                  <a:buSzPct val="100000"/>
                  <a:buBlip>
                    <a:blip r:embed="rId7"/>
                  </a:buBlip>
                </a:pPr>
                <a:r>
                  <a:rPr lang="en-US" altLang="zh-CN" sz="2400" dirty="0" smtClean="0"/>
                  <a:t>Search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400" dirty="0" err="1" smtClean="0"/>
                  <a:t>s.t.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𝑑𝑓</m:t>
                    </m:r>
                    <m:d>
                      <m:d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0</m:t>
                    </m:r>
                  </m:oMath>
                </a14:m>
                <a:endParaRPr lang="en-US" altLang="zh-CN" sz="2400" dirty="0" smtClean="0"/>
              </a:p>
              <a:p>
                <a:pPr marL="685800" lvl="1" indent="-457200">
                  <a:buSzPct val="100000"/>
                  <a:buBlip>
                    <a:blip r:embed="rId7"/>
                  </a:buBlip>
                </a:pPr>
                <a:r>
                  <a:rPr lang="en-US" altLang="zh-CN" sz="2400" dirty="0" smtClean="0"/>
                  <a:t>Definiteness of Hessian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:</a:t>
                </a: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, 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&gt;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/>
                                    <a:ea typeface="Cambria Math"/>
                                  </a:rPr>
                                  <m:t>min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&lt;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/>
                                    <a:ea typeface="Cambria Math"/>
                                  </a:rPr>
                                  <m:t>max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/>
                                    <a:ea typeface="Cambria Math"/>
                                  </a:rPr>
                                  <m:t>indefinite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/>
                                    <a:ea typeface="Cambria Math"/>
                                  </a:rPr>
                                  <m:t>saddle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 smtClean="0"/>
              </a:p>
              <a:p>
                <a:pPr marL="571500" lvl="1" indent="-342900">
                  <a:buSzPct val="100000"/>
                  <a:buBlip>
                    <a:blip r:embed="rId7"/>
                  </a:buBlip>
                </a:pPr>
                <a:r>
                  <a:rPr lang="en-US" altLang="zh-CN" sz="2400" dirty="0" smtClean="0"/>
                  <a:t>Directional derivative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𝑣</m:t>
                    </m:r>
                    <m:r>
                      <a:rPr lang="en-US" altLang="zh-CN" sz="2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:</a:t>
                </a: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sz="2400" b="0" i="1" dirty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b="0" i="1" dirty="0" smtClean="0">
                                  <a:latin typeface="Cambria Math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altLang="zh-CN" sz="2400" b="0" dirty="0" smtClean="0"/>
                  <a:t/>
                </a:r>
                <a:br>
                  <a:rPr lang="en-US" altLang="zh-CN" sz="2400" b="0" dirty="0" smtClean="0"/>
                </a:br>
                <a:r>
                  <a:rPr lang="en-US" altLang="zh-CN" sz="2400" b="0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𝑣𝑡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altLang="zh-CN" sz="2400" dirty="0" smtClean="0"/>
                  <a:t> property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dirty="0" smtClean="0"/>
              </a:p>
              <a:p>
                <a:pPr marL="571500" lvl="1" indent="-342900">
                  <a:buSzPct val="100000"/>
                  <a:buBlip>
                    <a:blip r:embed="rId7"/>
                  </a:buBlip>
                </a:pPr>
                <a:r>
                  <a:rPr lang="en-US" altLang="zh-CN" sz="2400" dirty="0" smtClean="0"/>
                  <a:t>Integration: …</a:t>
                </a:r>
              </a:p>
            </p:txBody>
          </p:sp>
        </mc:Choice>
        <mc:Fallback xmlns="">
          <p:sp>
            <p:nvSpPr>
              <p:cNvPr id="4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40768"/>
                <a:ext cx="8686800" cy="5328592"/>
              </a:xfrm>
              <a:blipFill rotWithShape="1">
                <a:blip r:embed="rId8"/>
                <a:stretch>
                  <a:fillRect t="-1030" b="-2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Function minimization (differentiation)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84168" y="4321773"/>
            <a:ext cx="2932915" cy="1142225"/>
            <a:chOff x="6084168" y="4321773"/>
            <a:chExt cx="2932915" cy="1142225"/>
          </a:xfrm>
        </p:grpSpPr>
        <p:pic>
          <p:nvPicPr>
            <p:cNvPr id="35" name="Picture 76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81387" y="4777343"/>
              <a:ext cx="518953" cy="278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7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61688" y="4321773"/>
              <a:ext cx="138651" cy="138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Object 7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60964341"/>
                    </p:ext>
                  </p:extLst>
                </p:nvPr>
              </p:nvGraphicFramePr>
              <p:xfrm>
                <a:off x="6084168" y="4397041"/>
                <a:ext cx="2535341" cy="106695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006" name="Visio" r:id="rId11" imgW="2656592" imgH="1117100" progId="">
                        <p:embed/>
                      </p:oleObj>
                    </mc:Choice>
                    <mc:Fallback>
                      <p:oleObj name="Visio" r:id="rId11" imgW="2656592" imgH="111710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84168" y="4397041"/>
                              <a:ext cx="2535341" cy="10669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4" name="Object 7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60964341"/>
                    </p:ext>
                  </p:extLst>
                </p:nvPr>
              </p:nvGraphicFramePr>
              <p:xfrm>
                <a:off x="6084168" y="4397041"/>
                <a:ext cx="2535341" cy="106695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6833" name="Visio" r:id="rId13" imgW="2656592" imgH="1117100" progId="">
                        <p:embed/>
                      </p:oleObj>
                    </mc:Choice>
                    <mc:Fallback>
                      <p:oleObj name="Visio" r:id="rId13" imgW="2656592" imgH="1117100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84168" y="4397041"/>
                              <a:ext cx="2535341" cy="10669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37" name="Picture 80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239208" y="4587192"/>
              <a:ext cx="150536" cy="265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8513027" y="4582702"/>
                  <a:ext cx="5040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/>
                            <a:ea typeface="Cambria Math"/>
                          </a:rPr>
                          <m:t>ℝ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027" y="4582702"/>
                  <a:ext cx="504056" cy="58477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263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98168" y="4463220"/>
                <a:ext cx="271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alibri" pitchFamily="34" charset="0"/>
                  </a:rPr>
                  <a:t>Elliptic Geometry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 smtClean="0">
                    <a:latin typeface="Calibri" pitchFamily="34" charset="0"/>
                  </a:rPr>
                  <a:t>     </a:t>
                </a:r>
                <a:endParaRPr lang="en-US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68" y="4463220"/>
                <a:ext cx="271614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2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11" descr="http://upload.wikimedia.org/wikipedia/commons/9/9d/Pseudosphere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02" b="93659" l="3846" r="97308">
                        <a14:foregroundMark x1="6923" y1="22927" x2="6923" y2="22927"/>
                        <a14:foregroundMark x1="94615" y1="66341" x2="94615" y2="66341"/>
                        <a14:foregroundMark x1="88462" y1="80976" x2="88462" y2="80976"/>
                        <a14:foregroundMark x1="96923" y1="80976" x2="96923" y2="80976"/>
                        <a14:foregroundMark x1="97692" y1="93171" x2="97692" y2="93171"/>
                        <a14:foregroundMark x1="43462" y1="88293" x2="43462" y2="88293"/>
                        <a14:foregroundMark x1="52308" y1="90244" x2="52308" y2="90244"/>
                        <a14:foregroundMark x1="41923" y1="81463" x2="41923" y2="81463"/>
                        <a14:foregroundMark x1="81923" y1="47805" x2="81923" y2="47805"/>
                        <a14:foregroundMark x1="80000" y1="86341" x2="80000" y2="86341"/>
                        <a14:foregroundMark x1="68846" y1="84390" x2="68846" y2="84390"/>
                        <a14:foregroundMark x1="57308" y1="86829" x2="57308" y2="86829"/>
                        <a14:foregroundMark x1="47692" y1="90244" x2="47692" y2="90244"/>
                        <a14:foregroundMark x1="45000" y1="94634" x2="45000" y2="94634"/>
                        <a14:foregroundMark x1="92308" y1="90732" x2="92308" y2="90732"/>
                        <a14:foregroundMark x1="50769" y1="4878" x2="50769" y2="4878"/>
                        <a14:foregroundMark x1="5000" y1="39512" x2="5000" y2="39512"/>
                        <a14:foregroundMark x1="40000" y1="89756" x2="40000" y2="89756"/>
                        <a14:foregroundMark x1="3846" y1="26829" x2="3846" y2="2682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6220" y="2132857"/>
            <a:ext cx="2995620" cy="2361932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6" name="组合 5"/>
          <p:cNvGrpSpPr/>
          <p:nvPr/>
        </p:nvGrpSpPr>
        <p:grpSpPr>
          <a:xfrm>
            <a:off x="3419872" y="2204864"/>
            <a:ext cx="2694442" cy="2228854"/>
            <a:chOff x="-8112240" y="-4191139"/>
            <a:chExt cx="6954557" cy="5752836"/>
          </a:xfrm>
        </p:grpSpPr>
        <p:pic>
          <p:nvPicPr>
            <p:cNvPr id="27750" name="Picture 102" descr="C:\Users\Troy Woo\Desktop\Untitled-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02051" y="-4180353"/>
              <a:ext cx="6943725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椭圆 2"/>
            <p:cNvSpPr/>
            <p:nvPr/>
          </p:nvSpPr>
          <p:spPr>
            <a:xfrm>
              <a:off x="-8112240" y="-4191139"/>
              <a:ext cx="5752836" cy="5752836"/>
            </a:xfrm>
            <a:prstGeom prst="ellipse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81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Picture 102" descr="C:\Users\Troy Woo\Desktop\Untitled-1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2" t="37307" b="8514"/>
            <a:stretch/>
          </p:blipFill>
          <p:spPr bwMode="auto">
            <a:xfrm>
              <a:off x="-4284984" y="-2048284"/>
              <a:ext cx="3127301" cy="3096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1167" y="1357759"/>
                <a:ext cx="879446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Blip>
                    <a:blip r:embed="rId9"/>
                  </a:buBlip>
                </a:pPr>
                <a:r>
                  <a:rPr lang="en-US" altLang="zh-CN" sz="2400" dirty="0" smtClean="0">
                    <a:latin typeface="Calibri" pitchFamily="34" charset="0"/>
                  </a:rPr>
                  <a:t>A curved </a:t>
                </a:r>
                <a:r>
                  <a:rPr lang="en-US" altLang="zh-CN" sz="2400" dirty="0">
                    <a:latin typeface="Calibri" pitchFamily="34" charset="0"/>
                  </a:rPr>
                  <a:t>space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latin typeface="Calibri" pitchFamily="34" charset="0"/>
                  </a:rPr>
                  <a:t> (a model of beauty, Gauss </a:t>
                </a:r>
                <a:r>
                  <a:rPr lang="en-US" altLang="zh-CN" sz="2400" dirty="0">
                    <a:latin typeface="Calibri" pitchFamily="34" charset="0"/>
                  </a:rPr>
                  <a:t>1828)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67" y="1357759"/>
                <a:ext cx="8794461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7504" y="4458408"/>
                <a:ext cx="3024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alibri" pitchFamily="34" charset="0"/>
                  </a:rPr>
                  <a:t>Hyperbolic Geometry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&lt;</m:t>
                    </m:r>
                    <m:r>
                      <a:rPr lang="en-US" altLang="zh-CN" i="1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CN" dirty="0">
                    <a:latin typeface="Calibri" pitchFamily="34" charset="0"/>
                  </a:rPr>
                  <a:t> </a:t>
                </a:r>
                <a:endParaRPr lang="en-US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458408"/>
                <a:ext cx="3024336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81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3.2 Differentiable Manifolds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2161" name="Picture 1" descr="C:\Users\Troy Woo\Documents\Tencent Files\59454629\Image\I(_KE0OQM`}A6D$NG[NOE_P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1"/>
          <a:stretch/>
        </p:blipFill>
        <p:spPr bwMode="auto">
          <a:xfrm>
            <a:off x="6588224" y="2220669"/>
            <a:ext cx="1990630" cy="282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2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2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564232" y="1700808"/>
            <a:ext cx="8579768" cy="5157192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88229" name="Picture 16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953" y="1938456"/>
            <a:ext cx="2529291" cy="2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217" name="Picture 15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310" y="1941215"/>
            <a:ext cx="2358530" cy="264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214" name="Picture 150" descr="C:\Users\Troy Woo\Desktop\robio12 Plenary Talk\eart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71" y="2425304"/>
            <a:ext cx="1920407" cy="192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216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310" y="1941097"/>
            <a:ext cx="2358530" cy="264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773310" y="1940647"/>
            <a:ext cx="2358530" cy="4497033"/>
            <a:chOff x="773310" y="1940647"/>
            <a:chExt cx="2358530" cy="4497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1259632" y="4509120"/>
                  <a:ext cx="3600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4509120"/>
                  <a:ext cx="360040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8644" b="-1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8215" name="Picture 15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3310" y="1940647"/>
              <a:ext cx="2358530" cy="449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矩形 88"/>
          <p:cNvSpPr/>
          <p:nvPr/>
        </p:nvSpPr>
        <p:spPr>
          <a:xfrm>
            <a:off x="564232" y="1354023"/>
            <a:ext cx="8579768" cy="33726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287884" y="7533456"/>
                <a:ext cx="8040215" cy="228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libri" pitchFamily="34" charset="0"/>
                    <a:ea typeface="Adobe 黑体 Std R" pitchFamily="34" charset="-122"/>
                  </a:rPr>
                  <a:t>a) Definition (Riemann 1854):</a:t>
                </a:r>
              </a:p>
              <a:p>
                <a:r>
                  <a:rPr lang="en-US" altLang="zh-CN" sz="2400" dirty="0" smtClean="0">
                    <a:latin typeface="Calibri" pitchFamily="34" charset="0"/>
                  </a:rPr>
                  <a:t>Note: </a:t>
                </a:r>
              </a:p>
              <a:p>
                <a:pPr lvl="1"/>
                <a:r>
                  <a:rPr lang="en-US" altLang="zh-CN" sz="2000" dirty="0" smtClean="0">
                    <a:latin typeface="Calibri" pitchFamily="34" charset="0"/>
                  </a:rPr>
                  <a:t>(1):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Calibri" pitchFamily="34" charset="0"/>
                </a:endParaRPr>
              </a:p>
              <a:p>
                <a:pPr lvl="1"/>
                <a:r>
                  <a:rPr lang="en-US" altLang="zh-CN" sz="2000" dirty="0" smtClean="0">
                    <a:latin typeface="Calibri" pitchFamily="34" charset="0"/>
                  </a:rPr>
                  <a:t>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∘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s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in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dirty="0" smtClean="0">
                    <a:latin typeface="Calibri" pitchFamily="34" charset="0"/>
                  </a:rPr>
                  <a:t> </a:t>
                </a:r>
              </a:p>
              <a:p>
                <a:pPr lvl="1"/>
                <a:r>
                  <a:rPr lang="en-US" altLang="zh-CN" sz="2000" dirty="0" smtClean="0">
                    <a:latin typeface="Calibri" pitchFamily="34" charset="0"/>
                  </a:rPr>
                  <a:t>is a local </a:t>
                </a:r>
                <a:r>
                  <a:rPr lang="en-US" altLang="zh-CN" sz="2000" dirty="0" err="1" smtClean="0">
                    <a:latin typeface="Calibri" pitchFamily="34" charset="0"/>
                  </a:rPr>
                  <a:t>diffeomorphism</a:t>
                </a:r>
                <a:r>
                  <a:rPr lang="en-US" altLang="zh-CN" sz="2000" dirty="0" smtClean="0">
                    <a:latin typeface="Calibri" pitchFamily="34" charset="0"/>
                  </a:rPr>
                  <a:t>.</a:t>
                </a:r>
                <a:endParaRPr lang="zh-CN" altLang="en-US" sz="16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84" y="7533456"/>
                <a:ext cx="8040215" cy="2283061"/>
              </a:xfrm>
              <a:prstGeom prst="rect">
                <a:avLst/>
              </a:prstGeom>
              <a:blipFill rotWithShape="1">
                <a:blip r:embed="rId8"/>
                <a:stretch>
                  <a:fillRect l="-1137" t="-2139" b="-4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564233" y="1281460"/>
            <a:ext cx="832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libri" pitchFamily="34" charset="0"/>
                <a:ea typeface="Adobe 黑体 Std R" pitchFamily="34" charset="-122"/>
              </a:rPr>
              <a:t>a) Definition (Riemann 1854)</a:t>
            </a:r>
            <a:endParaRPr lang="zh-CN" altLang="en-US" sz="16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813953" y="1936254"/>
            <a:ext cx="2529290" cy="4505540"/>
            <a:chOff x="4828593" y="1936254"/>
            <a:chExt cx="2529290" cy="4505540"/>
          </a:xfrm>
        </p:grpSpPr>
        <p:pic>
          <p:nvPicPr>
            <p:cNvPr id="88228" name="Picture 16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28593" y="1936254"/>
              <a:ext cx="2529290" cy="450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5962904" y="4513892"/>
                  <a:ext cx="3600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904" y="4513892"/>
                  <a:ext cx="360040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20339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/>
          <p:cNvGrpSpPr/>
          <p:nvPr/>
        </p:nvGrpSpPr>
        <p:grpSpPr>
          <a:xfrm>
            <a:off x="1798725" y="2596842"/>
            <a:ext cx="4429459" cy="3208422"/>
            <a:chOff x="1798725" y="2596842"/>
            <a:chExt cx="4429459" cy="3208422"/>
          </a:xfrm>
        </p:grpSpPr>
        <p:grpSp>
          <p:nvGrpSpPr>
            <p:cNvPr id="6" name="组合 5"/>
            <p:cNvGrpSpPr/>
            <p:nvPr/>
          </p:nvGrpSpPr>
          <p:grpSpPr>
            <a:xfrm>
              <a:off x="1798725" y="4291415"/>
              <a:ext cx="3767168" cy="909864"/>
              <a:chOff x="1798725" y="4291415"/>
              <a:chExt cx="3767168" cy="909864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 flipV="1">
                <a:off x="1952575" y="4583464"/>
                <a:ext cx="0" cy="325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798725" y="4291415"/>
                    <a:ext cx="3767168" cy="9098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zh-CN" altLang="en-US" sz="2000" b="0" i="1" dirty="0" smtClean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8725" y="4291415"/>
                    <a:ext cx="3767168" cy="909864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2465608" y="2596842"/>
                  <a:ext cx="37625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𝑀</m:t>
                        </m:r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608" y="2596842"/>
                  <a:ext cx="3762576" cy="4001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2123728" y="5405154"/>
                  <a:ext cx="37625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5405154"/>
                  <a:ext cx="3762576" cy="40011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/>
          <p:cNvGrpSpPr/>
          <p:nvPr/>
        </p:nvGrpSpPr>
        <p:grpSpPr>
          <a:xfrm>
            <a:off x="3013224" y="2593479"/>
            <a:ext cx="5753400" cy="3211785"/>
            <a:chOff x="3013224" y="2593479"/>
            <a:chExt cx="5753400" cy="3211785"/>
          </a:xfrm>
        </p:grpSpPr>
        <p:grpSp>
          <p:nvGrpSpPr>
            <p:cNvPr id="73" name="组合 72"/>
            <p:cNvGrpSpPr/>
            <p:nvPr/>
          </p:nvGrpSpPr>
          <p:grpSpPr>
            <a:xfrm>
              <a:off x="3013224" y="4290308"/>
              <a:ext cx="3767168" cy="940514"/>
              <a:chOff x="-1729667" y="4291415"/>
              <a:chExt cx="3767168" cy="940514"/>
            </a:xfrm>
          </p:grpSpPr>
          <p:cxnSp>
            <p:nvCxnSpPr>
              <p:cNvPr id="74" name="直接箭头连接符 73"/>
              <p:cNvCxnSpPr/>
              <p:nvPr/>
            </p:nvCxnSpPr>
            <p:spPr>
              <a:xfrm flipV="1">
                <a:off x="1952575" y="4583464"/>
                <a:ext cx="0" cy="325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-1729667" y="4291415"/>
                    <a:ext cx="3767168" cy="9405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zh-CN" altLang="en-US" sz="2000" b="0" i="1" dirty="0" smtClean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729667" y="4291415"/>
                    <a:ext cx="3767168" cy="940514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5004048" y="5405154"/>
                  <a:ext cx="37625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8" y="5405154"/>
                  <a:ext cx="3762576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4625848" y="2593479"/>
                  <a:ext cx="37625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𝑀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5848" y="2593479"/>
                  <a:ext cx="3762576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/>
          <p:cNvGrpSpPr/>
          <p:nvPr/>
        </p:nvGrpSpPr>
        <p:grpSpPr>
          <a:xfrm>
            <a:off x="2649786" y="1900356"/>
            <a:ext cx="3360478" cy="4936614"/>
            <a:chOff x="2649786" y="1900356"/>
            <a:chExt cx="3360478" cy="4936614"/>
          </a:xfrm>
        </p:grpSpPr>
        <p:pic>
          <p:nvPicPr>
            <p:cNvPr id="88236" name="Picture 172" descr="C:\Users\Troy Woo\Desktop\robio12 Plenary Talk\earth7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1900356"/>
              <a:ext cx="3152782" cy="453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154593" y="2025194"/>
                  <a:ext cx="12241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593" y="2025194"/>
                  <a:ext cx="1224136" cy="400110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2649786" y="6436860"/>
                  <a:ext cx="163418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786" y="6436860"/>
                  <a:ext cx="1634182" cy="40011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4376082" y="6436634"/>
                  <a:ext cx="163418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6082" y="6436634"/>
                  <a:ext cx="1634182" cy="400110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4572000" y="4469050"/>
                  <a:ext cx="3600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469050"/>
                  <a:ext cx="360040" cy="400110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r="-20339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707904" y="4469050"/>
                  <a:ext cx="3600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04" y="4469050"/>
                  <a:ext cx="360040" cy="40011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r="-20339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/>
          <p:cNvGrpSpPr/>
          <p:nvPr/>
        </p:nvGrpSpPr>
        <p:grpSpPr>
          <a:xfrm>
            <a:off x="3275856" y="3028890"/>
            <a:ext cx="2290037" cy="2772217"/>
            <a:chOff x="3275856" y="3028890"/>
            <a:chExt cx="2290037" cy="2772217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3275856" y="3379852"/>
              <a:ext cx="2290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139952" y="3028890"/>
                  <a:ext cx="3600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/>
                          </a:rPr>
                          <m:t>id</m:t>
                        </m:r>
                      </m:oMath>
                    </m:oMathPara>
                  </a14:m>
                  <a:endParaRPr lang="zh-CN" altLang="en-US" sz="2000" b="0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52" y="3028890"/>
                  <a:ext cx="360040" cy="400110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r="-118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接箭头连接符 125"/>
            <p:cNvCxnSpPr/>
            <p:nvPr/>
          </p:nvCxnSpPr>
          <p:spPr>
            <a:xfrm>
              <a:off x="3275856" y="5801107"/>
              <a:ext cx="2290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3887925" y="5373216"/>
                  <a:ext cx="1305248" cy="403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∘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0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925" y="5373216"/>
                  <a:ext cx="1305248" cy="40305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23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8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8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8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8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564232" y="1700808"/>
            <a:ext cx="8579768" cy="5157192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9" name="矩形 88"/>
          <p:cNvSpPr/>
          <p:nvPr/>
        </p:nvSpPr>
        <p:spPr>
          <a:xfrm>
            <a:off x="564232" y="1354023"/>
            <a:ext cx="8579768" cy="33726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287884" y="7533456"/>
                <a:ext cx="8040215" cy="228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libri" pitchFamily="34" charset="0"/>
                    <a:ea typeface="Adobe 黑体 Std R" pitchFamily="34" charset="-122"/>
                  </a:rPr>
                  <a:t>a) Definition (Riemann 1854):</a:t>
                </a:r>
              </a:p>
              <a:p>
                <a:r>
                  <a:rPr lang="en-US" altLang="zh-CN" sz="2400" dirty="0" smtClean="0">
                    <a:latin typeface="Calibri" pitchFamily="34" charset="0"/>
                  </a:rPr>
                  <a:t>Note: </a:t>
                </a:r>
              </a:p>
              <a:p>
                <a:pPr lvl="1"/>
                <a:r>
                  <a:rPr lang="en-US" altLang="zh-CN" sz="2000" dirty="0" smtClean="0">
                    <a:latin typeface="Calibri" pitchFamily="34" charset="0"/>
                  </a:rPr>
                  <a:t>(1):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Calibri" pitchFamily="34" charset="0"/>
                </a:endParaRPr>
              </a:p>
              <a:p>
                <a:pPr lvl="1"/>
                <a:r>
                  <a:rPr lang="en-US" altLang="zh-CN" sz="2000" dirty="0" smtClean="0">
                    <a:latin typeface="Calibri" pitchFamily="34" charset="0"/>
                  </a:rPr>
                  <a:t>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∘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en-US" altLang="zh-CN" sz="2000" b="0" i="1" smtClean="0">
                        <a:latin typeface="Cambria Math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s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in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dirty="0" smtClean="0">
                    <a:latin typeface="Calibri" pitchFamily="34" charset="0"/>
                  </a:rPr>
                  <a:t> </a:t>
                </a:r>
              </a:p>
              <a:p>
                <a:pPr lvl="1"/>
                <a:r>
                  <a:rPr lang="en-US" altLang="zh-CN" sz="2000" dirty="0" smtClean="0">
                    <a:latin typeface="Calibri" pitchFamily="34" charset="0"/>
                  </a:rPr>
                  <a:t>is a local </a:t>
                </a:r>
                <a:r>
                  <a:rPr lang="en-US" altLang="zh-CN" sz="2000" dirty="0" err="1" smtClean="0">
                    <a:latin typeface="Calibri" pitchFamily="34" charset="0"/>
                  </a:rPr>
                  <a:t>diffeomorphism</a:t>
                </a:r>
                <a:r>
                  <a:rPr lang="en-US" altLang="zh-CN" sz="2000" dirty="0" smtClean="0">
                    <a:latin typeface="Calibri" pitchFamily="34" charset="0"/>
                  </a:rPr>
                  <a:t>.</a:t>
                </a:r>
                <a:endParaRPr lang="zh-CN" altLang="en-US" sz="16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84" y="7533456"/>
                <a:ext cx="8040215" cy="2283061"/>
              </a:xfrm>
              <a:prstGeom prst="rect">
                <a:avLst/>
              </a:prstGeom>
              <a:blipFill rotWithShape="1">
                <a:blip r:embed="rId2"/>
                <a:stretch>
                  <a:fillRect l="-1137" t="-2139" b="-4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564233" y="1281460"/>
            <a:ext cx="832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libri" pitchFamily="34" charset="0"/>
                <a:ea typeface="Adobe 黑体 Std R" pitchFamily="34" charset="-122"/>
              </a:rPr>
              <a:t>a) Definition (Riemann 1854)</a:t>
            </a:r>
            <a:endParaRPr lang="zh-CN" altLang="en-US" sz="1600" dirty="0"/>
          </a:p>
        </p:txBody>
      </p:sp>
      <p:grpSp>
        <p:nvGrpSpPr>
          <p:cNvPr id="3" name="组合 2"/>
          <p:cNvGrpSpPr/>
          <p:nvPr/>
        </p:nvGrpSpPr>
        <p:grpSpPr>
          <a:xfrm>
            <a:off x="773310" y="1936254"/>
            <a:ext cx="7569933" cy="4505540"/>
            <a:chOff x="773310" y="1936254"/>
            <a:chExt cx="7569933" cy="4505540"/>
          </a:xfrm>
        </p:grpSpPr>
        <p:grpSp>
          <p:nvGrpSpPr>
            <p:cNvPr id="7" name="组合 6"/>
            <p:cNvGrpSpPr/>
            <p:nvPr/>
          </p:nvGrpSpPr>
          <p:grpSpPr>
            <a:xfrm>
              <a:off x="773310" y="1940647"/>
              <a:ext cx="2358530" cy="4497033"/>
              <a:chOff x="773310" y="1940647"/>
              <a:chExt cx="2358530" cy="4497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/>
                  <p:cNvSpPr txBox="1"/>
                  <p:nvPr/>
                </p:nvSpPr>
                <p:spPr>
                  <a:xfrm>
                    <a:off x="1259632" y="4509120"/>
                    <a:ext cx="36004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b="0" i="1" dirty="0" smtClean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2" name="TextBox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9632" y="4509120"/>
                    <a:ext cx="360040" cy="40011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18644" b="-107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8215" name="Picture 15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73310" y="1940647"/>
                <a:ext cx="2358530" cy="4497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组合 14"/>
            <p:cNvGrpSpPr/>
            <p:nvPr/>
          </p:nvGrpSpPr>
          <p:grpSpPr>
            <a:xfrm>
              <a:off x="5813953" y="1936254"/>
              <a:ext cx="2529290" cy="4505540"/>
              <a:chOff x="4828593" y="1936254"/>
              <a:chExt cx="2529290" cy="4505540"/>
            </a:xfrm>
          </p:grpSpPr>
          <p:pic>
            <p:nvPicPr>
              <p:cNvPr id="88228" name="Picture 16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828593" y="1936254"/>
                <a:ext cx="2529290" cy="4505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5962904" y="4513892"/>
                    <a:ext cx="36004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b="0" i="1" dirty="0" smtClean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2904" y="4513892"/>
                    <a:ext cx="360040" cy="40011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r="-20339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组合 22"/>
            <p:cNvGrpSpPr/>
            <p:nvPr/>
          </p:nvGrpSpPr>
          <p:grpSpPr>
            <a:xfrm>
              <a:off x="3275856" y="3028890"/>
              <a:ext cx="2290037" cy="2772217"/>
              <a:chOff x="3275856" y="3028890"/>
              <a:chExt cx="2290037" cy="2772217"/>
            </a:xfrm>
          </p:grpSpPr>
          <p:cxnSp>
            <p:nvCxnSpPr>
              <p:cNvPr id="21" name="直接箭头连接符 20"/>
              <p:cNvCxnSpPr/>
              <p:nvPr/>
            </p:nvCxnSpPr>
            <p:spPr>
              <a:xfrm>
                <a:off x="3275856" y="3379852"/>
                <a:ext cx="22900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139952" y="3028890"/>
                    <a:ext cx="36004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</a:rPr>
                            <m:t>id</m:t>
                          </m:r>
                        </m:oMath>
                      </m:oMathPara>
                    </a14:m>
                    <a:endParaRPr lang="zh-CN" altLang="en-US" sz="2000" b="0" dirty="0" smtClean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952" y="3028890"/>
                    <a:ext cx="360040" cy="40011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r="-118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6" name="直接箭头连接符 125"/>
              <p:cNvCxnSpPr/>
              <p:nvPr/>
            </p:nvCxnSpPr>
            <p:spPr>
              <a:xfrm>
                <a:off x="3275856" y="5801107"/>
                <a:ext cx="22900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3887925" y="5373216"/>
                    <a:ext cx="1305248" cy="4030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b="0" dirty="0" smtClean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7925" y="5373216"/>
                    <a:ext cx="1305248" cy="403059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1466" y="4149080"/>
                <a:ext cx="8552534" cy="1624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Blip>
                    <a:blip r:embed="rId9"/>
                  </a:buBlip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∪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b="0" i="1" dirty="0" smtClean="0">
                  <a:latin typeface="Calibri" pitchFamily="34" charset="0"/>
                </a:endParaRPr>
              </a:p>
              <a:p>
                <a:pPr marL="342900" indent="-342900">
                  <a:buBlip>
                    <a:blip r:embed="rId9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/>
                      </a:rPr>
                      <m:t>∘</m:t>
                    </m:r>
                    <m:sSubSup>
                      <m:sSubSupPr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en-US" altLang="zh-CN" sz="2000" b="0" i="1" dirty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i="1" dirty="0" smtClean="0">
                  <a:latin typeface="Calibri" pitchFamily="34" charset="0"/>
                </a:endParaRPr>
              </a:p>
              <a:p>
                <a:r>
                  <a:rPr lang="en-US" altLang="zh-CN" sz="2000" b="0" dirty="0" smtClean="0"/>
                  <a:t>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→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  <m:r>
                          <a:rPr lang="en-US" altLang="zh-CN" sz="2000" b="0" i="1" smtClean="0">
                            <a:latin typeface="Cambria Math"/>
                          </a:rPr>
                          <m:t>),</m:t>
                        </m:r>
                        <m:func>
                          <m:func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sz="20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1−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2000" i="1">
                                                    <a:latin typeface="Cambria Math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sSup>
                                                  <m:sSupPr>
                                                    <m:ctrlP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CN" sz="2000">
                                                        <a:latin typeface="Cambria Math"/>
                                                      </a:rPr>
                                                      <m:t>sin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  <m:func>
                                              <m:funcPr>
                                                <m:ctrlPr>
                                                  <a:rPr lang="en-US" altLang="zh-CN" sz="2000" i="1">
                                                    <a:latin typeface="Cambria Math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sSup>
                                                  <m:sSupPr>
                                                    <m:ctrlP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CN" sz="2000">
                                                        <a:latin typeface="Cambria Math"/>
                                                      </a:rPr>
                                                      <m:t>cos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en-US" sz="2000" b="0" i="1" dirty="0" smtClean="0">
                    <a:latin typeface="Calibri" pitchFamily="34" charset="0"/>
                  </a:rPr>
                  <a:t>   </a:t>
                </a:r>
                <a:endParaRPr lang="en-US" altLang="zh-CN" sz="2000" b="0" i="1" dirty="0" smtClean="0">
                  <a:latin typeface="Calibri" pitchFamily="34" charset="0"/>
                </a:endParaRPr>
              </a:p>
              <a:p>
                <a:r>
                  <a:rPr lang="en-US" altLang="zh-CN" sz="2000" b="0" dirty="0" smtClean="0">
                    <a:latin typeface="Calibri" pitchFamily="34" charset="0"/>
                  </a:rPr>
                  <a:t>is a </a:t>
                </a:r>
                <a:r>
                  <a:rPr lang="en-US" altLang="zh-CN" sz="2000" b="0" dirty="0" err="1" smtClean="0">
                    <a:latin typeface="Calibri" pitchFamily="34" charset="0"/>
                  </a:rPr>
                  <a:t>diffeomorphism</a:t>
                </a:r>
                <a:r>
                  <a:rPr lang="en-US" altLang="zh-CN" sz="2000" b="0" dirty="0" smtClean="0">
                    <a:latin typeface="Calibri" pitchFamily="34" charset="0"/>
                  </a:rPr>
                  <a:t>.</a:t>
                </a:r>
                <a:endParaRPr lang="zh-CN" altLang="en-US" sz="2000" b="0" dirty="0" smtClean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6" y="4149080"/>
                <a:ext cx="8552534" cy="1624099"/>
              </a:xfrm>
              <a:prstGeom prst="rect">
                <a:avLst/>
              </a:prstGeom>
              <a:blipFill rotWithShape="1">
                <a:blip r:embed="rId10"/>
                <a:stretch>
                  <a:fillRect l="-713" b="-6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4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21893 -0.1844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55" y="-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64232" y="1347831"/>
            <a:ext cx="8579767" cy="33726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564231" y="1685091"/>
            <a:ext cx="8579767" cy="5172909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4233" y="1281460"/>
                <a:ext cx="8328247" cy="408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Calibri" pitchFamily="34" charset="0"/>
                    <a:ea typeface="Adobe 黑体 Std R" pitchFamily="34" charset="-122"/>
                  </a:rPr>
                  <a:t>b) Examples</a:t>
                </a:r>
              </a:p>
              <a:p>
                <a:pPr marL="342900" indent="-342900">
                  <a:buBlip>
                    <a:blip r:embed="rId2"/>
                  </a:buBlip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≔</m:t>
                    </m:r>
                    <m:limLow>
                      <m:limLow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groupChr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ℝ</m:t>
                            </m:r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×⋯×</m:t>
                            </m:r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ℝ</m:t>
                            </m:r>
                          </m:e>
                        </m:groupChr>
                      </m:e>
                      <m:lim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lim>
                    </m:limLow>
                  </m:oMath>
                </a14:m>
                <a:r>
                  <a:rPr lang="en-US" altLang="zh-CN" sz="2000" dirty="0" smtClean="0">
                    <a:latin typeface="Calibri" pitchFamily="34" charset="0"/>
                    <a:ea typeface="Adobe 黑体 Std R" pitchFamily="34" charset="-122"/>
                  </a:rPr>
                  <a:t> is a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  <a:ea typeface="Adobe 黑体 Std R" pitchFamily="34" charset="-122"/>
                      </a:rPr>
                      <m:t>𝑛</m:t>
                    </m:r>
                  </m:oMath>
                </a14:m>
                <a:r>
                  <a:rPr lang="en-US" altLang="zh-CN" sz="2000" dirty="0" smtClean="0">
                    <a:latin typeface="Calibri" pitchFamily="34" charset="0"/>
                    <a:ea typeface="Adobe 黑体 Std R" pitchFamily="34" charset="-122"/>
                  </a:rPr>
                  <a:t> dim manifold</a:t>
                </a:r>
              </a:p>
              <a:p>
                <a:pPr marL="342900" indent="-342900">
                  <a:buBlip>
                    <a:blip r:embed="rId2"/>
                  </a:buBlip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/>
                            <a:ea typeface="宋体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  <a:ea typeface="宋体" charset="-122"/>
                          </a:rPr>
                          <m:t>Γ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/>
                        <a:ea typeface="宋体" charset="-122"/>
                      </a:rPr>
                      <m:t>≔</m:t>
                    </m:r>
                    <m:sSup>
                      <m:sSupPr>
                        <m:ctrlPr>
                          <a:rPr lang="en-US" altLang="zh-CN" sz="2000" i="1">
                            <a:latin typeface="Cambria Math"/>
                            <a:ea typeface="宋体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1</m:t>
                        </m:r>
                      </m:sup>
                    </m:sSup>
                    <m:r>
                      <a:rPr lang="en-US" altLang="zh-CN" sz="2000" i="1">
                        <a:latin typeface="Cambria Math"/>
                        <a:ea typeface="宋体" charset="-122"/>
                      </a:rPr>
                      <m:t>×</m:t>
                    </m:r>
                    <m:sSup>
                      <m:sSupPr>
                        <m:ctrlPr>
                          <a:rPr lang="en-US" altLang="zh-CN" sz="2000" i="1">
                            <a:latin typeface="Cambria Math"/>
                            <a:ea typeface="宋体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Calibri" pitchFamily="34" charset="0"/>
                  </a:rPr>
                  <a:t> </a:t>
                </a:r>
                <a:r>
                  <a:rPr lang="en-US" altLang="zh-CN" sz="2000" dirty="0">
                    <a:latin typeface="Calibri" pitchFamily="34" charset="0"/>
                  </a:rPr>
                  <a:t>is a 2 dim manifold.</a:t>
                </a:r>
                <a:endParaRPr lang="en-US" altLang="zh-CN" sz="2000" dirty="0">
                  <a:latin typeface="Calibri" pitchFamily="34" charset="0"/>
                  <a:ea typeface="宋体" charset="-122"/>
                </a:endParaRPr>
              </a:p>
              <a:p>
                <a:r>
                  <a:rPr lang="en-US" altLang="zh-CN" sz="2000" dirty="0" smtClean="0">
                    <a:latin typeface="Calibri" pitchFamily="34" charset="0"/>
                    <a:ea typeface="Adobe 黑体 Std R" pitchFamily="34" charset="-122"/>
                  </a:rPr>
                  <a:t> </a:t>
                </a:r>
                <a:endParaRPr lang="en-US" altLang="zh-CN" sz="2000" dirty="0">
                  <a:latin typeface="Calibri" pitchFamily="34" charset="0"/>
                  <a:ea typeface="Adobe 黑体 Std R" pitchFamily="34" charset="-122"/>
                </a:endParaRPr>
              </a:p>
              <a:p>
                <a:endParaRPr lang="zh-CN" altLang="en-US" sz="2000" dirty="0" smtClean="0">
                  <a:latin typeface="Calibri" pitchFamily="34" charset="0"/>
                  <a:ea typeface="Adobe 黑体 Std R" pitchFamily="34" charset="-122"/>
                </a:endParaRPr>
              </a:p>
              <a:p>
                <a:endParaRPr lang="en-US" altLang="zh-CN" sz="1400" dirty="0" smtClean="0"/>
              </a:p>
              <a:p>
                <a:endParaRPr lang="en-US" altLang="zh-CN" sz="1400" dirty="0" smtClean="0"/>
              </a:p>
              <a:p>
                <a:endParaRPr lang="en-US" altLang="zh-CN" sz="1400" dirty="0" smtClean="0"/>
              </a:p>
              <a:p>
                <a:r>
                  <a:rPr lang="zh-CN" altLang="en-US" sz="1400" dirty="0" smtClean="0"/>
                  <a:t> </a:t>
                </a:r>
                <a:endParaRPr lang="en-US" altLang="zh-CN" sz="1400" dirty="0" smtClean="0"/>
              </a:p>
              <a:p>
                <a:endParaRPr lang="en-US" altLang="zh-CN" sz="1400" dirty="0"/>
              </a:p>
              <a:p>
                <a:endParaRPr lang="en-US" altLang="zh-CN" sz="1400" dirty="0" smtClean="0"/>
              </a:p>
              <a:p>
                <a:pPr marL="342900" indent="-342900">
                  <a:buBlip>
                    <a:blip r:embed="rId2"/>
                  </a:buBlip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/>
                          </a:rPr>
                          <m:t>Γ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6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≔</m:t>
                    </m:r>
                    <m:limLow>
                      <m:limLow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×⋯×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e>
                        </m:groupChr>
                      </m:e>
                      <m:lim>
                        <m:r>
                          <a:rPr lang="en-US" altLang="zh-CN" sz="2000" b="0" i="1" smtClean="0">
                            <a:latin typeface="Cambria Math"/>
                          </a:rPr>
                          <m:t>6</m:t>
                        </m:r>
                      </m:lim>
                    </m:limLow>
                  </m:oMath>
                </a14:m>
                <a:r>
                  <a:rPr lang="en-US" altLang="zh-CN" sz="2000" dirty="0" smtClean="0">
                    <a:latin typeface="Calibri" pitchFamily="34" charset="0"/>
                  </a:rPr>
                  <a:t> is a 6 dim manifold.</a:t>
                </a:r>
                <a:endParaRPr lang="en-US" altLang="zh-CN" sz="2000" dirty="0">
                  <a:latin typeface="Calibri" pitchFamily="34" charset="0"/>
                </a:endParaRPr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33" y="1281460"/>
                <a:ext cx="8328247" cy="4084260"/>
              </a:xfrm>
              <a:prstGeom prst="rect">
                <a:avLst/>
              </a:prstGeom>
              <a:blipFill rotWithShape="1">
                <a:blip r:embed="rId3"/>
                <a:stretch>
                  <a:fillRect l="-1171" t="-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706" name="Picture 2" descr="C:\Users\Troy Woo\Desktop\4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62" y="4827220"/>
            <a:ext cx="3322638" cy="198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979712" y="2348880"/>
            <a:ext cx="4647281" cy="2148764"/>
            <a:chOff x="1979712" y="2348880"/>
            <a:chExt cx="4647281" cy="2148764"/>
          </a:xfrm>
        </p:grpSpPr>
        <p:grpSp>
          <p:nvGrpSpPr>
            <p:cNvPr id="17" name="组合 16"/>
            <p:cNvGrpSpPr/>
            <p:nvPr/>
          </p:nvGrpSpPr>
          <p:grpSpPr>
            <a:xfrm>
              <a:off x="1979712" y="2348880"/>
              <a:ext cx="2407467" cy="2148764"/>
              <a:chOff x="5362443" y="1760965"/>
              <a:chExt cx="3482413" cy="3108195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362443" y="2281690"/>
                <a:ext cx="3482413" cy="2587470"/>
                <a:chOff x="5259627" y="3717032"/>
                <a:chExt cx="3482413" cy="2587470"/>
              </a:xfrm>
            </p:grpSpPr>
            <p:pic>
              <p:nvPicPr>
                <p:cNvPr id="42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92080" y="3717032"/>
                  <a:ext cx="3449960" cy="25874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5259627" y="4941168"/>
                      <a:ext cx="604502" cy="48400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solidFill>
                          <a:srgbClr val="3333FF"/>
                        </a:solidFill>
                        <a:latin typeface="Calibri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9627" y="4941168"/>
                      <a:ext cx="604502" cy="484005"/>
                    </a:xfrm>
                    <a:prstGeom prst="rect">
                      <a:avLst/>
                    </a:prstGeom>
                    <a:blipFill rotWithShape="1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5806640" y="5647531"/>
                      <a:ext cx="611478" cy="48400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6640" y="5647531"/>
                      <a:ext cx="466602" cy="369332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" name="直接箭头连接符 28"/>
              <p:cNvCxnSpPr/>
              <p:nvPr/>
            </p:nvCxnSpPr>
            <p:spPr>
              <a:xfrm flipV="1">
                <a:off x="7119876" y="2130297"/>
                <a:ext cx="0" cy="14451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>
                <a:off x="7119876" y="3575425"/>
                <a:ext cx="1267383" cy="6367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 flipH="1">
                <a:off x="5674557" y="3575425"/>
                <a:ext cx="1445320" cy="5390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372356" y="3953665"/>
                    <a:ext cx="482241" cy="4840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2356" y="3953666"/>
                    <a:ext cx="367985" cy="369332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8308471" y="4059815"/>
                    <a:ext cx="486694" cy="4840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8471" y="4059815"/>
                    <a:ext cx="367985" cy="369332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6943002" y="1760965"/>
                    <a:ext cx="463586" cy="4840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3001" y="1760965"/>
                    <a:ext cx="353751" cy="369332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椭圆 35"/>
              <p:cNvSpPr/>
              <p:nvPr/>
            </p:nvSpPr>
            <p:spPr>
              <a:xfrm rot="20858531">
                <a:off x="7524328" y="3603151"/>
                <a:ext cx="432048" cy="62787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296772" y="3178723"/>
                <a:ext cx="1661447" cy="85573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cxnSp>
            <p:nvCxnSpPr>
              <p:cNvPr id="38" name="直接箭头连接符 37"/>
              <p:cNvCxnSpPr/>
              <p:nvPr/>
            </p:nvCxnSpPr>
            <p:spPr>
              <a:xfrm>
                <a:off x="7119875" y="3575425"/>
                <a:ext cx="169257" cy="459036"/>
              </a:xfrm>
              <a:prstGeom prst="straightConnector1">
                <a:avLst/>
              </a:prstGeom>
              <a:ln w="19050">
                <a:solidFill>
                  <a:srgbClr val="3333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flipV="1">
                <a:off x="7745386" y="3667553"/>
                <a:ext cx="127150" cy="241588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7152880" y="3925092"/>
                    <a:ext cx="486778" cy="4840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55" name="TextBox 20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2880" y="3925091"/>
                    <a:ext cx="371448" cy="369332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872960" y="3565051"/>
                    <a:ext cx="481820" cy="4840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2960" y="3565051"/>
                    <a:ext cx="371448" cy="369332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2707" name="Picture 3" descr="C:\Users\Troy Woo\Desktop\页面提取自－Mls94-complete.jp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781" y="2676647"/>
              <a:ext cx="1954212" cy="1581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558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64232" y="1339205"/>
            <a:ext cx="8579767" cy="33726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564231" y="1676465"/>
            <a:ext cx="8579767" cy="5172909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4233" y="1272834"/>
                <a:ext cx="732013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Calibri" pitchFamily="34" charset="0"/>
                    <a:ea typeface="Adobe 黑体 Std R" pitchFamily="34" charset="-122"/>
                  </a:rPr>
                  <a:t>b) Examples</a:t>
                </a:r>
              </a:p>
              <a:p>
                <a:pPr marL="342900" indent="-342900"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宋体" charset="-122"/>
                      </a:rPr>
                      <m:t>ℝ</m:t>
                    </m:r>
                    <m:sSup>
                      <m:sSupPr>
                        <m:ctrlPr>
                          <a:rPr lang="en-US" altLang="zh-CN" sz="2400" i="1">
                            <a:latin typeface="Cambria Math"/>
                            <a:ea typeface="宋体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itchFamily="34" charset="0"/>
                  </a:rPr>
                  <a:t>is a 1 dim </a:t>
                </a:r>
                <a:r>
                  <a:rPr lang="en-US" altLang="zh-CN" sz="2400" dirty="0" smtClean="0">
                    <a:latin typeface="Calibri" pitchFamily="34" charset="0"/>
                  </a:rPr>
                  <a:t>manifold.</a:t>
                </a:r>
              </a:p>
              <a:p>
                <a:endParaRPr lang="en-US" altLang="zh-CN" sz="2400" dirty="0">
                  <a:latin typeface="Calibri" pitchFamily="34" charset="0"/>
                </a:endParaRPr>
              </a:p>
              <a:p>
                <a:endParaRPr lang="en-US" altLang="zh-CN" sz="2400" dirty="0" smtClean="0">
                  <a:latin typeface="Calibri" pitchFamily="34" charset="0"/>
                </a:endParaRPr>
              </a:p>
              <a:p>
                <a:endParaRPr lang="en-US" altLang="zh-CN" sz="2400" dirty="0">
                  <a:latin typeface="Calibri" pitchFamily="34" charset="0"/>
                </a:endParaRPr>
              </a:p>
              <a:p>
                <a:endParaRPr lang="en-US" altLang="zh-CN" sz="2400" dirty="0" smtClean="0">
                  <a:latin typeface="Calibri" pitchFamily="34" charset="0"/>
                </a:endParaRPr>
              </a:p>
              <a:p>
                <a:endParaRPr lang="en-US" altLang="zh-CN" sz="2400" dirty="0">
                  <a:latin typeface="Calibri" pitchFamily="34" charset="0"/>
                </a:endParaRPr>
              </a:p>
              <a:p>
                <a:pPr marL="342900" indent="-342900"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宋体" charset="-122"/>
                      </a:rPr>
                      <m:t>ℝ</m:t>
                    </m:r>
                    <m:sSup>
                      <m:sSupPr>
                        <m:ctrlPr>
                          <a:rPr lang="en-US" altLang="zh-CN" sz="2400" i="1">
                            <a:latin typeface="Cambria Math"/>
                            <a:ea typeface="宋体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itchFamily="34" charset="0"/>
                  </a:rPr>
                  <a:t>is a 2 dim </a:t>
                </a:r>
                <a:r>
                  <a:rPr lang="en-US" altLang="zh-CN" sz="2400" dirty="0" smtClean="0">
                    <a:latin typeface="Calibri" pitchFamily="34" charset="0"/>
                  </a:rPr>
                  <a:t>manifold.</a:t>
                </a:r>
                <a:endParaRPr lang="en-US" altLang="zh-CN" sz="2400" dirty="0">
                  <a:latin typeface="Calibri" pitchFamily="34" charset="0"/>
                </a:endParaRPr>
              </a:p>
              <a:p>
                <a:endParaRPr lang="zh-CN" altLang="en-US" sz="2400" dirty="0" smtClean="0">
                  <a:latin typeface="Calibri" pitchFamily="34" charset="0"/>
                  <a:ea typeface="Adobe 黑体 Std R" pitchFamily="34" charset="-122"/>
                </a:endParaRPr>
              </a:p>
              <a:p>
                <a:endParaRPr lang="en-US" altLang="zh-CN" sz="1600" dirty="0" smtClean="0"/>
              </a:p>
              <a:p>
                <a:endParaRPr lang="en-US" altLang="zh-CN" sz="1600" dirty="0" smtClean="0"/>
              </a:p>
              <a:p>
                <a:endParaRPr lang="en-US" altLang="zh-CN" sz="1600" dirty="0" smtClean="0"/>
              </a:p>
              <a:p>
                <a:r>
                  <a:rPr lang="zh-CN" altLang="en-US" sz="1600" dirty="0" smtClean="0"/>
                  <a:t>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33" y="1272834"/>
                <a:ext cx="7320135" cy="4401205"/>
              </a:xfrm>
              <a:prstGeom prst="rect">
                <a:avLst/>
              </a:prstGeom>
              <a:blipFill rotWithShape="1">
                <a:blip r:embed="rId3"/>
                <a:stretch>
                  <a:fillRect l="-1333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635896" y="1697040"/>
            <a:ext cx="3888652" cy="2304256"/>
            <a:chOff x="7544626" y="4870719"/>
            <a:chExt cx="2954436" cy="1750678"/>
          </a:xfrm>
        </p:grpSpPr>
        <p:sp>
          <p:nvSpPr>
            <p:cNvPr id="3" name="椭圆 2"/>
            <p:cNvSpPr/>
            <p:nvPr/>
          </p:nvSpPr>
          <p:spPr>
            <a:xfrm>
              <a:off x="8264153" y="5498051"/>
              <a:ext cx="876491" cy="876491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7544626" y="5936297"/>
              <a:ext cx="2234026" cy="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8702399" y="4870719"/>
              <a:ext cx="0" cy="1713969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544626" y="5494733"/>
              <a:ext cx="2234026" cy="0"/>
            </a:xfrm>
            <a:prstGeom prst="line">
              <a:avLst/>
            </a:prstGeom>
            <a:noFill/>
            <a:ln>
              <a:solidFill>
                <a:srgbClr val="3333FF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8011762" y="5245660"/>
              <a:ext cx="1254898" cy="1254897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9786816" y="5293211"/>
                  <a:ext cx="7122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ℝ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816" y="5293211"/>
                  <a:ext cx="712246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椭圆 51"/>
            <p:cNvSpPr/>
            <p:nvPr/>
          </p:nvSpPr>
          <p:spPr>
            <a:xfrm>
              <a:off x="8236413" y="5470509"/>
              <a:ext cx="54717" cy="5471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8362609" y="5599141"/>
              <a:ext cx="54717" cy="5471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8987726" y="6214565"/>
              <a:ext cx="54717" cy="5471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977306" y="6221287"/>
                  <a:ext cx="5059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306" y="6221287"/>
                  <a:ext cx="505908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接连接符 97"/>
            <p:cNvCxnSpPr/>
            <p:nvPr/>
          </p:nvCxnSpPr>
          <p:spPr>
            <a:xfrm flipV="1">
              <a:off x="8512274" y="5245661"/>
              <a:ext cx="423463" cy="128862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8828108" y="5466289"/>
              <a:ext cx="54717" cy="5471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8813250" y="5506547"/>
              <a:ext cx="54717" cy="5471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8542509" y="6328626"/>
              <a:ext cx="54717" cy="5471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950397" y="4293096"/>
            <a:ext cx="2810871" cy="2228766"/>
            <a:chOff x="5192672" y="4581128"/>
            <a:chExt cx="2810871" cy="2228766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804651" y="6032049"/>
              <a:ext cx="119840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90" idx="0"/>
              <a:endCxn id="90" idx="4"/>
            </p:cNvCxnSpPr>
            <p:nvPr/>
          </p:nvCxnSpPr>
          <p:spPr>
            <a:xfrm>
              <a:off x="6408414" y="5420691"/>
              <a:ext cx="0" cy="121699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V="1">
              <a:off x="6123336" y="5732559"/>
              <a:ext cx="586846" cy="58684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弧形 84"/>
            <p:cNvSpPr/>
            <p:nvPr/>
          </p:nvSpPr>
          <p:spPr>
            <a:xfrm rot="16200000">
              <a:off x="5994690" y="5461495"/>
              <a:ext cx="822804" cy="1217000"/>
            </a:xfrm>
            <a:prstGeom prst="arc">
              <a:avLst>
                <a:gd name="adj1" fmla="val 16200000"/>
                <a:gd name="adj2" fmla="val 5490636"/>
              </a:avLst>
            </a:prstGeom>
            <a:ln>
              <a:solidFill>
                <a:schemeClr val="accent3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86" name="弧形 85"/>
            <p:cNvSpPr/>
            <p:nvPr/>
          </p:nvSpPr>
          <p:spPr>
            <a:xfrm>
              <a:off x="6090932" y="5417468"/>
              <a:ext cx="643253" cy="1216999"/>
            </a:xfrm>
            <a:prstGeom prst="arc">
              <a:avLst>
                <a:gd name="adj1" fmla="val 16200000"/>
                <a:gd name="adj2" fmla="val 5490636"/>
              </a:avLst>
            </a:prstGeom>
            <a:ln>
              <a:solidFill>
                <a:schemeClr val="accent3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5799914" y="5420691"/>
              <a:ext cx="1217000" cy="1216999"/>
            </a:xfrm>
            <a:prstGeom prst="ellipse">
              <a:avLst/>
            </a:prstGeom>
            <a:gradFill>
              <a:gsLst>
                <a:gs pos="21000">
                  <a:schemeClr val="bg1"/>
                </a:gs>
                <a:gs pos="100000">
                  <a:schemeClr val="accent1">
                    <a:alpha val="33000"/>
                  </a:schemeClr>
                </a:gs>
              </a:gsLst>
              <a:path path="circle">
                <a:fillToRect l="50000" t="50000" r="50000" b="50000"/>
              </a:path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cxnSp>
          <p:nvCxnSpPr>
            <p:cNvPr id="87" name="直接连接符 86"/>
            <p:cNvCxnSpPr>
              <a:endCxn id="131" idx="5"/>
            </p:cNvCxnSpPr>
            <p:nvPr/>
          </p:nvCxnSpPr>
          <p:spPr>
            <a:xfrm flipH="1" flipV="1">
              <a:off x="6114601" y="5624266"/>
              <a:ext cx="495838" cy="674597"/>
            </a:xfrm>
            <a:prstGeom prst="line">
              <a:avLst/>
            </a:prstGeom>
            <a:ln w="28575">
              <a:solidFill>
                <a:srgbClr val="FF0000">
                  <a:alpha val="50196"/>
                </a:srgb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876674" y="6257939"/>
                  <a:ext cx="5114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674" y="6257939"/>
                  <a:ext cx="449075" cy="35133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弧形 90"/>
            <p:cNvSpPr/>
            <p:nvPr/>
          </p:nvSpPr>
          <p:spPr>
            <a:xfrm rot="10800000">
              <a:off x="6077886" y="5423080"/>
              <a:ext cx="632296" cy="1216999"/>
            </a:xfrm>
            <a:prstGeom prst="arc">
              <a:avLst>
                <a:gd name="adj1" fmla="val 16200000"/>
                <a:gd name="adj2" fmla="val 5490636"/>
              </a:avLst>
            </a:prstGeom>
            <a:ln>
              <a:solidFill>
                <a:schemeClr val="accent3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92" name="弧形 91"/>
            <p:cNvSpPr/>
            <p:nvPr/>
          </p:nvSpPr>
          <p:spPr>
            <a:xfrm rot="5400000">
              <a:off x="6021545" y="5368178"/>
              <a:ext cx="769092" cy="1217000"/>
            </a:xfrm>
            <a:prstGeom prst="arc">
              <a:avLst>
                <a:gd name="adj1" fmla="val 16200000"/>
                <a:gd name="adj2" fmla="val 5490636"/>
              </a:avLst>
            </a:prstGeom>
            <a:ln>
              <a:solidFill>
                <a:schemeClr val="accent3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6129460" y="5650500"/>
              <a:ext cx="66830" cy="7351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cxnSp>
          <p:nvCxnSpPr>
            <p:cNvPr id="106" name="直接箭头连接符 105"/>
            <p:cNvCxnSpPr/>
            <p:nvPr/>
          </p:nvCxnSpPr>
          <p:spPr>
            <a:xfrm>
              <a:off x="7016914" y="6025967"/>
              <a:ext cx="986629" cy="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直接箭头连接符 106"/>
            <p:cNvCxnSpPr/>
            <p:nvPr/>
          </p:nvCxnSpPr>
          <p:spPr>
            <a:xfrm flipV="1">
              <a:off x="6404723" y="4678225"/>
              <a:ext cx="0" cy="758755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直接箭头连接符 122"/>
            <p:cNvCxnSpPr/>
            <p:nvPr/>
          </p:nvCxnSpPr>
          <p:spPr>
            <a:xfrm flipH="1">
              <a:off x="5635949" y="6319405"/>
              <a:ext cx="490488" cy="490489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" name="椭圆 129"/>
            <p:cNvSpPr/>
            <p:nvPr/>
          </p:nvSpPr>
          <p:spPr>
            <a:xfrm>
              <a:off x="6618260" y="6298863"/>
              <a:ext cx="66830" cy="7351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cxnSp>
          <p:nvCxnSpPr>
            <p:cNvPr id="3075" name="直接连接符 3074"/>
            <p:cNvCxnSpPr>
              <a:stCxn id="134" idx="3"/>
            </p:cNvCxnSpPr>
            <p:nvPr/>
          </p:nvCxnSpPr>
          <p:spPr>
            <a:xfrm flipH="1">
              <a:off x="6196290" y="5389995"/>
              <a:ext cx="511714" cy="1059182"/>
            </a:xfrm>
            <a:prstGeom prst="line">
              <a:avLst/>
            </a:prstGeom>
            <a:ln w="28575">
              <a:solidFill>
                <a:srgbClr val="FF0000">
                  <a:alpha val="50196"/>
                </a:srgb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椭圆 135"/>
            <p:cNvSpPr/>
            <p:nvPr/>
          </p:nvSpPr>
          <p:spPr>
            <a:xfrm>
              <a:off x="6137515" y="6476507"/>
              <a:ext cx="66830" cy="7351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/>
                <p:cNvSpPr txBox="1"/>
                <p:nvPr/>
              </p:nvSpPr>
              <p:spPr>
                <a:xfrm>
                  <a:off x="6876256" y="5137559"/>
                  <a:ext cx="7177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ℝ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>
                    <a:solidFill>
                      <a:schemeClr val="bg1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256" y="5137559"/>
                  <a:ext cx="630259" cy="351333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椭圆 134"/>
            <p:cNvSpPr/>
            <p:nvPr/>
          </p:nvSpPr>
          <p:spPr>
            <a:xfrm>
              <a:off x="6609896" y="5516936"/>
              <a:ext cx="66830" cy="7351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5192672" y="5092704"/>
              <a:ext cx="2437423" cy="660751"/>
            </a:xfrm>
            <a:prstGeom prst="parallelogram">
              <a:avLst>
                <a:gd name="adj" fmla="val 82148"/>
              </a:avLst>
            </a:prstGeom>
            <a:gradFill flip="none" rotWithShape="1">
              <a:gsLst>
                <a:gs pos="0">
                  <a:schemeClr val="bg1">
                    <a:alpha val="77000"/>
                  </a:schemeClr>
                </a:gs>
                <a:gs pos="95000">
                  <a:schemeClr val="accent3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6731633" y="4581128"/>
              <a:ext cx="369578" cy="786344"/>
            </a:xfrm>
            <a:prstGeom prst="line">
              <a:avLst/>
            </a:prstGeom>
            <a:ln w="28575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/>
            <p:cNvSpPr/>
            <p:nvPr/>
          </p:nvSpPr>
          <p:spPr>
            <a:xfrm>
              <a:off x="6698217" y="5327248"/>
              <a:ext cx="66830" cy="7351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5508104" y="4777774"/>
              <a:ext cx="598181" cy="842256"/>
            </a:xfrm>
            <a:prstGeom prst="line">
              <a:avLst/>
            </a:prstGeom>
            <a:ln w="28575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椭圆 130"/>
            <p:cNvSpPr/>
            <p:nvPr/>
          </p:nvSpPr>
          <p:spPr>
            <a:xfrm>
              <a:off x="6057558" y="5561519"/>
              <a:ext cx="66830" cy="7351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491910" y="4816126"/>
                <a:ext cx="712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ℝ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10" y="4816126"/>
                <a:ext cx="712246" cy="40011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49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64231" y="1270918"/>
            <a:ext cx="8579768" cy="5574382"/>
            <a:chOff x="564231" y="1124744"/>
            <a:chExt cx="8579768" cy="5574382"/>
          </a:xfrm>
        </p:grpSpPr>
        <p:grpSp>
          <p:nvGrpSpPr>
            <p:cNvPr id="7" name="组合 6"/>
            <p:cNvGrpSpPr/>
            <p:nvPr/>
          </p:nvGrpSpPr>
          <p:grpSpPr>
            <a:xfrm>
              <a:off x="564231" y="1124744"/>
              <a:ext cx="8579768" cy="5574382"/>
              <a:chOff x="564231" y="5334307"/>
              <a:chExt cx="8579768" cy="557438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64232" y="5406315"/>
                <a:ext cx="8579767" cy="33726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90000"/>
                      <a:alpha val="5000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Calibri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64231" y="5743575"/>
                <a:ext cx="8579767" cy="516511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95000"/>
                      <a:alpha val="5000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64233" y="5334307"/>
                    <a:ext cx="6542586" cy="200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800" dirty="0" smtClean="0">
                        <a:latin typeface="Calibri" pitchFamily="34" charset="0"/>
                        <a:ea typeface="Adobe 黑体 Std R" pitchFamily="34" charset="-122"/>
                      </a:rPr>
                      <a:t>c) Lie</a:t>
                    </a:r>
                    <a:r>
                      <a:rPr lang="zh-CN" altLang="en-US" sz="2800" dirty="0" smtClean="0">
                        <a:latin typeface="Calibri" pitchFamily="34" charset="0"/>
                        <a:ea typeface="Adobe 黑体 Std R" pitchFamily="34" charset="-122"/>
                      </a:rPr>
                      <a:t> </a:t>
                    </a:r>
                    <a:r>
                      <a:rPr lang="en-US" altLang="zh-CN" sz="2800" dirty="0" smtClean="0">
                        <a:latin typeface="Calibri" pitchFamily="34" charset="0"/>
                        <a:ea typeface="Adobe 黑体 Std R" pitchFamily="34" charset="-122"/>
                      </a:rPr>
                      <a:t>group (S. Lie, 1893)</a:t>
                    </a:r>
                    <a:endParaRPr lang="zh-CN" altLang="en-US" sz="2800" dirty="0" smtClean="0">
                      <a:latin typeface="Calibri" pitchFamily="34" charset="0"/>
                      <a:ea typeface="Adobe 黑体 Std R" pitchFamily="34" charset="-122"/>
                    </a:endParaRPr>
                  </a:p>
                  <a:p>
                    <a:pPr marL="342900" indent="-342900">
                      <a:buSzPct val="140000"/>
                      <a:buBlip>
                        <a:blip r:embed="rId2"/>
                      </a:buBlip>
                    </a:pPr>
                    <a:r>
                      <a:rPr lang="en-US" altLang="zh-CN" sz="2400" dirty="0" smtClean="0">
                        <a:latin typeface="Calibri" pitchFamily="34" charset="0"/>
                      </a:rPr>
                      <a:t>Example: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  <m:r>
                            <m:rPr>
                              <m:aln/>
                            </m:rPr>
                            <a:rPr lang="en-US" altLang="zh-CN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′,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′,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3×3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2400" b="0" i="1" dirty="0" smtClean="0">
                      <a:latin typeface="Cambria Math"/>
                    </a:endParaRPr>
                  </a:p>
                  <a:p>
                    <a:pPr/>
                    <a:r>
                      <a:rPr lang="en-US" altLang="zh-CN" sz="2400" b="0" i="1" dirty="0" smtClean="0">
                        <a:latin typeface="Cambria Math"/>
                      </a:rPr>
                      <a:t/>
                    </a:r>
                    <a:br>
                      <a:rPr lang="en-US" altLang="zh-CN" sz="2400" b="0" i="1" dirty="0" smtClean="0">
                        <a:latin typeface="Cambria Math"/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/>
                            </a:rPr>
                            <m:t>𝑆𝑂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/>
                            </a:rPr>
                            <m:t>:</m:t>
                          </m:r>
                          <m:r>
                            <m:rPr>
                              <m:aln/>
                            </m:rPr>
                            <a:rPr lang="en-US" altLang="zh-CN" sz="2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3×3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/>
                            </a:rPr>
                            <m:t>=1}</m:t>
                          </m:r>
                        </m:oMath>
                      </m:oMathPara>
                    </a14:m>
                    <a:endParaRPr lang="en-US" altLang="zh-CN" sz="2400" dirty="0" smtClean="0"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33" y="5334307"/>
                    <a:ext cx="6542586" cy="2000548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l="-1957" t="-2736" b="-304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9458" name="Picture 2" descr="http://upload.wikimedia.org/wikipedia/commons/thumb/a/ab/Sophus_Lie.jpg/220px-Sophus_Li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9165" y="1529324"/>
              <a:ext cx="1616010" cy="19174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矩形 42"/>
          <p:cNvSpPr/>
          <p:nvPr/>
        </p:nvSpPr>
        <p:spPr>
          <a:xfrm>
            <a:off x="564232" y="3717032"/>
            <a:ext cx="8579766" cy="3139321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30000"/>
                  <a:satMod val="115000"/>
                  <a:alpha val="20000"/>
                </a:schemeClr>
              </a:gs>
              <a:gs pos="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 smtClean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 smtClean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 smtClean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 smtClean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 smtClean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>
              <a:latin typeface="Calibri" pitchFamily="34" charset="0"/>
            </a:endParaRPr>
          </a:p>
          <a:p>
            <a:pPr marL="342900" indent="-342900">
              <a:buSzPct val="140000"/>
              <a:buBlip>
                <a:blip r:embed="rId2"/>
              </a:buBlip>
            </a:pPr>
            <a:endParaRPr lang="en-US" altLang="zh-CN" dirty="0">
              <a:latin typeface="Calibri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328346" y="3749907"/>
            <a:ext cx="2573118" cy="2363107"/>
            <a:chOff x="2517662" y="3883560"/>
            <a:chExt cx="1386821" cy="1273633"/>
          </a:xfrm>
        </p:grpSpPr>
        <p:sp>
          <p:nvSpPr>
            <p:cNvPr id="54" name="矩形 53"/>
            <p:cNvSpPr/>
            <p:nvPr/>
          </p:nvSpPr>
          <p:spPr>
            <a:xfrm>
              <a:off x="2640375" y="3893085"/>
              <a:ext cx="1264108" cy="12641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alibri" pitchFamily="34" charset="0"/>
              </a:endParaRPr>
            </a:p>
          </p:txBody>
        </p:sp>
        <p:pic>
          <p:nvPicPr>
            <p:cNvPr id="55" name="Picture 2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4" b="89976" l="8375" r="94777">
                          <a14:foregroundMark x1="18910" y1="58163" x2="18910" y2="58163"/>
                          <a14:foregroundMark x1="17154" y1="68788" x2="17154" y2="68788"/>
                          <a14:foregroundMark x1="19721" y1="49160" x2="19721" y2="49160"/>
                          <a14:foregroundMark x1="45385" y1="37275" x2="45385" y2="37275"/>
                          <a14:foregroundMark x1="63080" y1="28451" x2="63080" y2="28451"/>
                          <a14:foregroundMark x1="52544" y1="34934" x2="52544" y2="34934"/>
                          <a14:foregroundMark x1="91715" y1="56363" x2="91715" y2="56363"/>
                          <a14:foregroundMark x1="94957" y1="58163" x2="94957" y2="58163"/>
                          <a14:foregroundMark x1="43359" y1="39616" x2="43359" y2="39616"/>
                          <a14:foregroundMark x1="40117" y1="42137" x2="40117" y2="42137"/>
                          <a14:foregroundMark x1="38361" y1="39256" x2="38361" y2="39256"/>
                          <a14:foregroundMark x1="50518" y1="33854" x2="50518" y2="33854"/>
                          <a14:foregroundMark x1="68753" y1="25570" x2="68753" y2="25570"/>
                          <a14:foregroundMark x1="71589" y1="24670" x2="71589" y2="24670"/>
                          <a14:foregroundMark x1="62539" y1="18187" x2="62539" y2="18187"/>
                          <a14:foregroundMark x1="63215" y1="17827" x2="63215" y2="17827"/>
                          <a14:foregroundMark x1="47141" y1="38355" x2="47141" y2="38355"/>
                          <a14:foregroundMark x1="52004" y1="32953" x2="52004" y2="32953"/>
                          <a14:foregroundMark x1="60378" y1="19088" x2="60378" y2="19088"/>
                          <a14:foregroundMark x1="56191" y1="21248" x2="56191" y2="21248"/>
                          <a14:foregroundMark x1="66907" y1="19088" x2="66907" y2="19088"/>
                          <a14:foregroundMark x1="58982" y1="19568" x2="58982" y2="19568"/>
                          <a14:foregroundMark x1="63755" y1="17647" x2="63755" y2="17647"/>
                          <a14:foregroundMark x1="9365" y1="39016" x2="9365" y2="39016"/>
                          <a14:foregroundMark x1="15579" y1="66387" x2="15579" y2="66387"/>
                          <a14:foregroundMark x1="8915" y1="60984" x2="8915" y2="60984"/>
                          <a14:foregroundMark x1="8645" y1="39076" x2="8645" y2="39076"/>
                          <a14:foregroundMark x1="18055" y1="70108" x2="18055" y2="70108"/>
                          <a14:foregroundMark x1="16749" y1="67527" x2="16749" y2="67527"/>
                          <a14:foregroundMark x1="8375" y1="61525" x2="8375" y2="61525"/>
                          <a14:backgroundMark x1="60378" y1="46098" x2="60378" y2="46098"/>
                          <a14:backgroundMark x1="62945" y1="44298" x2="62945" y2="44298"/>
                        </a14:backgroundRemoval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36162">
              <a:off x="2517662" y="4120461"/>
              <a:ext cx="1330781" cy="998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6" name="组合 55"/>
            <p:cNvGrpSpPr/>
            <p:nvPr/>
          </p:nvGrpSpPr>
          <p:grpSpPr>
            <a:xfrm rot="2536162">
              <a:off x="2928158" y="3963899"/>
              <a:ext cx="777443" cy="907799"/>
              <a:chOff x="5229521" y="3449278"/>
              <a:chExt cx="1430281" cy="1670103"/>
            </a:xfrm>
            <a:effectLst/>
          </p:grpSpPr>
          <p:cxnSp>
            <p:nvCxnSpPr>
              <p:cNvPr id="63" name="直接箭头连接符 62"/>
              <p:cNvCxnSpPr/>
              <p:nvPr/>
            </p:nvCxnSpPr>
            <p:spPr>
              <a:xfrm rot="19063838" flipV="1">
                <a:off x="5771005" y="3449278"/>
                <a:ext cx="770344" cy="84750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/>
              <p:cNvCxnSpPr/>
              <p:nvPr/>
            </p:nvCxnSpPr>
            <p:spPr>
              <a:xfrm rot="19063838" flipH="1" flipV="1">
                <a:off x="5229521" y="4469133"/>
                <a:ext cx="935722" cy="33475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/>
              <p:nvPr/>
            </p:nvCxnSpPr>
            <p:spPr>
              <a:xfrm rot="19063838">
                <a:off x="6416605" y="4250995"/>
                <a:ext cx="243197" cy="86838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直接箭头连接符 56"/>
            <p:cNvCxnSpPr/>
            <p:nvPr/>
          </p:nvCxnSpPr>
          <p:spPr>
            <a:xfrm flipV="1">
              <a:off x="3340182" y="3941570"/>
              <a:ext cx="0" cy="610301"/>
            </a:xfrm>
            <a:prstGeom prst="straightConnector1">
              <a:avLst/>
            </a:prstGeom>
            <a:ln w="38100">
              <a:solidFill>
                <a:srgbClr val="3333FF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2794476" y="4551870"/>
              <a:ext cx="545706" cy="226983"/>
            </a:xfrm>
            <a:prstGeom prst="straightConnector1">
              <a:avLst/>
            </a:prstGeom>
            <a:ln w="38100">
              <a:solidFill>
                <a:srgbClr val="3333FF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3340182" y="4551870"/>
              <a:ext cx="463466" cy="290567"/>
            </a:xfrm>
            <a:prstGeom prst="straightConnector1">
              <a:avLst/>
            </a:prstGeom>
            <a:ln w="38100">
              <a:solidFill>
                <a:srgbClr val="3333FF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672766" y="3883560"/>
                  <a:ext cx="228327" cy="20345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effectLst/>
                            <a:latin typeface="Cambria Math"/>
                          </a:rPr>
                          <m:t>𝒚</m:t>
                        </m:r>
                        <m:r>
                          <a:rPr lang="en-US" altLang="zh-CN" sz="2400" b="1" i="1" smtClean="0">
                            <a:effectLst/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400" b="1" dirty="0">
                    <a:effectLst/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766" y="3883560"/>
                  <a:ext cx="228327" cy="20345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4493" r="-20290" b="-45161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3505093" y="4812498"/>
                  <a:ext cx="225501" cy="20345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𝒙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  <a:effectLst/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093" y="4812498"/>
                  <a:ext cx="225501" cy="20345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7353" r="-11765" b="-19355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2720209" y="4261374"/>
                  <a:ext cx="217023" cy="20345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𝒛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  <a:effectLst/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209" y="4261374"/>
                  <a:ext cx="217023" cy="20345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7576" r="-10606" b="-19355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64231" y="3749907"/>
                <a:ext cx="599179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SzPct val="14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𝑆𝑂</m:t>
                    </m:r>
                    <m:r>
                      <a:rPr lang="en-US" altLang="zh-CN" sz="2400" i="1">
                        <a:latin typeface="Cambria Math"/>
                      </a:rPr>
                      <m:t>(3)</m:t>
                    </m:r>
                  </m:oMath>
                </a14:m>
                <a:r>
                  <a:rPr lang="en-US" altLang="zh-CN" sz="2400" dirty="0">
                    <a:latin typeface="Calibri" pitchFamily="34" charset="0"/>
                  </a:rPr>
                  <a:t> also has group structure: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∀ 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∈</m:t>
                    </m:r>
                    <m:r>
                      <a:rPr lang="en-US" altLang="zh-CN" sz="2000" i="1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∈</m:t>
                    </m:r>
                    <m:r>
                      <a:rPr lang="en-US" altLang="zh-CN" sz="2000" i="1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altLang="zh-CN" sz="2000" dirty="0">
                  <a:latin typeface="Calibri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∃!</m:t>
                    </m:r>
                    <m:r>
                      <a:rPr lang="en-US" altLang="zh-CN" sz="2000" i="1">
                        <a:latin typeface="Cambria Math"/>
                      </a:rPr>
                      <m:t>𝑒</m:t>
                    </m:r>
                    <m:r>
                      <a:rPr lang="en-US" altLang="zh-CN" sz="2000" i="1">
                        <a:latin typeface="Cambria Math"/>
                      </a:rPr>
                      <m:t>∈</m:t>
                    </m:r>
                    <m:r>
                      <a:rPr lang="en-US" altLang="zh-CN" sz="2000" i="1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s</m:t>
                    </m:r>
                    <m:r>
                      <a:rPr lang="en-US" altLang="zh-CN" sz="2000"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t</m:t>
                    </m:r>
                    <m:r>
                      <a:rPr lang="en-US" altLang="zh-CN" sz="2000">
                        <a:latin typeface="Cambria Math"/>
                      </a:rPr>
                      <m:t>.</m:t>
                    </m:r>
                    <m:r>
                      <a:rPr lang="en-US" altLang="zh-CN" sz="2000" i="1">
                        <a:latin typeface="Cambria Math"/>
                      </a:rPr>
                      <m:t> </m:t>
                    </m:r>
                    <m:r>
                      <a:rPr lang="en-US" altLang="zh-CN" sz="2000" i="1">
                        <a:latin typeface="Cambria Math"/>
                      </a:rPr>
                      <m:t>𝑒</m:t>
                    </m:r>
                    <m:r>
                      <a:rPr lang="en-US" altLang="zh-CN" sz="2000" i="1">
                        <a:latin typeface="Cambria Math"/>
                      </a:rPr>
                      <m:t>⋅</m:t>
                    </m:r>
                    <m:r>
                      <a:rPr lang="en-US" altLang="zh-CN" sz="2000" i="1">
                        <a:latin typeface="Cambria Math"/>
                      </a:rPr>
                      <m:t>𝑅</m:t>
                    </m:r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𝑅</m:t>
                    </m:r>
                    <m:r>
                      <a:rPr lang="en-US" altLang="zh-CN" sz="2000" i="1">
                        <a:latin typeface="Cambria Math"/>
                      </a:rPr>
                      <m:t>⋅</m:t>
                    </m:r>
                    <m:r>
                      <a:rPr lang="en-US" altLang="zh-CN" sz="2000" i="1">
                        <a:latin typeface="Cambria Math"/>
                      </a:rPr>
                      <m:t>𝑒</m:t>
                    </m:r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𝑅</m:t>
                    </m:r>
                    <m:r>
                      <a:rPr lang="en-US" altLang="zh-CN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𝑒</m:t>
                        </m:r>
                        <m:r>
                          <a:rPr lang="en-US" altLang="zh-CN" sz="2000" i="1">
                            <a:latin typeface="Cambria Math"/>
                          </a:rPr>
                          <m:t>=</m:t>
                        </m:r>
                        <m:r>
                          <a:rPr lang="en-US" altLang="zh-CN" sz="2000" i="1">
                            <a:latin typeface="Cambria Math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sz="2000" dirty="0">
                  <a:latin typeface="Calibri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∀</m:t>
                    </m:r>
                    <m:r>
                      <a:rPr lang="en-US" altLang="zh-CN" sz="2000" i="1">
                        <a:latin typeface="Cambria Math"/>
                      </a:rPr>
                      <m:t>𝑅</m:t>
                    </m:r>
                    <m:r>
                      <a:rPr lang="en-US" altLang="zh-CN" sz="2000" i="1">
                        <a:latin typeface="Cambria Math"/>
                      </a:rPr>
                      <m:t>∈</m:t>
                    </m:r>
                    <m:r>
                      <a:rPr lang="en-US" altLang="zh-CN" sz="2000" i="1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, ∃!</m:t>
                    </m:r>
                    <m:sSup>
                      <m:sSup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sz="2000" i="1">
                        <a:latin typeface="Cambria Math"/>
                      </a:rPr>
                      <m:t>∈</m:t>
                    </m:r>
                    <m:r>
                      <a:rPr lang="en-US" altLang="zh-CN" sz="2000" i="1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s</m:t>
                    </m:r>
                    <m:r>
                      <a:rPr lang="en-US" altLang="zh-CN" sz="2000"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t</m:t>
                    </m:r>
                    <m:r>
                      <a:rPr lang="en-US" altLang="zh-CN" sz="2000">
                        <a:latin typeface="Cambria Math"/>
                      </a:rPr>
                      <m:t>.</m:t>
                    </m:r>
                    <m:r>
                      <a:rPr lang="en-US" altLang="zh-CN" sz="2000" i="1">
                        <a:latin typeface="Cambria Math"/>
                      </a:rPr>
                      <m:t>  </m:t>
                    </m:r>
                  </m:oMath>
                </a14:m>
                <a:endParaRPr lang="en-US" altLang="zh-CN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i="1">
                          <a:latin typeface="Cambria Math"/>
                        </a:rPr>
                        <m:t>⋅</m:t>
                      </m:r>
                      <m:r>
                        <a:rPr lang="en-US" altLang="zh-CN" sz="2000" i="1">
                          <a:latin typeface="Cambria Math"/>
                        </a:rPr>
                        <m:t>𝑅</m:t>
                      </m:r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 i="1">
                          <a:latin typeface="Cambria Math"/>
                        </a:rPr>
                        <m:t>𝐼</m:t>
                      </m:r>
                      <m:r>
                        <a:rPr lang="en-US" altLang="zh-CN" sz="2000" i="1">
                          <a:latin typeface="Cambria Math"/>
                        </a:rPr>
                        <m:t>, 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000" dirty="0">
                  <a:latin typeface="Calibri" pitchFamily="34" charset="0"/>
                </a:endParaRPr>
              </a:p>
              <a:p>
                <a:pPr marL="457200" indent="-4572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∀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∈</m:t>
                    </m:r>
                    <m:r>
                      <a:rPr lang="en-US" altLang="zh-CN" sz="2000" i="1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000" i="1">
                        <a:latin typeface="Cambria Math"/>
                      </a:rPr>
                      <m:t>, </m:t>
                    </m:r>
                  </m:oMath>
                </a14:m>
                <a:endParaRPr lang="en-US" altLang="zh-CN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⋅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31" y="3749907"/>
                <a:ext cx="5991796" cy="2308324"/>
              </a:xfrm>
              <a:prstGeom prst="rect">
                <a:avLst/>
              </a:prstGeom>
              <a:blipFill rotWithShape="1">
                <a:blip r:embed="rId10"/>
                <a:stretch>
                  <a:fillRect l="-1018" t="-2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1572319" y="6021288"/>
            <a:ext cx="47998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Calibri" pitchFamily="34" charset="0"/>
                <a:ea typeface="Adobe 黑体 Std R" pitchFamily="34" charset="-122"/>
              </a:rPr>
              <a:t>Lie group=group + manifold</a:t>
            </a:r>
            <a:endParaRPr lang="en-US" altLang="zh-CN" sz="3200" dirty="0">
              <a:latin typeface="Calibri" pitchFamily="34" charset="0"/>
              <a:ea typeface="Adobe 黑体 Std 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0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64232" y="1340768"/>
            <a:ext cx="8579767" cy="33726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Calibri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4232" y="1678028"/>
            <a:ext cx="8328248" cy="506334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234" y="1268760"/>
            <a:ext cx="65383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libri" pitchFamily="34" charset="0"/>
                <a:ea typeface="Adobe 黑体 Std R" pitchFamily="34" charset="-122"/>
              </a:rPr>
              <a:t>d) Other examples</a:t>
            </a:r>
            <a:endParaRPr lang="zh-CN" altLang="en-US" sz="2400" dirty="0" smtClean="0">
              <a:latin typeface="Calibri" pitchFamily="34" charset="0"/>
              <a:ea typeface="Adobe 黑体 Std R" pitchFamily="34" charset="-122"/>
            </a:endParaRPr>
          </a:p>
          <a:p>
            <a:endParaRPr lang="en-US" altLang="zh-CN" sz="1600" dirty="0" smtClean="0">
              <a:latin typeface="Calibri" pitchFamily="34" charset="0"/>
            </a:endParaRPr>
          </a:p>
          <a:p>
            <a:endParaRPr lang="en-US" altLang="zh-CN" sz="1600" dirty="0" smtClean="0">
              <a:latin typeface="Calibri" pitchFamily="34" charset="0"/>
            </a:endParaRPr>
          </a:p>
          <a:p>
            <a:endParaRPr lang="en-US" altLang="zh-CN" sz="1600" dirty="0" smtClean="0">
              <a:latin typeface="Calibri" pitchFamily="34" charset="0"/>
            </a:endParaRPr>
          </a:p>
          <a:p>
            <a:r>
              <a:rPr lang="zh-CN" altLang="en-US" sz="1600" dirty="0" smtClean="0">
                <a:latin typeface="Calibri" pitchFamily="34" charset="0"/>
              </a:rPr>
              <a:t> </a:t>
            </a:r>
            <a:endParaRPr lang="zh-CN" altLang="en-US" sz="1600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3695" y="1840212"/>
                <a:ext cx="5560112" cy="237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𝐺𝐿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={</m:t>
                    </m:r>
                    <m:r>
                      <a:rPr lang="en-US" altLang="zh-CN" sz="2400" b="0" i="1" smtClean="0">
                        <a:latin typeface="Cambria Math"/>
                      </a:rPr>
                      <m:t>𝐴</m:t>
                    </m:r>
                    <m:r>
                      <a:rPr lang="en-US" altLang="zh-CN" sz="2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|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  <a:ea typeface="Cambria Math"/>
                          </a:rPr>
                          <m:t>det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≠0</m:t>
                        </m:r>
                      </m:e>
                    </m:func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zh-CN" sz="1400" dirty="0" smtClean="0">
                  <a:latin typeface="Calibri" pitchFamily="34" charset="0"/>
                </a:endParaRPr>
              </a:p>
              <a:p>
                <a:pPr marL="457200" indent="-457200">
                  <a:buBlip>
                    <a:blip r:embed="rId2"/>
                  </a:buBlip>
                </a:pPr>
                <a:endParaRPr lang="en-US" altLang="zh-CN" sz="1400" dirty="0">
                  <a:latin typeface="Calibri" pitchFamily="34" charset="0"/>
                </a:endParaRPr>
              </a:p>
              <a:p>
                <a:pPr marL="457200" indent="-457200">
                  <a:buBlip>
                    <a:blip r:embed="rId2"/>
                  </a:buBlip>
                </a:pPr>
                <a:endParaRPr lang="en-US" altLang="zh-CN" sz="1400" dirty="0" smtClean="0">
                  <a:latin typeface="Calibri" pitchFamily="34" charset="0"/>
                </a:endParaRPr>
              </a:p>
              <a:p>
                <a:pPr marL="457200" indent="-457200">
                  <a:buBlip>
                    <a:blip r:embed="rId2"/>
                  </a:buBlip>
                </a:pPr>
                <a:endParaRPr lang="en-US" altLang="zh-CN" sz="1400" dirty="0">
                  <a:latin typeface="Calibri" pitchFamily="34" charset="0"/>
                </a:endParaRPr>
              </a:p>
              <a:p>
                <a:pPr marL="457200" indent="-457200">
                  <a:buBlip>
                    <a:blip r:embed="rId2"/>
                  </a:buBlip>
                </a:pPr>
                <a:endParaRPr lang="en-US" altLang="zh-CN" sz="1400" dirty="0" smtClean="0">
                  <a:latin typeface="Calibri" pitchFamily="34" charset="0"/>
                </a:endParaRPr>
              </a:p>
              <a:p>
                <a:pPr marL="457200" indent="-457200">
                  <a:buBlip>
                    <a:blip r:embed="rId2"/>
                  </a:buBlip>
                </a:pPr>
                <a:endParaRPr lang="en-US" altLang="zh-CN" sz="1400" dirty="0">
                  <a:latin typeface="Calibri" pitchFamily="34" charset="0"/>
                </a:endParaRPr>
              </a:p>
              <a:p>
                <a:pPr marL="457200" indent="-457200">
                  <a:buBlip>
                    <a:blip r:embed="rId2"/>
                  </a:buBlip>
                </a:pPr>
                <a:endParaRPr lang="en-US" altLang="zh-CN" sz="1400" dirty="0" smtClean="0">
                  <a:latin typeface="Calibri" pitchFamily="34" charset="0"/>
                </a:endParaRPr>
              </a:p>
              <a:p>
                <a:pPr marL="457200" indent="-457200"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𝑆𝐸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3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24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" y="1840212"/>
                <a:ext cx="5560112" cy="23771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391378" y="2733383"/>
            <a:ext cx="3355774" cy="3131112"/>
            <a:chOff x="2864328" y="3464960"/>
            <a:chExt cx="3728055" cy="3478469"/>
          </a:xfrm>
        </p:grpSpPr>
        <p:pic>
          <p:nvPicPr>
            <p:cNvPr id="7587" name="Picture 419" descr="C:\Users\Troy Woo\Desktop\pla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328" y="3464960"/>
              <a:ext cx="3728055" cy="334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010052" y="4005064"/>
                  <a:ext cx="562317" cy="58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zh-CN" altLang="en-US" sz="28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0052" y="4005064"/>
                  <a:ext cx="506164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241988" y="4994931"/>
                  <a:ext cx="523424" cy="58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𝑝</m:t>
                        </m:r>
                      </m:oMath>
                    </m:oMathPara>
                  </a14:m>
                  <a:endParaRPr lang="zh-CN" altLang="en-US" sz="28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1988" y="4994931"/>
                  <a:ext cx="523424" cy="5812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87824" y="6362164"/>
                  <a:ext cx="552771" cy="58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4" y="6362164"/>
                  <a:ext cx="497572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406843" y="4748747"/>
                  <a:ext cx="568443" cy="58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lang="zh-CN" altLang="en-US" sz="28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6843" y="4748747"/>
                  <a:ext cx="511679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5652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C:\Users\Troy Woo\Desktop\tangent pla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40768"/>
            <a:ext cx="5643454" cy="275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SzPct val="120000"/>
                  <a:buBlip>
                    <a:blip r:embed="rId3"/>
                  </a:buBlip>
                </a:pPr>
                <a:r>
                  <a:rPr lang="en-US" altLang="zh-CN" sz="2400" b="0" dirty="0" smtClean="0"/>
                  <a:t>Lie algebra: </a:t>
                </a:r>
              </a:p>
              <a:p>
                <a:pPr marL="0" indent="0">
                  <a:buSzPct val="120000"/>
                  <a:buNone/>
                </a:pPr>
                <a:r>
                  <a:rPr lang="en-US" altLang="zh-CN" sz="2400" b="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/>
                      </a:rPr>
                      <m:t>𝔤</m:t>
                    </m:r>
                    <m:r>
                      <a:rPr lang="en-US" altLang="zh-CN" sz="2400" b="0" i="1" smtClean="0">
                        <a:latin typeface="Cambria Math"/>
                      </a:rPr>
                      <m:t>:=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</m:oMath>
                </a14:m>
                <a:endParaRPr lang="en-US" altLang="zh-CN" sz="2400" b="0" dirty="0" smtClean="0"/>
              </a:p>
              <a:p>
                <a:pPr marL="342900" indent="-342900">
                  <a:buSzPct val="120000"/>
                  <a:buBlip>
                    <a:blip r:embed="rId3"/>
                  </a:buBlip>
                </a:pPr>
                <a:endParaRPr lang="en-US" altLang="zh-CN" sz="2400" b="0" dirty="0" smtClean="0"/>
              </a:p>
              <a:p>
                <a:pPr marL="342900" indent="-342900">
                  <a:buSzPct val="120000"/>
                  <a:buBlip>
                    <a:blip r:embed="rId3"/>
                  </a:buBlip>
                </a:pPr>
                <a:endParaRPr lang="en-US" altLang="zh-CN" sz="2400" b="0" dirty="0" smtClean="0"/>
              </a:p>
              <a:p>
                <a:pPr marL="342900" indent="-342900">
                  <a:buSzPct val="120000"/>
                  <a:buBlip>
                    <a:blip r:embed="rId3"/>
                  </a:buBlip>
                </a:pPr>
                <a:endParaRPr lang="en-US" altLang="zh-CN" sz="2400" b="0" dirty="0" smtClean="0"/>
              </a:p>
              <a:p>
                <a:pPr>
                  <a:buSzPct val="120000"/>
                  <a:buBlip>
                    <a:blip r:embed="rId4"/>
                  </a:buBlip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𝑆𝑂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3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400" b="0" dirty="0" smtClean="0"/>
              </a:p>
              <a:p>
                <a:pPr marL="0" indent="0" algn="ctr">
                  <a:buSzPct val="120000"/>
                  <a:buNone/>
                </a:pPr>
                <a:r>
                  <a:rPr lang="en-US" altLang="zh-CN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𝑠𝑜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:=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>
                                    <a:latin typeface="Cambria Math"/>
                                  </a:rPr>
                                  <m:t>𝜔</m:t>
                                </m:r>
                              </m:e>
                            </m:acc>
                            <m:r>
                              <a:rPr lang="en-US" altLang="zh-CN" sz="2400" b="0" i="1" dirty="0">
                                <a:latin typeface="Cambria Math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>
                                    <a:latin typeface="Cambria Math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 smtClean="0"/>
              </a:p>
              <a:p>
                <a:pPr>
                  <a:buSzPct val="120000"/>
                  <a:buBlip>
                    <a:blip r:embed="rId4"/>
                  </a:buBlip>
                </a:pP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/>
                      </a:rPr>
                      <m:t>𝐺</m:t>
                    </m:r>
                    <m:r>
                      <a:rPr lang="en-US" altLang="zh-CN" sz="2400" b="0" i="1">
                        <a:latin typeface="Cambria Math"/>
                      </a:rPr>
                      <m:t>=</m:t>
                    </m:r>
                    <m:r>
                      <a:rPr lang="en-US" altLang="zh-CN" sz="2400" b="0" i="1">
                        <a:latin typeface="Cambria Math"/>
                      </a:rPr>
                      <m:t>𝑆𝐸</m:t>
                    </m:r>
                    <m:r>
                      <a:rPr lang="en-US" altLang="zh-CN" sz="2400" b="0" i="1">
                        <a:latin typeface="Cambria Math"/>
                      </a:rPr>
                      <m:t>(</m:t>
                    </m:r>
                    <m:r>
                      <a:rPr lang="en-US" altLang="zh-CN" sz="2400" b="0" i="1">
                        <a:latin typeface="Cambria Math"/>
                      </a:rPr>
                      <m:t>3</m:t>
                    </m:r>
                    <m:r>
                      <a:rPr lang="en-US" altLang="zh-CN" sz="2400" b="0" i="1">
                        <a:latin typeface="Cambria Math"/>
                      </a:rPr>
                      <m:t>)</m:t>
                    </m:r>
                  </m:oMath>
                </a14:m>
                <a:endParaRPr lang="en-US" altLang="zh-CN" sz="2400" b="0" dirty="0"/>
              </a:p>
              <a:p>
                <a:pPr marL="0" indent="0" algn="ctr">
                  <a:buSzPct val="120000"/>
                  <a:buNone/>
                </a:pP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/>
                      </a:rPr>
                      <m:t>𝑠</m:t>
                    </m:r>
                    <m:r>
                      <a:rPr lang="en-US" altLang="zh-CN" sz="2400" b="0" i="1" smtClean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altLang="zh-CN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:</m:t>
                    </m:r>
                    <m:r>
                      <a:rPr lang="en-US" altLang="zh-CN" sz="2400" b="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𝜉</m:t>
                            </m:r>
                          </m:e>
                        </m:acc>
                        <m:r>
                          <a:rPr lang="en-US" altLang="zh-CN" sz="2400" b="0" i="1" dirty="0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>
                                    <a:latin typeface="Cambria Math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</m:acc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b="0" i="1" smtClean="0">
                                <a:latin typeface="Cambria Math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×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>
                            <a:latin typeface="Cambria Math"/>
                          </a:rPr>
                          <m:t>𝜔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𝑣</m:t>
                        </m:r>
                        <m:r>
                          <a:rPr lang="en-US" altLang="zh-CN" sz="2400" b="0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/>
                                <a:ea typeface="Cambria Math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t="-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8392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 Lie groups, Lie algebras and the exponential maps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60232" y="1885474"/>
                <a:ext cx="3777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885474"/>
                <a:ext cx="37778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904148" y="2259390"/>
                <a:ext cx="540060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𝜉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148" y="2259390"/>
                <a:ext cx="540060" cy="4815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175901" y="1772816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/>
                        </a:rPr>
                        <m:t>𝔤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901" y="1772816"/>
                <a:ext cx="492443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194305" y="3327375"/>
                <a:ext cx="546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05" y="3327375"/>
                <a:ext cx="546047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9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Troy Woo\Desktop\tangent pla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40768"/>
            <a:ext cx="5643454" cy="275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SzPct val="120000"/>
                  <a:buBlip>
                    <a:blip r:embed="rId5"/>
                  </a:buBlip>
                </a:pPr>
                <a:r>
                  <a:rPr lang="en-US" altLang="zh-CN" sz="2400" b="0" dirty="0" smtClean="0"/>
                  <a:t>Exponential map:</a:t>
                </a:r>
              </a:p>
              <a:p>
                <a:pPr marL="0" indent="0">
                  <a:buSzPct val="120000"/>
                  <a:buNone/>
                </a:pPr>
                <a:r>
                  <a:rPr lang="en-US" altLang="zh-CN" sz="2400" b="0" dirty="0" smtClean="0"/>
                  <a:t>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/>
                      </a:rPr>
                      <m:t>exp</m:t>
                    </m:r>
                    <m:r>
                      <a:rPr lang="en-US" altLang="zh-CN" sz="2400" b="0" i="1" smtClean="0">
                        <a:latin typeface="Cambria Math"/>
                      </a:rPr>
                      <m:t>:</m:t>
                    </m:r>
                    <m:r>
                      <a:rPr lang="en-US" altLang="zh-CN" sz="2400" b="0" i="1" smtClean="0">
                        <a:latin typeface="Cambria Math"/>
                      </a:rPr>
                      <m:t>𝔤</m:t>
                    </m:r>
                    <m:r>
                      <a:rPr lang="en-US" altLang="zh-CN" sz="2400" b="0" i="1" smtClean="0">
                        <a:latin typeface="Cambria Math"/>
                      </a:rPr>
                      <m:t>→</m:t>
                    </m:r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</m:oMath>
                </a14:m>
                <a:endParaRPr lang="en-US" altLang="zh-CN" sz="2400" b="0" dirty="0"/>
              </a:p>
              <a:p>
                <a:pPr marL="342900" indent="-342900">
                  <a:buSzPct val="120000"/>
                  <a:buBlip>
                    <a:blip r:embed="rId5"/>
                  </a:buBlip>
                </a:pPr>
                <a:endParaRPr lang="en-US" altLang="zh-CN" sz="2400" b="0" dirty="0" smtClean="0"/>
              </a:p>
              <a:p>
                <a:pPr marL="342900" indent="-342900">
                  <a:buSzPct val="120000"/>
                  <a:buBlip>
                    <a:blip r:embed="rId5"/>
                  </a:buBlip>
                </a:pPr>
                <a:endParaRPr lang="en-US" altLang="zh-CN" sz="2400" b="0" dirty="0" smtClean="0"/>
              </a:p>
              <a:p>
                <a:pPr marL="342900" indent="-342900">
                  <a:buSzPct val="120000"/>
                  <a:buBlip>
                    <a:blip r:embed="rId5"/>
                  </a:buBlip>
                </a:pPr>
                <a:endParaRPr lang="en-US" altLang="zh-CN" sz="2400" b="0" dirty="0"/>
              </a:p>
              <a:p>
                <a:pPr marL="342900" indent="-342900">
                  <a:buSzPct val="120000"/>
                  <a:buBlip>
                    <a:blip r:embed="rId5"/>
                  </a:buBlip>
                </a:pPr>
                <a:endParaRPr lang="en-US" altLang="zh-CN" sz="2400" b="0" dirty="0" smtClean="0"/>
              </a:p>
              <a:p>
                <a:pPr>
                  <a:buSzPct val="120000"/>
                  <a:buBlip>
                    <a:blip r:embed="rId6"/>
                  </a:buBlip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𝑆𝑂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3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400" b="0" dirty="0" smtClean="0"/>
              </a:p>
              <a:p>
                <a:pPr marL="0" indent="0" algn="ctr">
                  <a:buSzPct val="120000"/>
                  <a:buNone/>
                </a:pPr>
                <a:r>
                  <a:rPr lang="en-US" altLang="zh-CN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𝑠𝑜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→</m:t>
                    </m:r>
                    <m:r>
                      <a:rPr lang="en-US" altLang="zh-CN" sz="2400" b="0" i="1" smtClean="0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: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𝜔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en-US" altLang="zh-CN" sz="2400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latin typeface="Cambria Math"/>
                              </a:rPr>
                              <m:t>𝜔</m:t>
                            </m:r>
                          </m:e>
                        </m:acc>
                      </m:sup>
                    </m:sSup>
                  </m:oMath>
                </a14:m>
                <a:endParaRPr lang="en-US" altLang="zh-CN" sz="2400" b="0" dirty="0" smtClean="0"/>
              </a:p>
              <a:p>
                <a:pPr>
                  <a:buSzPct val="120000"/>
                  <a:buBlip>
                    <a:blip r:embed="rId6"/>
                  </a:buBlip>
                </a:pP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/>
                      </a:rPr>
                      <m:t>𝐺</m:t>
                    </m:r>
                    <m:r>
                      <a:rPr lang="en-US" altLang="zh-CN" sz="2400" b="0" i="1">
                        <a:latin typeface="Cambria Math"/>
                      </a:rPr>
                      <m:t>=</m:t>
                    </m:r>
                    <m:r>
                      <a:rPr lang="en-US" altLang="zh-CN" sz="2400" b="0" i="1">
                        <a:latin typeface="Cambria Math"/>
                      </a:rPr>
                      <m:t>𝑆𝐸</m:t>
                    </m:r>
                    <m:r>
                      <a:rPr lang="en-US" altLang="zh-CN" sz="2400" b="0" i="1">
                        <a:latin typeface="Cambria Math"/>
                      </a:rPr>
                      <m:t>(</m:t>
                    </m:r>
                    <m:r>
                      <a:rPr lang="en-US" altLang="zh-CN" sz="2400" b="0" i="1">
                        <a:latin typeface="Cambria Math"/>
                      </a:rPr>
                      <m:t>3</m:t>
                    </m:r>
                    <m:r>
                      <a:rPr lang="en-US" altLang="zh-CN" sz="2400" b="0" i="1">
                        <a:latin typeface="Cambria Math"/>
                      </a:rPr>
                      <m:t>)</m:t>
                    </m:r>
                  </m:oMath>
                </a14:m>
                <a:endParaRPr lang="en-US" altLang="zh-CN" sz="2400" b="0" dirty="0"/>
              </a:p>
              <a:p>
                <a:pPr marL="0" indent="0" algn="ctr">
                  <a:buSzPct val="120000"/>
                  <a:buNone/>
                </a:pP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/>
                      </a:rPr>
                      <m:t>𝑠</m:t>
                    </m:r>
                    <m:r>
                      <a:rPr lang="en-US" altLang="zh-CN" sz="2400" b="0" i="1" smtClean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altLang="zh-CN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→</m:t>
                    </m:r>
                    <m:r>
                      <a:rPr lang="en-US" altLang="zh-CN" sz="2400" b="0" i="1" smtClean="0">
                        <a:latin typeface="Cambria Math"/>
                      </a:rPr>
                      <m:t>𝑆𝐸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: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𝜉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en-US" altLang="zh-CN" sz="2400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sup>
                    </m:sSup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7"/>
                <a:stretch>
                  <a:fillRect t="-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8392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 Lie groups, Lie algebras and the exponential maps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60232" y="1885474"/>
                <a:ext cx="3777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885474"/>
                <a:ext cx="37778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904148" y="2259390"/>
                <a:ext cx="540060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𝜉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148" y="2259390"/>
                <a:ext cx="540060" cy="48154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175901" y="1772816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/>
                        </a:rPr>
                        <m:t>𝔤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901" y="1772816"/>
                <a:ext cx="492443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194305" y="3327375"/>
                <a:ext cx="546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05" y="3327375"/>
                <a:ext cx="546047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686034" y="2924944"/>
                <a:ext cx="868282" cy="526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𝜉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034" y="2924944"/>
                <a:ext cx="868282" cy="52668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弧形 7"/>
          <p:cNvSpPr/>
          <p:nvPr/>
        </p:nvSpPr>
        <p:spPr>
          <a:xfrm>
            <a:off x="7161637" y="2116306"/>
            <a:ext cx="861986" cy="1441901"/>
          </a:xfrm>
          <a:prstGeom prst="arc">
            <a:avLst>
              <a:gd name="adj1" fmla="val 16200000"/>
              <a:gd name="adj2" fmla="val 5238572"/>
            </a:avLst>
          </a:prstGeom>
          <a:ln w="1905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88539" y="2500161"/>
                <a:ext cx="834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/>
                        </a:rPr>
                        <m:t>exp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539" y="2500161"/>
                <a:ext cx="834916" cy="52322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25"/>
          <p:cNvGrpSpPr/>
          <p:nvPr/>
        </p:nvGrpSpPr>
        <p:grpSpPr>
          <a:xfrm>
            <a:off x="6228184" y="3921224"/>
            <a:ext cx="973472" cy="1524000"/>
            <a:chOff x="6400800" y="2286000"/>
            <a:chExt cx="973472" cy="1524000"/>
          </a:xfrm>
        </p:grpSpPr>
        <p:graphicFrame>
          <p:nvGraphicFramePr>
            <p:cNvPr id="14" name="Object 63"/>
            <p:cNvGraphicFramePr>
              <a:graphicFrameLocks noChangeAspect="1"/>
            </p:cNvGraphicFramePr>
            <p:nvPr/>
          </p:nvGraphicFramePr>
          <p:xfrm>
            <a:off x="6400800" y="2286000"/>
            <a:ext cx="973472" cy="15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08" name="Visio" r:id="rId14" imgW="1768292" imgH="2768605" progId="">
                    <p:embed/>
                  </p:oleObj>
                </mc:Choice>
                <mc:Fallback>
                  <p:oleObj name="Visio" r:id="rId14" imgW="1768292" imgH="276860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0800" y="2286000"/>
                          <a:ext cx="973472" cy="152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" name="Picture 7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58000" y="2286000"/>
              <a:ext cx="2286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5229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FFFFFF">
                  <a:alpha val="0"/>
                </a:srgbClr>
              </a:gs>
              <a:gs pos="5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1. Robotic Problems of Geometric Nature</a:t>
            </a:r>
            <a:endParaRPr lang="zh-CN" altLang="en-US" sz="40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64232" y="1340768"/>
            <a:ext cx="8579767" cy="33726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Calibri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4232" y="1678028"/>
            <a:ext cx="8579768" cy="5179972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4234" y="1268760"/>
                <a:ext cx="4680520" cy="450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Calibri" pitchFamily="34" charset="0"/>
                    <a:ea typeface="Adobe 黑体 Std R" pitchFamily="34" charset="-122"/>
                  </a:rPr>
                  <a:t>e) Subgroups of a Lie group:</a:t>
                </a:r>
                <a:endParaRPr lang="en-US" altLang="zh-CN" sz="2000" dirty="0" smtClean="0">
                  <a:latin typeface="Calibri" pitchFamily="34" charset="0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r>
                  <a:rPr lang="en-US" altLang="zh-CN" sz="2400" dirty="0" smtClean="0">
                    <a:latin typeface="Calibri" pitchFamily="34" charset="0"/>
                  </a:rPr>
                  <a:t>Revolute joint:</a:t>
                </a:r>
                <a:endParaRPr lang="en-US" altLang="zh-CN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acc>
                                <m:accPr>
                                  <m:chr m:val="̂"/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</m:acc>
                              <m:r>
                                <a:rPr lang="en-US" altLang="zh-CN" sz="2400" b="0" i="1" dirty="0" smtClean="0">
                                  <a:latin typeface="Cambria Math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⊂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𝑆𝐸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3</m:t>
                          </m:r>
                        </m:e>
                      </m:d>
                    </m:oMath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𝜉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𝑞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×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libri" pitchFamily="34" charset="0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 smtClean="0">
                  <a:latin typeface="Calibri" pitchFamily="34" charset="0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>
                  <a:latin typeface="Calibri" pitchFamily="34" charset="0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r>
                  <a:rPr lang="en-US" altLang="zh-CN" sz="2400" dirty="0" err="1" smtClean="0">
                    <a:latin typeface="Calibri" pitchFamily="34" charset="0"/>
                  </a:rPr>
                  <a:t>Reuleaux</a:t>
                </a:r>
                <a:r>
                  <a:rPr lang="en-US" altLang="zh-CN" sz="2400" dirty="0" smtClean="0">
                    <a:latin typeface="Calibri" pitchFamily="34" charset="0"/>
                  </a:rPr>
                  <a:t> lower pairs:</a:t>
                </a:r>
              </a:p>
              <a:p>
                <a:endParaRPr lang="en-US" altLang="zh-CN" dirty="0">
                  <a:latin typeface="Calibri" pitchFamily="34" charset="0"/>
                </a:endParaRPr>
              </a:p>
              <a:p>
                <a:endParaRPr lang="en-US" altLang="zh-CN" dirty="0" smtClean="0">
                  <a:latin typeface="Calibri" pitchFamily="34" charset="0"/>
                </a:endParaRPr>
              </a:p>
              <a:p>
                <a:endParaRPr lang="en-US" altLang="zh-CN" dirty="0" smtClean="0">
                  <a:latin typeface="Calibri" pitchFamily="34" charset="0"/>
                </a:endParaRPr>
              </a:p>
              <a:p>
                <a:endParaRPr lang="en-US" altLang="zh-CN" dirty="0" smtClean="0">
                  <a:latin typeface="Calibri" pitchFamily="34" charset="0"/>
                </a:endParaRPr>
              </a:p>
              <a:p>
                <a:r>
                  <a:rPr lang="zh-CN" altLang="en-US" dirty="0" smtClean="0">
                    <a:latin typeface="Calibri" pitchFamily="34" charset="0"/>
                  </a:rPr>
                  <a:t> 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34" y="1268760"/>
                <a:ext cx="4680520" cy="4508798"/>
              </a:xfrm>
              <a:prstGeom prst="rect">
                <a:avLst/>
              </a:prstGeom>
              <a:blipFill rotWithShape="1">
                <a:blip r:embed="rId3"/>
                <a:stretch>
                  <a:fillRect l="-2086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4218199" y="1196752"/>
            <a:ext cx="4962313" cy="2940553"/>
            <a:chOff x="4026140" y="1412776"/>
            <a:chExt cx="4962313" cy="2940553"/>
          </a:xfrm>
        </p:grpSpPr>
        <p:grpSp>
          <p:nvGrpSpPr>
            <p:cNvPr id="27" name="组合 26"/>
            <p:cNvGrpSpPr/>
            <p:nvPr/>
          </p:nvGrpSpPr>
          <p:grpSpPr>
            <a:xfrm>
              <a:off x="4405458" y="1412776"/>
              <a:ext cx="4582995" cy="2816511"/>
              <a:chOff x="4405458" y="1927233"/>
              <a:chExt cx="4582995" cy="2816511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97" b="91216" l="9770" r="89943">
                            <a14:foregroundMark x1="68103" y1="91216" x2="68103" y2="91216"/>
                            <a14:foregroundMark x1="42529" y1="51351" x2="42529" y2="51351"/>
                            <a14:foregroundMark x1="44540" y1="49324" x2="44540" y2="49324"/>
                            <a14:foregroundMark x1="29885" y1="59797" x2="29885" y2="59797"/>
                            <a14:foregroundMark x1="34195" y1="61149" x2="34195" y2="61149"/>
                            <a14:foregroundMark x1="36494" y1="58108" x2="36494" y2="58108"/>
                            <a14:foregroundMark x1="31609" y1="64189" x2="31609" y2="64189"/>
                            <a14:foregroundMark x1="39655" y1="54730" x2="39655" y2="54730"/>
                            <a14:foregroundMark x1="40230" y1="53378" x2="40230" y2="53378"/>
                            <a14:foregroundMark x1="42816" y1="61824" x2="42816" y2="61824"/>
                            <a14:foregroundMark x1="42241" y1="64189" x2="42241" y2="64189"/>
                            <a14:foregroundMark x1="29885" y1="60473" x2="29885" y2="60473"/>
                            <a14:foregroundMark x1="29023" y1="57095" x2="29023" y2="57095"/>
                            <a14:foregroundMark x1="29023" y1="55068" x2="29023" y2="55068"/>
                            <a14:foregroundMark x1="30747" y1="51689" x2="30747" y2="51689"/>
                            <a14:foregroundMark x1="38218" y1="52027" x2="38218" y2="52027"/>
                            <a14:foregroundMark x1="68103" y1="21284" x2="68103" y2="21284"/>
                            <a14:foregroundMark x1="70402" y1="18581" x2="70402" y2="18581"/>
                            <a14:foregroundMark x1="72701" y1="15878" x2="72701" y2="158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863823">
                <a:off x="5907070" y="1927233"/>
                <a:ext cx="3081383" cy="2620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8" name="组合 17"/>
              <p:cNvGrpSpPr/>
              <p:nvPr/>
            </p:nvGrpSpPr>
            <p:grpSpPr>
              <a:xfrm>
                <a:off x="4405458" y="3231576"/>
                <a:ext cx="1578038" cy="1512168"/>
                <a:chOff x="5724963" y="3717032"/>
                <a:chExt cx="1578038" cy="1512168"/>
              </a:xfrm>
            </p:grpSpPr>
            <p:cxnSp>
              <p:nvCxnSpPr>
                <p:cNvPr id="3" name="直接箭头连接符 2"/>
                <p:cNvCxnSpPr/>
                <p:nvPr/>
              </p:nvCxnSpPr>
              <p:spPr>
                <a:xfrm flipV="1">
                  <a:off x="6372200" y="3717032"/>
                  <a:ext cx="0" cy="8640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箭头连接符 16"/>
                <p:cNvCxnSpPr/>
                <p:nvPr/>
              </p:nvCxnSpPr>
              <p:spPr>
                <a:xfrm>
                  <a:off x="6375281" y="4578882"/>
                  <a:ext cx="92772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接箭头连接符 5"/>
                <p:cNvCxnSpPr/>
                <p:nvPr/>
              </p:nvCxnSpPr>
              <p:spPr>
                <a:xfrm flipH="1">
                  <a:off x="5724963" y="4578882"/>
                  <a:ext cx="650318" cy="65031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椭圆 19"/>
              <p:cNvSpPr/>
              <p:nvPr/>
            </p:nvSpPr>
            <p:spPr>
              <a:xfrm>
                <a:off x="7421256" y="3374409"/>
                <a:ext cx="105770" cy="10577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 flipV="1">
                <a:off x="5052695" y="3429001"/>
                <a:ext cx="2408714" cy="6644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flipV="1">
                <a:off x="7514326" y="2363452"/>
                <a:ext cx="573366" cy="1006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7885717" y="1988840"/>
                    <a:ext cx="574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𝜔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5717" y="1988840"/>
                    <a:ext cx="574715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7164288" y="3429000"/>
                    <a:ext cx="574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𝑞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4288" y="3429000"/>
                    <a:ext cx="574715" cy="3693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直接箭头连接符 30"/>
            <p:cNvCxnSpPr/>
            <p:nvPr/>
          </p:nvCxnSpPr>
          <p:spPr>
            <a:xfrm>
              <a:off x="5176639" y="3789040"/>
              <a:ext cx="3429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384844" y="3501008"/>
                  <a:ext cx="3311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4844" y="3501008"/>
                  <a:ext cx="331172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3333" r="-29630"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5436096" y="3573016"/>
                  <a:ext cx="3311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3573016"/>
                  <a:ext cx="331172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3333" r="-29091"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176639" y="2800211"/>
                  <a:ext cx="3311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639" y="2800211"/>
                  <a:ext cx="331172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3279" r="-29630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/>
            <p:cNvCxnSpPr/>
            <p:nvPr/>
          </p:nvCxnSpPr>
          <p:spPr>
            <a:xfrm flipV="1">
              <a:off x="5330356" y="3099209"/>
              <a:ext cx="0" cy="3027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4630969" y="3444098"/>
              <a:ext cx="225511" cy="21184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弧形 44"/>
            <p:cNvSpPr/>
            <p:nvPr/>
          </p:nvSpPr>
          <p:spPr>
            <a:xfrm rot="5400000" flipH="1">
              <a:off x="4952830" y="2565452"/>
              <a:ext cx="206818" cy="452631"/>
            </a:xfrm>
            <a:prstGeom prst="arc">
              <a:avLst>
                <a:gd name="adj1" fmla="val 3672471"/>
                <a:gd name="adj2" fmla="val 17438564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4893940" y="2412910"/>
                  <a:ext cx="3311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940" y="2412910"/>
                  <a:ext cx="331172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3279" r="-29091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弧形 49"/>
            <p:cNvSpPr/>
            <p:nvPr/>
          </p:nvSpPr>
          <p:spPr>
            <a:xfrm flipH="1">
              <a:off x="5796136" y="3367911"/>
              <a:ext cx="206818" cy="452631"/>
            </a:xfrm>
            <a:prstGeom prst="arc">
              <a:avLst>
                <a:gd name="adj1" fmla="val 3672471"/>
                <a:gd name="adj2" fmla="val 17438564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5940152" y="3356992"/>
                  <a:ext cx="3311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356992"/>
                  <a:ext cx="331172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t="-3279" r="-29630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弧形 51"/>
            <p:cNvSpPr/>
            <p:nvPr/>
          </p:nvSpPr>
          <p:spPr>
            <a:xfrm flipH="1">
              <a:off x="4235121" y="3900698"/>
              <a:ext cx="411814" cy="452631"/>
            </a:xfrm>
            <a:prstGeom prst="arc">
              <a:avLst>
                <a:gd name="adj1" fmla="val 3672471"/>
                <a:gd name="adj2" fmla="val 17438564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026140" y="3942348"/>
                  <a:ext cx="3311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140" y="3942348"/>
                  <a:ext cx="331172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t="-3279" r="-29630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736859" y="4513114"/>
            <a:ext cx="8227629" cy="1975644"/>
            <a:chOff x="736859" y="4513114"/>
            <a:chExt cx="8227629" cy="1975644"/>
          </a:xfrm>
        </p:grpSpPr>
        <p:pic>
          <p:nvPicPr>
            <p:cNvPr id="89090" name="Picture 2" descr="C:\Users\Troy Woo\Desktop\xxx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59" y="4513114"/>
              <a:ext cx="7915632" cy="1267758"/>
            </a:xfrm>
            <a:prstGeom prst="rect">
              <a:avLst/>
            </a:prstGeom>
            <a:solidFill>
              <a:schemeClr val="bg1"/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736859" y="5780872"/>
                  <a:ext cx="82276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0" dirty="0" smtClean="0">
                      <a:latin typeface="Calibri" pitchFamily="34" charset="0"/>
                    </a:rPr>
                    <a:t>Revolute          Prismatic      Helical           Cylindrical             Planar         Spherical</a:t>
                  </a:r>
                </a:p>
                <a:p>
                  <a:r>
                    <a:rPr lang="en-US" altLang="zh-CN" sz="2000" b="0" dirty="0" smtClean="0"/>
                    <a:t>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zh-CN" altLang="en-US" sz="2000" b="0" dirty="0" smtClean="0">
                      <a:latin typeface="Calibri" pitchFamily="34" charset="0"/>
                    </a:rPr>
                    <a:t>                     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/>
                        </a:rPr>
                        <m:t>ℝ</m:t>
                      </m:r>
                    </m:oMath>
                  </a14:m>
                  <a:r>
                    <a:rPr lang="zh-CN" altLang="en-US" sz="2000" b="0" dirty="0" smtClean="0">
                      <a:latin typeface="Calibri" pitchFamily="34" charset="0"/>
                    </a:rPr>
                    <a:t>                 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/>
                        </a:rPr>
                        <m:t>𝐻</m:t>
                      </m:r>
                    </m:oMath>
                  </a14:m>
                  <a:r>
                    <a:rPr lang="zh-CN" altLang="en-US" sz="2000" b="0" dirty="0" smtClean="0">
                      <a:latin typeface="Calibri" pitchFamily="34" charset="0"/>
                    </a:rPr>
                    <a:t>                   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/>
                        </a:rPr>
                        <m:t>ℝ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b="0" i="1" dirty="0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zh-CN" altLang="en-US" sz="2000" b="0" dirty="0" smtClean="0">
                      <a:latin typeface="Calibri" pitchFamily="34" charset="0"/>
                    </a:rPr>
                    <a:t>    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latin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/>
                          <a:ea typeface="Cambria Math"/>
                        </a:rPr>
                        <m:t>⋊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b="0" i="1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zh-CN" altLang="en-US" sz="2000" b="0" dirty="0" smtClean="0">
                      <a:latin typeface="Calibri" pitchFamily="34" charset="0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/>
                        </a:rPr>
                        <m:t>𝑆𝑂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3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zh-CN" altLang="en-US" sz="2000" b="0" dirty="0" smtClean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59" y="5780872"/>
                  <a:ext cx="8227629" cy="707886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815" t="-4310" r="-593" b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6251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64232" y="1268760"/>
            <a:ext cx="8579768" cy="5589240"/>
            <a:chOff x="564232" y="5334307"/>
            <a:chExt cx="8579768" cy="5589240"/>
          </a:xfrm>
        </p:grpSpPr>
        <p:sp>
          <p:nvSpPr>
            <p:cNvPr id="8" name="矩形 7"/>
            <p:cNvSpPr/>
            <p:nvPr/>
          </p:nvSpPr>
          <p:spPr>
            <a:xfrm>
              <a:off x="564232" y="5406315"/>
              <a:ext cx="8579767" cy="337260"/>
            </a:xfrm>
            <a:prstGeom prst="rect">
              <a:avLst/>
            </a:prstGeom>
            <a:gradFill>
              <a:gsLst>
                <a:gs pos="0">
                  <a:schemeClr val="bg2">
                    <a:lumMod val="90000"/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564232" y="5743575"/>
              <a:ext cx="8579768" cy="5179972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4234" y="5334307"/>
              <a:ext cx="74348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Calibri" pitchFamily="34" charset="0"/>
                  <a:ea typeface="Adobe 黑体 Std R" pitchFamily="34" charset="-122"/>
                </a:rPr>
                <a:t>f) </a:t>
              </a:r>
              <a:r>
                <a:rPr lang="en-US" altLang="zh-CN" sz="2400" dirty="0" err="1" smtClean="0">
                  <a:latin typeface="Calibri" pitchFamily="34" charset="0"/>
                  <a:ea typeface="Adobe 黑体 Std R" pitchFamily="34" charset="-122"/>
                </a:rPr>
                <a:t>Submanifolds</a:t>
              </a:r>
              <a:r>
                <a:rPr lang="en-US" altLang="zh-CN" sz="2400" dirty="0" smtClean="0">
                  <a:latin typeface="Calibri" pitchFamily="34" charset="0"/>
                  <a:ea typeface="Adobe 黑体 Std R" pitchFamily="34" charset="-122"/>
                </a:rPr>
                <a:t> of a Lie group</a:t>
              </a:r>
              <a:endParaRPr lang="en-US" altLang="zh-CN" sz="2400" dirty="0" smtClean="0">
                <a:latin typeface="Calibri" pitchFamily="34" charset="0"/>
              </a:endParaRPr>
            </a:p>
            <a:p>
              <a:endParaRPr lang="en-US" altLang="zh-CN" sz="2000" dirty="0" smtClean="0"/>
            </a:p>
            <a:p>
              <a:endParaRPr lang="en-US" altLang="zh-CN" sz="2000" dirty="0" smtClean="0"/>
            </a:p>
            <a:p>
              <a:r>
                <a:rPr lang="zh-CN" altLang="en-US" sz="2000" dirty="0" smtClean="0"/>
                <a:t> </a:t>
              </a:r>
              <a:endParaRPr lang="zh-CN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5"/>
              <p:cNvSpPr txBox="1">
                <a:spLocks noChangeArrowheads="1"/>
              </p:cNvSpPr>
              <p:nvPr/>
            </p:nvSpPr>
            <p:spPr bwMode="auto">
              <a:xfrm>
                <a:off x="611560" y="1657072"/>
                <a:ext cx="8532439" cy="44390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buBlip>
                    <a:blip r:embed="rId2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宋体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宋体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ea typeface="宋体" charset="-122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/>
                            <a:ea typeface="宋体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𝑥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b="0" i="1" smtClean="0">
                            <a:latin typeface="Cambria Math"/>
                            <a:ea typeface="宋体" charset="-122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𝑦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ea typeface="宋体" charset="-122"/>
                          </a:rPr>
                          <m:t>∈</m:t>
                        </m:r>
                        <m:d>
                          <m:dPr>
                            <m:begChr m:val="["/>
                            <m:ctrlP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  <m:t>0,2</m:t>
                            </m:r>
                            <m:r>
                              <a:rPr lang="en-US" altLang="zh-CN" sz="2400" b="0" i="1" smtClean="0">
                                <a:latin typeface="Cambria Math"/>
                                <a:ea typeface="宋体" charset="-122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/>
                        <a:ea typeface="宋体" charset="-122"/>
                      </a:rPr>
                      <m:t>⊂</m:t>
                    </m:r>
                    <m:r>
                      <a:rPr lang="en-US" altLang="zh-CN" sz="2400" b="0" i="1" smtClean="0">
                        <a:latin typeface="Cambria Math"/>
                        <a:ea typeface="宋体" charset="-122"/>
                      </a:rPr>
                      <m:t>𝑆𝑂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  <a:ea typeface="宋体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  <a:ea typeface="宋体" charset="-122"/>
                          </a:rPr>
                          <m:t>3</m:t>
                        </m:r>
                      </m:e>
                    </m:d>
                  </m:oMath>
                </a14:m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dirty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1100" dirty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ea typeface="宋体" charset="-122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/>
                            <a:ea typeface="宋体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𝑥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𝑦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∈</m:t>
                        </m:r>
                        <m:d>
                          <m:dPr>
                            <m:begChr m:val="["/>
                            <m:ctrlP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0,2</m:t>
                            </m:r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altLang="zh-CN" sz="2400" i="1">
                        <a:latin typeface="Cambria Math"/>
                        <a:ea typeface="宋体" charset="-122"/>
                      </a:rPr>
                      <m:t>⊂</m:t>
                    </m:r>
                    <m:r>
                      <a:rPr lang="en-US" altLang="zh-CN" sz="2400" i="1">
                        <a:latin typeface="Cambria Math"/>
                        <a:ea typeface="宋体" charset="-122"/>
                      </a:rPr>
                      <m:t>𝑆𝑂</m:t>
                    </m:r>
                    <m:d>
                      <m:dPr>
                        <m:ctrlPr>
                          <a:rPr lang="en-US" altLang="zh-CN" sz="2400" i="1">
                            <a:latin typeface="Cambria Math"/>
                            <a:ea typeface="宋体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3</m:t>
                        </m:r>
                      </m:e>
                    </m:d>
                  </m:oMath>
                </a14:m>
                <a:endParaRPr lang="en-US" altLang="zh-CN" sz="2400" dirty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2"/>
                  </a:buBlip>
                </a:pPr>
                <a:endParaRPr lang="en-US" altLang="zh-CN" sz="2400" dirty="0">
                  <a:latin typeface="Calibri" pitchFamily="34" charset="0"/>
                  <a:ea typeface="宋体" charset="-122"/>
                </a:endParaRPr>
              </a:p>
            </p:txBody>
          </p:sp>
        </mc:Choice>
        <mc:Fallback xmlns="">
          <p:sp>
            <p:nvSpPr>
              <p:cNvPr id="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657072"/>
                <a:ext cx="8532439" cy="44390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1110118" y="2139315"/>
            <a:ext cx="1733690" cy="1732744"/>
            <a:chOff x="4568467" y="4656329"/>
            <a:chExt cx="1869478" cy="1868459"/>
          </a:xfrm>
        </p:grpSpPr>
        <p:pic>
          <p:nvPicPr>
            <p:cNvPr id="7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8"/>
            <a:stretch/>
          </p:blipFill>
          <p:spPr bwMode="auto">
            <a:xfrm>
              <a:off x="4607364" y="4656329"/>
              <a:ext cx="1830581" cy="18684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9" name="直接箭头连接符 78"/>
            <p:cNvCxnSpPr/>
            <p:nvPr/>
          </p:nvCxnSpPr>
          <p:spPr>
            <a:xfrm>
              <a:off x="5277861" y="5556124"/>
              <a:ext cx="1071601" cy="29952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lgDashDot"/>
              <a:tailEnd type="arrow"/>
            </a:ln>
            <a:effectLst>
              <a:outerShdw blurRad="50800" dist="38100" dir="2700000" algn="tl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弧形 85"/>
            <p:cNvSpPr/>
            <p:nvPr/>
          </p:nvSpPr>
          <p:spPr>
            <a:xfrm rot="19758105">
              <a:off x="5005251" y="5566637"/>
              <a:ext cx="449709" cy="674489"/>
            </a:xfrm>
            <a:prstGeom prst="arc">
              <a:avLst>
                <a:gd name="adj1" fmla="val 17926561"/>
                <a:gd name="adj2" fmla="val 14554637"/>
              </a:avLst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87" name="弧形 86"/>
            <p:cNvSpPr/>
            <p:nvPr/>
          </p:nvSpPr>
          <p:spPr>
            <a:xfrm rot="831477" flipH="1">
              <a:off x="5633379" y="5383516"/>
              <a:ext cx="466999" cy="674489"/>
            </a:xfrm>
            <a:prstGeom prst="arc">
              <a:avLst>
                <a:gd name="adj1" fmla="val 17926561"/>
                <a:gd name="adj2" fmla="val 14554637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568467" y="5823138"/>
                  <a:ext cx="4612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3333FF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467" y="5823138"/>
                  <a:ext cx="46128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5952435" y="5755343"/>
                  <a:ext cx="4666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2435" y="5755343"/>
                  <a:ext cx="46660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接箭头连接符 89"/>
            <p:cNvCxnSpPr/>
            <p:nvPr/>
          </p:nvCxnSpPr>
          <p:spPr>
            <a:xfrm flipH="1">
              <a:off x="4728357" y="5475773"/>
              <a:ext cx="985857" cy="822016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lgDashDot"/>
              <a:tailEnd type="arrow"/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73826" y="1759767"/>
            <a:ext cx="2614598" cy="2101281"/>
            <a:chOff x="5652120" y="2060848"/>
            <a:chExt cx="3441601" cy="2765921"/>
          </a:xfrm>
        </p:grpSpPr>
        <p:grpSp>
          <p:nvGrpSpPr>
            <p:cNvPr id="44" name="组合 43"/>
            <p:cNvGrpSpPr/>
            <p:nvPr/>
          </p:nvGrpSpPr>
          <p:grpSpPr>
            <a:xfrm>
              <a:off x="5652120" y="2060848"/>
              <a:ext cx="3441601" cy="2564446"/>
              <a:chOff x="5372356" y="2309001"/>
              <a:chExt cx="3472500" cy="2587470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5394896" y="2309001"/>
                <a:ext cx="3449960" cy="2587470"/>
                <a:chOff x="5292080" y="3744343"/>
                <a:chExt cx="3449960" cy="2587470"/>
              </a:xfrm>
            </p:grpSpPr>
            <p:pic>
              <p:nvPicPr>
                <p:cNvPr id="64" name="Picture 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92080" y="3744343"/>
                  <a:ext cx="3449960" cy="25874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5343785" y="4941168"/>
                      <a:ext cx="46128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solidFill>
                          <a:srgbClr val="3333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43785" y="4941168"/>
                      <a:ext cx="461280" cy="369332"/>
                    </a:xfrm>
                    <a:prstGeom prst="rect">
                      <a:avLst/>
                    </a:prstGeom>
                    <a:blipFill rotWithShape="1"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5806640" y="5647531"/>
                      <a:ext cx="46660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6640" y="5647531"/>
                      <a:ext cx="466602" cy="369332"/>
                    </a:xfrm>
                    <a:prstGeom prst="rect">
                      <a:avLst/>
                    </a:prstGeom>
                    <a:blipFill rotWithShape="1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2" name="直接箭头连接符 51"/>
              <p:cNvCxnSpPr/>
              <p:nvPr/>
            </p:nvCxnSpPr>
            <p:spPr>
              <a:xfrm flipV="1">
                <a:off x="7119876" y="2662932"/>
                <a:ext cx="0" cy="9124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>
                <a:off x="7119876" y="3575425"/>
                <a:ext cx="1267383" cy="6367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/>
              <p:nvPr/>
            </p:nvCxnSpPr>
            <p:spPr>
              <a:xfrm flipH="1">
                <a:off x="5674557" y="3575425"/>
                <a:ext cx="1445320" cy="5390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5372356" y="3953666"/>
                    <a:ext cx="3679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2356" y="3953666"/>
                    <a:ext cx="367985" cy="369332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8308471" y="4059815"/>
                    <a:ext cx="3679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8471" y="4059815"/>
                    <a:ext cx="367985" cy="369332"/>
                  </a:xfrm>
                  <a:prstGeom prst="rect">
                    <a:avLst/>
                  </a:prstGeom>
                  <a:blipFill rotWithShape="1">
                    <a:blip r:embed="rId20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6943001" y="2347504"/>
                    <a:ext cx="3537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3001" y="2347504"/>
                    <a:ext cx="353751" cy="369332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椭圆 57"/>
              <p:cNvSpPr/>
              <p:nvPr/>
            </p:nvSpPr>
            <p:spPr>
              <a:xfrm rot="20858531">
                <a:off x="7524328" y="3603151"/>
                <a:ext cx="432048" cy="62787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296772" y="3178723"/>
                <a:ext cx="1661447" cy="85573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0" name="直接箭头连接符 59"/>
              <p:cNvCxnSpPr/>
              <p:nvPr/>
            </p:nvCxnSpPr>
            <p:spPr>
              <a:xfrm>
                <a:off x="7119875" y="3575425"/>
                <a:ext cx="169257" cy="459036"/>
              </a:xfrm>
              <a:prstGeom prst="straightConnector1">
                <a:avLst/>
              </a:prstGeom>
              <a:ln w="19050">
                <a:solidFill>
                  <a:srgbClr val="3333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/>
              <p:nvPr/>
            </p:nvCxnSpPr>
            <p:spPr>
              <a:xfrm flipV="1">
                <a:off x="7745386" y="3667553"/>
                <a:ext cx="127150" cy="241588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7152880" y="3925091"/>
                    <a:ext cx="3714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55" name="TextBox 20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2880" y="3925091"/>
                    <a:ext cx="371448" cy="369332"/>
                  </a:xfrm>
                  <a:prstGeom prst="rect">
                    <a:avLst/>
                  </a:prstGeom>
                  <a:blipFill rotWithShape="1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7872960" y="3565051"/>
                    <a:ext cx="3714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2960" y="3565051"/>
                    <a:ext cx="371448" cy="369332"/>
                  </a:xfrm>
                  <a:prstGeom prst="rect">
                    <a:avLst/>
                  </a:prstGeom>
                  <a:blipFill rotWithShape="1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6101744" y="4365104"/>
                  <a:ext cx="239687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≅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/>
                                <a:ea typeface="宋体" charset="-122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  <a:ea typeface="宋体" charset="-122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744" y="4365104"/>
                  <a:ext cx="2396872" cy="461665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3495458" y="2067685"/>
            <a:ext cx="1796622" cy="1800880"/>
            <a:chOff x="3136113" y="2211701"/>
            <a:chExt cx="1796622" cy="1800880"/>
          </a:xfrm>
        </p:grpSpPr>
        <p:grpSp>
          <p:nvGrpSpPr>
            <p:cNvPr id="80" name="组合 79"/>
            <p:cNvGrpSpPr/>
            <p:nvPr/>
          </p:nvGrpSpPr>
          <p:grpSpPr>
            <a:xfrm>
              <a:off x="3203848" y="2276872"/>
              <a:ext cx="1728887" cy="1735709"/>
              <a:chOff x="6208710" y="2214785"/>
              <a:chExt cx="2687095" cy="2697699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>
              <a:blip r:embed="rId2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8710" y="2214785"/>
                <a:ext cx="2685727" cy="269147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Picture 2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0078" y="2221006"/>
                <a:ext cx="2685727" cy="26914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73" name="直接箭头连接符 72"/>
              <p:cNvCxnSpPr/>
              <p:nvPr/>
            </p:nvCxnSpPr>
            <p:spPr>
              <a:xfrm flipH="1">
                <a:off x="6402985" y="3508856"/>
                <a:ext cx="2201463" cy="0"/>
              </a:xfrm>
              <a:prstGeom prst="straightConnector1">
                <a:avLst/>
              </a:prstGeom>
              <a:ln w="19050">
                <a:solidFill>
                  <a:srgbClr val="3333FF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/>
              <p:nvPr/>
            </p:nvCxnSpPr>
            <p:spPr>
              <a:xfrm flipH="1" flipV="1">
                <a:off x="7551572" y="2646204"/>
                <a:ext cx="1369" cy="161162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lg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弧形 80"/>
              <p:cNvSpPr/>
              <p:nvPr/>
            </p:nvSpPr>
            <p:spPr>
              <a:xfrm flipH="1">
                <a:off x="7267669" y="2797148"/>
                <a:ext cx="535668" cy="202168"/>
              </a:xfrm>
              <a:prstGeom prst="arc">
                <a:avLst>
                  <a:gd name="adj1" fmla="val 17926561"/>
                  <a:gd name="adj2" fmla="val 14554637"/>
                </a:avLst>
              </a:prstGeom>
              <a:ln w="12700">
                <a:solidFill>
                  <a:srgbClr val="FF0000"/>
                </a:solidFill>
                <a:prstDash val="solid"/>
                <a:tailEnd type="arrow"/>
              </a:ln>
              <a:effectLst>
                <a:outerShdw blurRad="50800" dist="38100" dir="2700000" algn="tl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弧形 81"/>
              <p:cNvSpPr/>
              <p:nvPr/>
            </p:nvSpPr>
            <p:spPr>
              <a:xfrm rot="16200000">
                <a:off x="6070393" y="3503003"/>
                <a:ext cx="515836" cy="56238"/>
              </a:xfrm>
              <a:prstGeom prst="arc">
                <a:avLst>
                  <a:gd name="adj1" fmla="val 17926561"/>
                  <a:gd name="adj2" fmla="val 14554637"/>
                </a:avLst>
              </a:prstGeom>
              <a:ln w="12700">
                <a:solidFill>
                  <a:srgbClr val="3333FF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50800" dist="38100" dir="2700000" algn="tl" rotWithShape="0">
                  <a:prstClr val="black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136113" y="2544447"/>
                  <a:ext cx="427775" cy="342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3333FF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6113" y="2544447"/>
                  <a:ext cx="427775" cy="342506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3885186" y="2211701"/>
                  <a:ext cx="432712" cy="342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186" y="2211701"/>
                  <a:ext cx="432712" cy="342506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组合 68"/>
          <p:cNvGrpSpPr/>
          <p:nvPr/>
        </p:nvGrpSpPr>
        <p:grpSpPr>
          <a:xfrm>
            <a:off x="1146193" y="4581128"/>
            <a:ext cx="1706425" cy="2014252"/>
            <a:chOff x="6493731" y="979812"/>
            <a:chExt cx="2437671" cy="2877410"/>
          </a:xfrm>
        </p:grpSpPr>
        <p:grpSp>
          <p:nvGrpSpPr>
            <p:cNvPr id="70" name="组合 69"/>
            <p:cNvGrpSpPr/>
            <p:nvPr/>
          </p:nvGrpSpPr>
          <p:grpSpPr>
            <a:xfrm>
              <a:off x="6493731" y="979812"/>
              <a:ext cx="2390860" cy="2877410"/>
              <a:chOff x="6304997" y="2322900"/>
              <a:chExt cx="2390860" cy="2877410"/>
            </a:xfrm>
          </p:grpSpPr>
          <p:pic>
            <p:nvPicPr>
              <p:cNvPr id="91" name="Picture 3"/>
              <p:cNvPicPr>
                <a:picLocks noChangeAspect="1" noChangeArrowheads="1"/>
              </p:cNvPicPr>
              <p:nvPr/>
            </p:nvPicPr>
            <p:blipFill rotWithShape="1"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5" t="1240" r="5420" b="1240"/>
              <a:stretch/>
            </p:blipFill>
            <p:spPr bwMode="auto">
              <a:xfrm>
                <a:off x="6304997" y="2322900"/>
                <a:ext cx="2390860" cy="23908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6304998" y="4672710"/>
                <a:ext cx="2390859" cy="527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Calibri" pitchFamily="34" charset="0"/>
                  </a:rPr>
                  <a:t>Eye movement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71" name="直接箭头连接符 70"/>
            <p:cNvCxnSpPr/>
            <p:nvPr/>
          </p:nvCxnSpPr>
          <p:spPr>
            <a:xfrm flipV="1">
              <a:off x="7738154" y="1467457"/>
              <a:ext cx="0" cy="756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>
              <a:off x="7738154" y="2224235"/>
              <a:ext cx="7942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8465173" y="2039569"/>
                  <a:ext cx="466229" cy="439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173" y="2039569"/>
                  <a:ext cx="367985" cy="369332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7554161" y="1148431"/>
                  <a:ext cx="469711" cy="439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161" y="1148430"/>
                  <a:ext cx="367985" cy="369332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组合 92"/>
          <p:cNvGrpSpPr/>
          <p:nvPr/>
        </p:nvGrpSpPr>
        <p:grpSpPr>
          <a:xfrm>
            <a:off x="3347864" y="4534703"/>
            <a:ext cx="2373465" cy="2206665"/>
            <a:chOff x="3502729" y="2380136"/>
            <a:chExt cx="2797463" cy="2600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3502729" y="4409434"/>
                  <a:ext cx="2437424" cy="5715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≅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729" y="4409434"/>
                  <a:ext cx="2437424" cy="571568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组合 94"/>
            <p:cNvGrpSpPr/>
            <p:nvPr/>
          </p:nvGrpSpPr>
          <p:grpSpPr>
            <a:xfrm>
              <a:off x="3516404" y="2380136"/>
              <a:ext cx="2783788" cy="2207291"/>
              <a:chOff x="3516404" y="2380136"/>
              <a:chExt cx="2396578" cy="1900269"/>
            </a:xfrm>
          </p:grpSpPr>
          <p:cxnSp>
            <p:nvCxnSpPr>
              <p:cNvPr id="96" name="直接连接符 95"/>
              <p:cNvCxnSpPr/>
              <p:nvPr/>
            </p:nvCxnSpPr>
            <p:spPr>
              <a:xfrm>
                <a:off x="4038184" y="3617206"/>
                <a:ext cx="102177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101" idx="0"/>
                <a:endCxn id="101" idx="4"/>
              </p:cNvCxnSpPr>
              <p:nvPr/>
            </p:nvCxnSpPr>
            <p:spPr>
              <a:xfrm>
                <a:off x="4552958" y="3095956"/>
                <a:ext cx="0" cy="103762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V="1">
                <a:off x="4309898" y="3361858"/>
                <a:ext cx="500351" cy="50035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弧形 98"/>
              <p:cNvSpPr/>
              <p:nvPr/>
            </p:nvSpPr>
            <p:spPr>
              <a:xfrm rot="16200000">
                <a:off x="4200213" y="3130746"/>
                <a:ext cx="701531" cy="1037627"/>
              </a:xfrm>
              <a:prstGeom prst="arc">
                <a:avLst>
                  <a:gd name="adj1" fmla="val 16200000"/>
                  <a:gd name="adj2" fmla="val 5490636"/>
                </a:avLst>
              </a:prstGeom>
              <a:ln>
                <a:solidFill>
                  <a:schemeClr val="accent3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00" name="弧形 99"/>
              <p:cNvSpPr/>
              <p:nvPr/>
            </p:nvSpPr>
            <p:spPr>
              <a:xfrm>
                <a:off x="4282269" y="3093208"/>
                <a:ext cx="548444" cy="1037626"/>
              </a:xfrm>
              <a:prstGeom prst="arc">
                <a:avLst>
                  <a:gd name="adj1" fmla="val 16200000"/>
                  <a:gd name="adj2" fmla="val 5490636"/>
                </a:avLst>
              </a:prstGeom>
              <a:ln>
                <a:solidFill>
                  <a:schemeClr val="accent3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4034145" y="3095956"/>
                <a:ext cx="1037627" cy="1037626"/>
              </a:xfrm>
              <a:prstGeom prst="ellipse">
                <a:avLst/>
              </a:prstGeom>
              <a:gradFill>
                <a:gsLst>
                  <a:gs pos="21000">
                    <a:schemeClr val="bg1"/>
                  </a:gs>
                  <a:gs pos="100000">
                    <a:schemeClr val="accent1">
                      <a:alpha val="33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cxnSp>
            <p:nvCxnSpPr>
              <p:cNvPr id="102" name="直接连接符 101"/>
              <p:cNvCxnSpPr>
                <a:stCxn id="112" idx="1"/>
              </p:cNvCxnSpPr>
              <p:nvPr/>
            </p:nvCxnSpPr>
            <p:spPr>
              <a:xfrm flipH="1" flipV="1">
                <a:off x="4346265" y="3348727"/>
                <a:ext cx="393955" cy="514673"/>
              </a:xfrm>
              <a:prstGeom prst="line">
                <a:avLst/>
              </a:prstGeom>
              <a:ln w="28575">
                <a:solidFill>
                  <a:srgbClr val="FF99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4952203" y="3809802"/>
                    <a:ext cx="588507" cy="4542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2203" y="3809802"/>
                    <a:ext cx="588507" cy="454214"/>
                  </a:xfrm>
                  <a:prstGeom prst="rect">
                    <a:avLst/>
                  </a:prstGeom>
                  <a:blipFill rotWithShape="1"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弧形 103"/>
              <p:cNvSpPr/>
              <p:nvPr/>
            </p:nvSpPr>
            <p:spPr>
              <a:xfrm rot="10800000">
                <a:off x="4271146" y="3097993"/>
                <a:ext cx="539102" cy="1037626"/>
              </a:xfrm>
              <a:prstGeom prst="arc">
                <a:avLst>
                  <a:gd name="adj1" fmla="val 16200000"/>
                  <a:gd name="adj2" fmla="val 5490636"/>
                </a:avLst>
              </a:prstGeom>
              <a:ln>
                <a:solidFill>
                  <a:schemeClr val="accent3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05" name="弧形 104"/>
              <p:cNvSpPr/>
              <p:nvPr/>
            </p:nvSpPr>
            <p:spPr>
              <a:xfrm rot="5400000">
                <a:off x="4223110" y="3051183"/>
                <a:ext cx="655736" cy="1037627"/>
              </a:xfrm>
              <a:prstGeom prst="arc">
                <a:avLst>
                  <a:gd name="adj1" fmla="val 16200000"/>
                  <a:gd name="adj2" fmla="val 5490636"/>
                </a:avLst>
              </a:prstGeom>
              <a:ln>
                <a:solidFill>
                  <a:schemeClr val="accent3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4293463" y="3291894"/>
                <a:ext cx="56980" cy="6267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cxnSp>
            <p:nvCxnSpPr>
              <p:cNvPr id="107" name="直接箭头连接符 106"/>
              <p:cNvCxnSpPr/>
              <p:nvPr/>
            </p:nvCxnSpPr>
            <p:spPr>
              <a:xfrm>
                <a:off x="5071772" y="3612021"/>
                <a:ext cx="841210" cy="0"/>
              </a:xfrm>
              <a:prstGeom prst="straightConnector1">
                <a:avLst/>
              </a:prstGeom>
              <a:noFill/>
              <a:ln w="63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直接箭头连接符 107"/>
              <p:cNvCxnSpPr/>
              <p:nvPr/>
            </p:nvCxnSpPr>
            <p:spPr>
              <a:xfrm flipV="1">
                <a:off x="4549812" y="2462922"/>
                <a:ext cx="0" cy="646922"/>
              </a:xfrm>
              <a:prstGeom prst="straightConnector1">
                <a:avLst/>
              </a:prstGeom>
              <a:noFill/>
              <a:ln w="63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直接连接符 108"/>
              <p:cNvCxnSpPr>
                <a:stCxn id="118" idx="1"/>
                <a:endCxn id="117" idx="0"/>
              </p:cNvCxnSpPr>
              <p:nvPr/>
            </p:nvCxnSpPr>
            <p:spPr>
              <a:xfrm flipH="1">
                <a:off x="4350477" y="3081662"/>
                <a:ext cx="393956" cy="914495"/>
              </a:xfrm>
              <a:prstGeom prst="line">
                <a:avLst/>
              </a:prstGeom>
              <a:ln w="28575">
                <a:solidFill>
                  <a:srgbClr val="FF99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椭圆 115"/>
              <p:cNvSpPr/>
              <p:nvPr/>
            </p:nvSpPr>
            <p:spPr>
              <a:xfrm>
                <a:off x="4673694" y="3178016"/>
                <a:ext cx="56980" cy="6267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10" name="平行四边形 109"/>
              <p:cNvSpPr/>
              <p:nvPr/>
            </p:nvSpPr>
            <p:spPr>
              <a:xfrm>
                <a:off x="3516404" y="2816311"/>
                <a:ext cx="2078173" cy="563363"/>
              </a:xfrm>
              <a:prstGeom prst="parallelogram">
                <a:avLst>
                  <a:gd name="adj" fmla="val 82148"/>
                </a:avLst>
              </a:prstGeom>
              <a:gradFill flip="none" rotWithShape="1">
                <a:gsLst>
                  <a:gs pos="0">
                    <a:schemeClr val="bg1">
                      <a:alpha val="77000"/>
                    </a:schemeClr>
                  </a:gs>
                  <a:gs pos="95000">
                    <a:schemeClr val="accent3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cxnSp>
            <p:nvCxnSpPr>
              <p:cNvPr id="111" name="直接箭头连接符 110"/>
              <p:cNvCxnSpPr/>
              <p:nvPr/>
            </p:nvCxnSpPr>
            <p:spPr>
              <a:xfrm flipH="1">
                <a:off x="3894346" y="3862209"/>
                <a:ext cx="418195" cy="418196"/>
              </a:xfrm>
              <a:prstGeom prst="straightConnector1">
                <a:avLst/>
              </a:prstGeom>
              <a:noFill/>
              <a:ln w="63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2" name="椭圆 111"/>
              <p:cNvSpPr/>
              <p:nvPr/>
            </p:nvSpPr>
            <p:spPr>
              <a:xfrm>
                <a:off x="4731875" y="3854221"/>
                <a:ext cx="56980" cy="6267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4253815" y="3216027"/>
                <a:ext cx="56980" cy="6267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cxnSp>
            <p:nvCxnSpPr>
              <p:cNvPr id="114" name="直接连接符 113"/>
              <p:cNvCxnSpPr>
                <a:endCxn id="118" idx="1"/>
              </p:cNvCxnSpPr>
              <p:nvPr/>
            </p:nvCxnSpPr>
            <p:spPr>
              <a:xfrm flipH="1">
                <a:off x="4744433" y="2380136"/>
                <a:ext cx="334572" cy="70152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椭圆 114"/>
              <p:cNvSpPr/>
              <p:nvPr/>
            </p:nvSpPr>
            <p:spPr>
              <a:xfrm>
                <a:off x="4746760" y="3016285"/>
                <a:ext cx="56980" cy="6267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4321987" y="3996156"/>
                <a:ext cx="56980" cy="6267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itchFamily="34" charset="0"/>
                </a:endParaRPr>
              </a:p>
            </p:txBody>
          </p:sp>
          <p:cxnSp>
            <p:nvCxnSpPr>
              <p:cNvPr id="119" name="直接连接符 118"/>
              <p:cNvCxnSpPr>
                <a:endCxn id="113" idx="1"/>
              </p:cNvCxnSpPr>
              <p:nvPr/>
            </p:nvCxnSpPr>
            <p:spPr>
              <a:xfrm>
                <a:off x="3677697" y="2380136"/>
                <a:ext cx="584463" cy="84507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44433" y="2854555"/>
                    <a:ext cx="817507" cy="4542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ℝ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8" name="TextBox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4433" y="2854555"/>
                    <a:ext cx="817507" cy="454214"/>
                  </a:xfrm>
                  <a:prstGeom prst="rect">
                    <a:avLst/>
                  </a:prstGeom>
                  <a:blipFill rotWithShape="1"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0" name="组合 119"/>
          <p:cNvGrpSpPr/>
          <p:nvPr/>
        </p:nvGrpSpPr>
        <p:grpSpPr>
          <a:xfrm>
            <a:off x="5076056" y="4077072"/>
            <a:ext cx="3615596" cy="2765675"/>
            <a:chOff x="4768011" y="1961258"/>
            <a:chExt cx="4609468" cy="3525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/>
                <p:cNvSpPr txBox="1"/>
                <p:nvPr/>
              </p:nvSpPr>
              <p:spPr>
                <a:xfrm>
                  <a:off x="6293439" y="4584705"/>
                  <a:ext cx="3084040" cy="9024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0" dirty="0" smtClean="0">
                      <a:latin typeface="Calibri" pitchFamily="34" charset="0"/>
                    </a:rPr>
                    <a:t>Five axis machining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/>
                          </a:rPr>
                          <m:t>≅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𝑆𝑂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(3)/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21" name="TextBox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3439" y="4584705"/>
                  <a:ext cx="3084040" cy="902474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l="-2771" t="-4310" b="-77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组合 121"/>
            <p:cNvGrpSpPr/>
            <p:nvPr/>
          </p:nvGrpSpPr>
          <p:grpSpPr>
            <a:xfrm>
              <a:off x="6476762" y="1961258"/>
              <a:ext cx="2055678" cy="2766716"/>
              <a:chOff x="6476762" y="1961258"/>
              <a:chExt cx="2055678" cy="2766716"/>
            </a:xfrm>
          </p:grpSpPr>
          <p:sp>
            <p:nvSpPr>
              <p:cNvPr id="124" name="弧形 123"/>
              <p:cNvSpPr/>
              <p:nvPr/>
            </p:nvSpPr>
            <p:spPr>
              <a:xfrm rot="6229844" flipH="1">
                <a:off x="7937767" y="1973694"/>
                <a:ext cx="421492" cy="608764"/>
              </a:xfrm>
              <a:prstGeom prst="arc">
                <a:avLst>
                  <a:gd name="adj1" fmla="val 3672471"/>
                  <a:gd name="adj2" fmla="val 17438564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Calibri" pitchFamily="34" charset="0"/>
                </a:endParaRPr>
              </a:p>
            </p:txBody>
          </p:sp>
          <p:grpSp>
            <p:nvGrpSpPr>
              <p:cNvPr id="125" name="组合 124"/>
              <p:cNvGrpSpPr/>
              <p:nvPr/>
            </p:nvGrpSpPr>
            <p:grpSpPr>
              <a:xfrm>
                <a:off x="6476762" y="1961258"/>
                <a:ext cx="2055678" cy="2766716"/>
                <a:chOff x="6244145" y="2802574"/>
                <a:chExt cx="1430577" cy="1925399"/>
              </a:xfrm>
            </p:grpSpPr>
            <p:grpSp>
              <p:nvGrpSpPr>
                <p:cNvPr id="128" name="组合 127"/>
                <p:cNvGrpSpPr/>
                <p:nvPr/>
              </p:nvGrpSpPr>
              <p:grpSpPr>
                <a:xfrm>
                  <a:off x="6297630" y="2828060"/>
                  <a:ext cx="1297628" cy="1899913"/>
                  <a:chOff x="6884389" y="1825772"/>
                  <a:chExt cx="1792067" cy="2623844"/>
                </a:xfrm>
              </p:grpSpPr>
              <p:sp>
                <p:nvSpPr>
                  <p:cNvPr id="135" name="弧形 134"/>
                  <p:cNvSpPr/>
                  <p:nvPr/>
                </p:nvSpPr>
                <p:spPr>
                  <a:xfrm rot="16200000">
                    <a:off x="7556077" y="3157861"/>
                    <a:ext cx="901811" cy="1333857"/>
                  </a:xfrm>
                  <a:prstGeom prst="arc">
                    <a:avLst>
                      <a:gd name="adj1" fmla="val 16200000"/>
                      <a:gd name="adj2" fmla="val 5490636"/>
                    </a:avLst>
                  </a:prstGeom>
                  <a:ln>
                    <a:solidFill>
                      <a:schemeClr val="accent3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latin typeface="Calibri" pitchFamily="34" charset="0"/>
                    </a:endParaRPr>
                  </a:p>
                </p:txBody>
              </p:sp>
              <p:sp>
                <p:nvSpPr>
                  <p:cNvPr id="136" name="弧形 135"/>
                  <p:cNvSpPr/>
                  <p:nvPr/>
                </p:nvSpPr>
                <p:spPr>
                  <a:xfrm>
                    <a:off x="7852619" y="3109605"/>
                    <a:ext cx="285485" cy="1333857"/>
                  </a:xfrm>
                  <a:prstGeom prst="arc">
                    <a:avLst>
                      <a:gd name="adj1" fmla="val 16200000"/>
                      <a:gd name="adj2" fmla="val 5490636"/>
                    </a:avLst>
                  </a:prstGeom>
                  <a:ln>
                    <a:solidFill>
                      <a:schemeClr val="accent3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latin typeface="Calibri" pitchFamily="34" charset="0"/>
                    </a:endParaRPr>
                  </a:p>
                </p:txBody>
              </p:sp>
              <p:cxnSp>
                <p:nvCxnSpPr>
                  <p:cNvPr id="137" name="直接连接符 136"/>
                  <p:cNvCxnSpPr>
                    <a:endCxn id="146" idx="0"/>
                  </p:cNvCxnSpPr>
                  <p:nvPr/>
                </p:nvCxnSpPr>
                <p:spPr>
                  <a:xfrm flipH="1" flipV="1">
                    <a:off x="7743825" y="3425825"/>
                    <a:ext cx="263156" cy="35424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lg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连接符 137"/>
                  <p:cNvCxnSpPr/>
                  <p:nvPr/>
                </p:nvCxnSpPr>
                <p:spPr>
                  <a:xfrm flipH="1" flipV="1">
                    <a:off x="7934027" y="3199259"/>
                    <a:ext cx="68783" cy="577275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lg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接连接符 138"/>
                  <p:cNvCxnSpPr/>
                  <p:nvPr/>
                </p:nvCxnSpPr>
                <p:spPr>
                  <a:xfrm flipV="1">
                    <a:off x="8002809" y="3186559"/>
                    <a:ext cx="129221" cy="57851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lg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椭圆 139"/>
                  <p:cNvSpPr/>
                  <p:nvPr/>
                </p:nvSpPr>
                <p:spPr>
                  <a:xfrm>
                    <a:off x="7342599" y="3113137"/>
                    <a:ext cx="1333857" cy="1333857"/>
                  </a:xfrm>
                  <a:prstGeom prst="ellipse">
                    <a:avLst/>
                  </a:prstGeom>
                  <a:solidFill>
                    <a:srgbClr val="FFFFFF">
                      <a:alpha val="69804"/>
                    </a:srgbClr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latin typeface="Calibri" pitchFamily="34" charset="0"/>
                    </a:endParaRPr>
                  </a:p>
                </p:txBody>
              </p:sp>
              <p:sp>
                <p:nvSpPr>
                  <p:cNvPr id="141" name="弧形 140"/>
                  <p:cNvSpPr/>
                  <p:nvPr/>
                </p:nvSpPr>
                <p:spPr>
                  <a:xfrm rot="10800000">
                    <a:off x="7852619" y="3115759"/>
                    <a:ext cx="285485" cy="1333857"/>
                  </a:xfrm>
                  <a:prstGeom prst="arc">
                    <a:avLst>
                      <a:gd name="adj1" fmla="val 16200000"/>
                      <a:gd name="adj2" fmla="val 5490636"/>
                    </a:avLst>
                  </a:prstGeom>
                  <a:ln>
                    <a:solidFill>
                      <a:schemeClr val="accent3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latin typeface="Calibri" pitchFamily="34" charset="0"/>
                    </a:endParaRPr>
                  </a:p>
                </p:txBody>
              </p:sp>
              <p:sp>
                <p:nvSpPr>
                  <p:cNvPr id="142" name="弧形 141"/>
                  <p:cNvSpPr/>
                  <p:nvPr/>
                </p:nvSpPr>
                <p:spPr>
                  <a:xfrm rot="5400000">
                    <a:off x="7556076" y="3085017"/>
                    <a:ext cx="901811" cy="1333857"/>
                  </a:xfrm>
                  <a:prstGeom prst="arc">
                    <a:avLst>
                      <a:gd name="adj1" fmla="val 16200000"/>
                      <a:gd name="adj2" fmla="val 5490636"/>
                    </a:avLst>
                  </a:prstGeom>
                  <a:ln>
                    <a:solidFill>
                      <a:schemeClr val="accent3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latin typeface="Calibri" pitchFamily="34" charset="0"/>
                    </a:endParaRPr>
                  </a:p>
                </p:txBody>
              </p:sp>
              <p:cxnSp>
                <p:nvCxnSpPr>
                  <p:cNvPr id="143" name="直接连接符 142"/>
                  <p:cNvCxnSpPr/>
                  <p:nvPr/>
                </p:nvCxnSpPr>
                <p:spPr>
                  <a:xfrm flipH="1">
                    <a:off x="8134930" y="1825772"/>
                    <a:ext cx="309159" cy="136078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连接符 143"/>
                  <p:cNvCxnSpPr/>
                  <p:nvPr/>
                </p:nvCxnSpPr>
                <p:spPr>
                  <a:xfrm>
                    <a:off x="7765752" y="1846709"/>
                    <a:ext cx="168275" cy="135255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接连接符 144"/>
                  <p:cNvCxnSpPr/>
                  <p:nvPr/>
                </p:nvCxnSpPr>
                <p:spPr>
                  <a:xfrm>
                    <a:off x="6884389" y="2192959"/>
                    <a:ext cx="859436" cy="1232866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任意多边形 145"/>
                  <p:cNvSpPr/>
                  <p:nvPr/>
                </p:nvSpPr>
                <p:spPr>
                  <a:xfrm>
                    <a:off x="7743825" y="3177779"/>
                    <a:ext cx="393700" cy="248046"/>
                  </a:xfrm>
                  <a:custGeom>
                    <a:avLst/>
                    <a:gdLst>
                      <a:gd name="connsiteX0" fmla="*/ 0 w 393700"/>
                      <a:gd name="connsiteY0" fmla="*/ 248046 h 248046"/>
                      <a:gd name="connsiteX1" fmla="*/ 193675 w 393700"/>
                      <a:gd name="connsiteY1" fmla="*/ 25796 h 248046"/>
                      <a:gd name="connsiteX2" fmla="*/ 393700 w 393700"/>
                      <a:gd name="connsiteY2" fmla="*/ 9921 h 248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3700" h="248046">
                        <a:moveTo>
                          <a:pt x="0" y="248046"/>
                        </a:moveTo>
                        <a:cubicBezTo>
                          <a:pt x="64029" y="156764"/>
                          <a:pt x="128058" y="65483"/>
                          <a:pt x="193675" y="25796"/>
                        </a:cubicBezTo>
                        <a:cubicBezTo>
                          <a:pt x="259292" y="-13891"/>
                          <a:pt x="343429" y="1984"/>
                          <a:pt x="393700" y="9921"/>
                        </a:cubicBezTo>
                      </a:path>
                    </a:pathLst>
                  </a:custGeom>
                  <a:ln w="28575">
                    <a:solidFill>
                      <a:schemeClr val="tx2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latin typeface="Calibri" pitchFamily="34" charset="0"/>
                    </a:endParaRPr>
                  </a:p>
                </p:txBody>
              </p:sp>
            </p:grpSp>
            <p:pic>
              <p:nvPicPr>
                <p:cNvPr id="129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7" cstate="print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backgroundRemoval t="2258" b="90173" l="9973" r="92623">
                              <a14:foregroundMark x1="36202" y1="77689" x2="36202" y2="77689"/>
                              <a14:foregroundMark x1="39754" y1="81939" x2="39754" y2="81939"/>
                              <a14:foregroundMark x1="42350" y1="85525" x2="42350" y2="85525"/>
                              <a14:foregroundMark x1="33607" y1="72643" x2="33607" y2="72643"/>
                              <a14:foregroundMark x1="37705" y1="78619" x2="37705" y2="78619"/>
                              <a14:foregroundMark x1="36612" y1="76228" x2="36885" y2="75963"/>
                              <a14:foregroundMark x1="40437" y1="84329" x2="40437" y2="84329"/>
                              <a14:foregroundMark x1="41803" y1="86720" x2="41803" y2="86720"/>
                              <a14:backgroundMark x1="40437" y1="75564" x2="40437" y2="75564"/>
                              <a14:backgroundMark x1="31011" y1="81408" x2="31011" y2="81408"/>
                              <a14:backgroundMark x1="45355" y1="80744" x2="45355" y2="80744"/>
                              <a14:backgroundMark x1="37158" y1="87384" x2="37158" y2="87384"/>
                              <a14:backgroundMark x1="54508" y1="59363" x2="54508" y2="59363"/>
                              <a14:backgroundMark x1="59426" y1="28818" x2="59426" y2="28818"/>
                              <a14:backgroundMark x1="91120" y1="17663" x2="91120" y2="17663"/>
                              <a14:backgroundMark x1="91120" y1="5843" x2="91120" y2="5843"/>
                              <a14:backgroundMark x1="69262" y1="53386" x2="69262" y2="53386"/>
                              <a14:backgroundMark x1="75000" y1="49004" x2="75000" y2="49004"/>
                              <a14:backgroundMark x1="45765" y1="59628" x2="45765" y2="59628"/>
                              <a14:backgroundMark x1="39754" y1="66799" x2="39754" y2="66799"/>
                              <a14:backgroundMark x1="45355" y1="72244" x2="45355" y2="72244"/>
                              <a14:backgroundMark x1="50410" y1="76627" x2="50410" y2="76627"/>
                              <a14:backgroundMark x1="56284" y1="69588" x2="56284" y2="69588"/>
                              <a14:backgroundMark x1="63251" y1="63347" x2="63251" y2="63347"/>
                              <a14:backgroundMark x1="71175" y1="56308" x2="71175" y2="56308"/>
                              <a14:backgroundMark x1="35656" y1="68659" x2="35656" y2="68659"/>
                              <a14:backgroundMark x1="28689" y1="74502" x2="28689" y2="74502"/>
                              <a14:backgroundMark x1="39754" y1="78884" x2="39754" y2="78884"/>
                              <a14:backgroundMark x1="37158" y1="74768" x2="37158" y2="74768"/>
                              <a14:backgroundMark x1="45082" y1="87915" x2="45082" y2="87915"/>
                              <a14:backgroundMark x1="45355" y1="86720" x2="45355" y2="86720"/>
                              <a14:backgroundMark x1="43989" y1="85126" x2="43989" y2="85126"/>
                              <a14:backgroundMark x1="43579" y1="83533" x2="43579" y2="835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43" t="41173" r="53651" b="11891"/>
                <a:stretch/>
              </p:blipFill>
              <p:spPr bwMode="auto">
                <a:xfrm>
                  <a:off x="6244145" y="3073922"/>
                  <a:ext cx="467690" cy="5789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0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7" cstate="print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backgroundRemoval t="2258" b="90173" l="9973" r="92623">
                              <a14:foregroundMark x1="36202" y1="77689" x2="36202" y2="77689"/>
                              <a14:foregroundMark x1="39754" y1="81939" x2="39754" y2="81939"/>
                              <a14:foregroundMark x1="42350" y1="85525" x2="42350" y2="85525"/>
                              <a14:foregroundMark x1="33607" y1="72643" x2="33607" y2="72643"/>
                              <a14:foregroundMark x1="37705" y1="78619" x2="37705" y2="78619"/>
                              <a14:foregroundMark x1="36612" y1="76228" x2="36885" y2="75963"/>
                              <a14:foregroundMark x1="40437" y1="84329" x2="40437" y2="84329"/>
                              <a14:foregroundMark x1="41803" y1="86720" x2="41803" y2="86720"/>
                              <a14:backgroundMark x1="40437" y1="75564" x2="40437" y2="75564"/>
                              <a14:backgroundMark x1="31011" y1="81408" x2="31011" y2="81408"/>
                              <a14:backgroundMark x1="45355" y1="80744" x2="45355" y2="80744"/>
                              <a14:backgroundMark x1="37158" y1="87384" x2="37158" y2="87384"/>
                              <a14:backgroundMark x1="54508" y1="59363" x2="54508" y2="59363"/>
                              <a14:backgroundMark x1="59426" y1="28818" x2="59426" y2="28818"/>
                              <a14:backgroundMark x1="91120" y1="17663" x2="91120" y2="17663"/>
                              <a14:backgroundMark x1="91120" y1="5843" x2="91120" y2="5843"/>
                              <a14:backgroundMark x1="69262" y1="53386" x2="69262" y2="53386"/>
                              <a14:backgroundMark x1="75000" y1="49004" x2="75000" y2="49004"/>
                              <a14:backgroundMark x1="45765" y1="59628" x2="45765" y2="59628"/>
                              <a14:backgroundMark x1="39754" y1="66799" x2="39754" y2="66799"/>
                              <a14:backgroundMark x1="45355" y1="72244" x2="45355" y2="72244"/>
                              <a14:backgroundMark x1="50410" y1="76627" x2="50410" y2="76627"/>
                              <a14:backgroundMark x1="56284" y1="69588" x2="56284" y2="69588"/>
                              <a14:backgroundMark x1="63251" y1="63347" x2="63251" y2="63347"/>
                              <a14:backgroundMark x1="71175" y1="56308" x2="71175" y2="56308"/>
                              <a14:backgroundMark x1="35656" y1="68659" x2="35656" y2="68659"/>
                              <a14:backgroundMark x1="28689" y1="74502" x2="28689" y2="74502"/>
                              <a14:backgroundMark x1="39754" y1="78884" x2="39754" y2="78884"/>
                              <a14:backgroundMark x1="37158" y1="74768" x2="37158" y2="74768"/>
                              <a14:backgroundMark x1="45082" y1="87915" x2="45082" y2="87915"/>
                              <a14:backgroundMark x1="45355" y1="86720" x2="45355" y2="86720"/>
                              <a14:backgroundMark x1="43989" y1="85126" x2="43989" y2="85126"/>
                              <a14:backgroundMark x1="43579" y1="83533" x2="43579" y2="835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43" t="41173" r="53651" b="11891"/>
                <a:stretch/>
              </p:blipFill>
              <p:spPr bwMode="auto">
                <a:xfrm rot="1698141">
                  <a:off x="6735375" y="2804476"/>
                  <a:ext cx="467690" cy="5789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1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7" cstate="print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backgroundRemoval t="2258" b="90173" l="9973" r="92623">
                              <a14:foregroundMark x1="36202" y1="77689" x2="36202" y2="77689"/>
                              <a14:foregroundMark x1="39754" y1="81939" x2="39754" y2="81939"/>
                              <a14:foregroundMark x1="42350" y1="85525" x2="42350" y2="85525"/>
                              <a14:foregroundMark x1="33607" y1="72643" x2="33607" y2="72643"/>
                              <a14:foregroundMark x1="37705" y1="78619" x2="37705" y2="78619"/>
                              <a14:foregroundMark x1="36612" y1="76228" x2="36885" y2="75963"/>
                              <a14:foregroundMark x1="40437" y1="84329" x2="40437" y2="84329"/>
                              <a14:foregroundMark x1="41803" y1="86720" x2="41803" y2="86720"/>
                              <a14:backgroundMark x1="40437" y1="75564" x2="40437" y2="75564"/>
                              <a14:backgroundMark x1="31011" y1="81408" x2="31011" y2="81408"/>
                              <a14:backgroundMark x1="45355" y1="80744" x2="45355" y2="80744"/>
                              <a14:backgroundMark x1="37158" y1="87384" x2="37158" y2="87384"/>
                              <a14:backgroundMark x1="54508" y1="59363" x2="54508" y2="59363"/>
                              <a14:backgroundMark x1="59426" y1="28818" x2="59426" y2="28818"/>
                              <a14:backgroundMark x1="91120" y1="17663" x2="91120" y2="17663"/>
                              <a14:backgroundMark x1="91120" y1="5843" x2="91120" y2="5843"/>
                              <a14:backgroundMark x1="69262" y1="53386" x2="69262" y2="53386"/>
                              <a14:backgroundMark x1="75000" y1="49004" x2="75000" y2="49004"/>
                              <a14:backgroundMark x1="45765" y1="59628" x2="45765" y2="59628"/>
                              <a14:backgroundMark x1="39754" y1="66799" x2="39754" y2="66799"/>
                              <a14:backgroundMark x1="45355" y1="72244" x2="45355" y2="72244"/>
                              <a14:backgroundMark x1="50410" y1="76627" x2="50410" y2="76627"/>
                              <a14:backgroundMark x1="56284" y1="69588" x2="56284" y2="69588"/>
                              <a14:backgroundMark x1="63251" y1="63347" x2="63251" y2="63347"/>
                              <a14:backgroundMark x1="71175" y1="56308" x2="71175" y2="56308"/>
                              <a14:backgroundMark x1="35656" y1="68659" x2="35656" y2="68659"/>
                              <a14:backgroundMark x1="28689" y1="74502" x2="28689" y2="74502"/>
                              <a14:backgroundMark x1="39754" y1="78884" x2="39754" y2="78884"/>
                              <a14:backgroundMark x1="37158" y1="74768" x2="37158" y2="74768"/>
                              <a14:backgroundMark x1="45082" y1="87915" x2="45082" y2="87915"/>
                              <a14:backgroundMark x1="45355" y1="86720" x2="45355" y2="86720"/>
                              <a14:backgroundMark x1="43989" y1="85126" x2="43989" y2="85126"/>
                              <a14:backgroundMark x1="43579" y1="83533" x2="43579" y2="835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43" t="41173" r="53651" b="11891"/>
                <a:stretch/>
              </p:blipFill>
              <p:spPr bwMode="auto">
                <a:xfrm rot="2957827">
                  <a:off x="7151415" y="2746957"/>
                  <a:ext cx="467690" cy="5789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2" name="椭圆 131"/>
                <p:cNvSpPr/>
                <p:nvPr/>
              </p:nvSpPr>
              <p:spPr>
                <a:xfrm>
                  <a:off x="6886095" y="3965182"/>
                  <a:ext cx="53038" cy="5303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Calibri" pitchFamily="34" charset="0"/>
                  </a:endParaRPr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7038495" y="3795390"/>
                  <a:ext cx="53038" cy="5303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Calibri" pitchFamily="34" charset="0"/>
                  </a:endParaRPr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>
                  <a:off x="7184545" y="3789040"/>
                  <a:ext cx="53038" cy="5303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Calibri" pitchFamily="34" charset="0"/>
                  </a:endParaRPr>
                </a:p>
              </p:txBody>
            </p:sp>
          </p:grpSp>
          <p:sp>
            <p:nvSpPr>
              <p:cNvPr id="126" name="弧形 125"/>
              <p:cNvSpPr/>
              <p:nvPr/>
            </p:nvSpPr>
            <p:spPr>
              <a:xfrm rot="2936127" flipH="1">
                <a:off x="6662688" y="2478459"/>
                <a:ext cx="290060" cy="608764"/>
              </a:xfrm>
              <a:prstGeom prst="arc">
                <a:avLst>
                  <a:gd name="adj1" fmla="val 3672471"/>
                  <a:gd name="adj2" fmla="val 17438564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Calibri" pitchFamily="34" charset="0"/>
                </a:endParaRPr>
              </a:p>
            </p:txBody>
          </p:sp>
          <p:sp>
            <p:nvSpPr>
              <p:cNvPr id="127" name="弧形 126"/>
              <p:cNvSpPr/>
              <p:nvPr/>
            </p:nvSpPr>
            <p:spPr>
              <a:xfrm rot="4803663" flipH="1">
                <a:off x="7351258" y="1946449"/>
                <a:ext cx="278159" cy="608764"/>
              </a:xfrm>
              <a:prstGeom prst="arc">
                <a:avLst>
                  <a:gd name="adj1" fmla="val 3672471"/>
                  <a:gd name="adj2" fmla="val 17438564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Calibri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矩形 122"/>
                <p:cNvSpPr/>
                <p:nvPr/>
              </p:nvSpPr>
              <p:spPr>
                <a:xfrm>
                  <a:off x="4768011" y="4318939"/>
                  <a:ext cx="1488200" cy="8553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←"/>
                            <m:vertJc m:val="bot"/>
                            <m:ctrlPr>
                              <a:rPr lang="en-US" altLang="zh-CN" sz="2800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  <m:brk m:alnAt="2"/>
                              </m:rPr>
                              <a:rPr lang="en-US" altLang="zh-CN" sz="2800">
                                <a:latin typeface="Cambria Math"/>
                              </a:rPr>
                              <m:t>t</m:t>
                            </m:r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/>
                              </a:rPr>
                              <m:t>o</m:t>
                            </m:r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23" name="矩形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011" y="4318939"/>
                  <a:ext cx="1488200" cy="855389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454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64232" y="1268760"/>
            <a:ext cx="8579768" cy="5589240"/>
            <a:chOff x="564232" y="5334307"/>
            <a:chExt cx="8579768" cy="5589240"/>
          </a:xfrm>
        </p:grpSpPr>
        <p:sp>
          <p:nvSpPr>
            <p:cNvPr id="8" name="矩形 7"/>
            <p:cNvSpPr/>
            <p:nvPr/>
          </p:nvSpPr>
          <p:spPr>
            <a:xfrm>
              <a:off x="564232" y="5406315"/>
              <a:ext cx="8579767" cy="337260"/>
            </a:xfrm>
            <a:prstGeom prst="rect">
              <a:avLst/>
            </a:prstGeom>
            <a:gradFill>
              <a:gsLst>
                <a:gs pos="0">
                  <a:schemeClr val="bg2">
                    <a:lumMod val="90000"/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564232" y="5743575"/>
              <a:ext cx="8579768" cy="5179972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4233" y="5334307"/>
              <a:ext cx="83282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Calibri" pitchFamily="34" charset="0"/>
                  <a:ea typeface="Adobe 黑体 Std R" pitchFamily="34" charset="-122"/>
                </a:rPr>
                <a:t>f) </a:t>
              </a:r>
              <a:r>
                <a:rPr lang="en-US" altLang="zh-CN" sz="2400" dirty="0" err="1" smtClean="0">
                  <a:latin typeface="Calibri" pitchFamily="34" charset="0"/>
                  <a:ea typeface="Adobe 黑体 Std R" pitchFamily="34" charset="-122"/>
                </a:rPr>
                <a:t>Submanifolds</a:t>
              </a:r>
              <a:r>
                <a:rPr lang="en-US" altLang="zh-CN" sz="2400" dirty="0" smtClean="0">
                  <a:latin typeface="Calibri" pitchFamily="34" charset="0"/>
                  <a:ea typeface="Adobe 黑体 Std R" pitchFamily="34" charset="-122"/>
                </a:rPr>
                <a:t> of a Lie group</a:t>
              </a:r>
              <a:endParaRPr lang="en-US" altLang="zh-CN" sz="2400" dirty="0" smtClean="0">
                <a:latin typeface="Calibri" pitchFamily="34" charset="0"/>
              </a:endParaRPr>
            </a:p>
            <a:p>
              <a:endParaRPr lang="en-US" altLang="zh-CN" sz="2000" dirty="0" smtClean="0"/>
            </a:p>
            <a:p>
              <a:endParaRPr lang="en-US" altLang="zh-CN" sz="2000" dirty="0" smtClean="0"/>
            </a:p>
            <a:p>
              <a:r>
                <a:rPr lang="zh-CN" altLang="en-US" sz="2000" dirty="0" smtClean="0"/>
                <a:t> </a:t>
              </a:r>
              <a:endParaRPr lang="zh-CN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5"/>
              <p:cNvSpPr txBox="1">
                <a:spLocks noChangeArrowheads="1"/>
              </p:cNvSpPr>
              <p:nvPr/>
            </p:nvSpPr>
            <p:spPr bwMode="auto">
              <a:xfrm>
                <a:off x="611560" y="1657072"/>
                <a:ext cx="8532440" cy="3477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buBlip>
                    <a:blip r:embed="rId2"/>
                  </a:buBlip>
                </a:pPr>
                <a:r>
                  <a:rPr lang="en-US" altLang="zh-CN" sz="2400" dirty="0" smtClean="0">
                    <a:latin typeface="Calibri" pitchFamily="34" charset="0"/>
                    <a:ea typeface="宋体" charset="-122"/>
                  </a:rPr>
                  <a:t>Exponential </a:t>
                </a:r>
                <a:r>
                  <a:rPr lang="en-US" altLang="zh-CN" sz="2400" dirty="0" err="1" smtClean="0">
                    <a:latin typeface="Calibri" pitchFamily="34" charset="0"/>
                    <a:ea typeface="宋体" charset="-122"/>
                  </a:rPr>
                  <a:t>submanifolds</a:t>
                </a:r>
                <a:r>
                  <a:rPr lang="en-US" altLang="zh-CN" sz="2400" dirty="0" smtClean="0">
                    <a:latin typeface="Calibri" pitchFamily="34" charset="0"/>
                    <a:ea typeface="宋体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/>
                        <a:ea typeface="宋体" charset="-122"/>
                      </a:rPr>
                      <m:t> 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/>
                            <a:ea typeface="宋体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/>
                            <a:ea typeface="宋体" charset="-122"/>
                          </a:rPr>
                          <m:t>exp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/>
                            <a:ea typeface="宋体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/>
                            <a:ea typeface="宋体" charset="-122"/>
                          </a:rPr>
                          <m:t>𝑉</m:t>
                        </m:r>
                        <m:r>
                          <a:rPr lang="en-US" altLang="zh-CN" sz="2800" b="0" i="1" smtClean="0">
                            <a:latin typeface="Cambria Math"/>
                            <a:ea typeface="宋体" charset="-122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3"/>
                  </a:buBlip>
                </a:pPr>
                <a:endParaRPr lang="en-US" altLang="zh-CN" sz="2400" dirty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3"/>
                  </a:buBlip>
                </a:pPr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3"/>
                  </a:buBlip>
                </a:pPr>
                <a:endParaRPr lang="en-US" altLang="zh-CN" sz="2400" dirty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3"/>
                  </a:buBlip>
                </a:pPr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3"/>
                  </a:buBlip>
                </a:pPr>
                <a:endParaRPr lang="en-US" altLang="zh-CN" sz="2400" dirty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3"/>
                  </a:buBlip>
                </a:pPr>
                <a:endParaRPr lang="en-US" altLang="zh-CN" sz="2400" dirty="0" smtClean="0">
                  <a:latin typeface="Calibri" pitchFamily="34" charset="0"/>
                  <a:ea typeface="宋体" charset="-122"/>
                </a:endParaRPr>
              </a:p>
              <a:p>
                <a:pPr marL="342900" indent="-342900">
                  <a:buBlip>
                    <a:blip r:embed="rId3"/>
                  </a:buBlip>
                </a:pPr>
                <a:endParaRPr lang="en-US" altLang="zh-CN" sz="2400" dirty="0">
                  <a:latin typeface="Calibri" pitchFamily="34" charset="0"/>
                  <a:ea typeface="宋体" charset="-122"/>
                </a:endParaRPr>
              </a:p>
            </p:txBody>
          </p:sp>
        </mc:Choice>
        <mc:Fallback xmlns="">
          <p:sp>
            <p:nvSpPr>
              <p:cNvPr id="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657072"/>
                <a:ext cx="8532440" cy="34778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259643" y="2132146"/>
            <a:ext cx="8704845" cy="2774130"/>
            <a:chOff x="190494" y="2602381"/>
            <a:chExt cx="7005844" cy="2232679"/>
          </a:xfrm>
        </p:grpSpPr>
        <p:pic>
          <p:nvPicPr>
            <p:cNvPr id="74755" name="Picture 3" descr="C:\Users\Troy Woo\Desktop\555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0" r="68651"/>
            <a:stretch/>
          </p:blipFill>
          <p:spPr bwMode="auto">
            <a:xfrm>
              <a:off x="190494" y="2602952"/>
              <a:ext cx="2369559" cy="223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3" descr="C:\Users\Troy Woo\Desktop\555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00"/>
            <a:stretch/>
          </p:blipFill>
          <p:spPr bwMode="auto">
            <a:xfrm>
              <a:off x="2512047" y="2602381"/>
              <a:ext cx="4684291" cy="223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75" y="4946027"/>
            <a:ext cx="1655057" cy="165505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9" name="Picture 2" descr="http://static.ddmcdn.com/gif/vision3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1" y="5013177"/>
            <a:ext cx="2488092" cy="153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组合 71"/>
          <p:cNvGrpSpPr/>
          <p:nvPr/>
        </p:nvGrpSpPr>
        <p:grpSpPr>
          <a:xfrm>
            <a:off x="7064516" y="4948065"/>
            <a:ext cx="1307793" cy="1760145"/>
            <a:chOff x="6476762" y="1961258"/>
            <a:chExt cx="2055678" cy="2766716"/>
          </a:xfrm>
        </p:grpSpPr>
        <p:sp>
          <p:nvSpPr>
            <p:cNvPr id="74" name="弧形 73"/>
            <p:cNvSpPr/>
            <p:nvPr/>
          </p:nvSpPr>
          <p:spPr>
            <a:xfrm rot="6229844" flipH="1">
              <a:off x="7937767" y="1973694"/>
              <a:ext cx="421492" cy="608764"/>
            </a:xfrm>
            <a:prstGeom prst="arc">
              <a:avLst>
                <a:gd name="adj1" fmla="val 3672471"/>
                <a:gd name="adj2" fmla="val 17438564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6476762" y="1961258"/>
              <a:ext cx="2055678" cy="2766716"/>
              <a:chOff x="6244145" y="2802574"/>
              <a:chExt cx="1430577" cy="1925399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6297630" y="2828060"/>
                <a:ext cx="1297628" cy="1899913"/>
                <a:chOff x="6884389" y="1825772"/>
                <a:chExt cx="1792067" cy="2623844"/>
              </a:xfrm>
            </p:grpSpPr>
            <p:sp>
              <p:nvSpPr>
                <p:cNvPr id="85" name="弧形 84"/>
                <p:cNvSpPr/>
                <p:nvPr/>
              </p:nvSpPr>
              <p:spPr>
                <a:xfrm rot="16200000">
                  <a:off x="7556077" y="3157861"/>
                  <a:ext cx="901811" cy="1333857"/>
                </a:xfrm>
                <a:prstGeom prst="arc">
                  <a:avLst>
                    <a:gd name="adj1" fmla="val 16200000"/>
                    <a:gd name="adj2" fmla="val 5490636"/>
                  </a:avLst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86" name="弧形 85"/>
                <p:cNvSpPr/>
                <p:nvPr/>
              </p:nvSpPr>
              <p:spPr>
                <a:xfrm>
                  <a:off x="7852619" y="3109605"/>
                  <a:ext cx="285485" cy="1333857"/>
                </a:xfrm>
                <a:prstGeom prst="arc">
                  <a:avLst>
                    <a:gd name="adj1" fmla="val 16200000"/>
                    <a:gd name="adj2" fmla="val 5490636"/>
                  </a:avLst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cxnSp>
              <p:nvCxnSpPr>
                <p:cNvPr id="87" name="直接连接符 86"/>
                <p:cNvCxnSpPr>
                  <a:endCxn id="96" idx="0"/>
                </p:cNvCxnSpPr>
                <p:nvPr/>
              </p:nvCxnSpPr>
              <p:spPr>
                <a:xfrm flipH="1" flipV="1">
                  <a:off x="7743825" y="3425825"/>
                  <a:ext cx="263156" cy="35424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flipH="1" flipV="1">
                  <a:off x="7934027" y="3199259"/>
                  <a:ext cx="68783" cy="57727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flipV="1">
                  <a:off x="8002809" y="3186559"/>
                  <a:ext cx="129221" cy="57851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椭圆 89"/>
                <p:cNvSpPr/>
                <p:nvPr/>
              </p:nvSpPr>
              <p:spPr>
                <a:xfrm>
                  <a:off x="7342599" y="3113137"/>
                  <a:ext cx="1333857" cy="1333857"/>
                </a:xfrm>
                <a:prstGeom prst="ellipse">
                  <a:avLst/>
                </a:prstGeom>
                <a:solidFill>
                  <a:srgbClr val="FFFFFF">
                    <a:alpha val="69804"/>
                  </a:srgbClr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91" name="弧形 90"/>
                <p:cNvSpPr/>
                <p:nvPr/>
              </p:nvSpPr>
              <p:spPr>
                <a:xfrm rot="10800000">
                  <a:off x="7852619" y="3115759"/>
                  <a:ext cx="285485" cy="1333857"/>
                </a:xfrm>
                <a:prstGeom prst="arc">
                  <a:avLst>
                    <a:gd name="adj1" fmla="val 16200000"/>
                    <a:gd name="adj2" fmla="val 5490636"/>
                  </a:avLst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92" name="弧形 91"/>
                <p:cNvSpPr/>
                <p:nvPr/>
              </p:nvSpPr>
              <p:spPr>
                <a:xfrm rot="5400000">
                  <a:off x="7556076" y="3085017"/>
                  <a:ext cx="901811" cy="1333857"/>
                </a:xfrm>
                <a:prstGeom prst="arc">
                  <a:avLst>
                    <a:gd name="adj1" fmla="val 16200000"/>
                    <a:gd name="adj2" fmla="val 5490636"/>
                  </a:avLst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cxnSp>
              <p:nvCxnSpPr>
                <p:cNvPr id="93" name="直接连接符 92"/>
                <p:cNvCxnSpPr/>
                <p:nvPr/>
              </p:nvCxnSpPr>
              <p:spPr>
                <a:xfrm flipH="1">
                  <a:off x="8134930" y="1825772"/>
                  <a:ext cx="309159" cy="136078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/>
              </p:nvCxnSpPr>
              <p:spPr>
                <a:xfrm>
                  <a:off x="7765752" y="1846709"/>
                  <a:ext cx="168275" cy="135255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/>
                <p:cNvCxnSpPr/>
                <p:nvPr/>
              </p:nvCxnSpPr>
              <p:spPr>
                <a:xfrm>
                  <a:off x="6884389" y="2192959"/>
                  <a:ext cx="859436" cy="123286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任意多边形 95"/>
                <p:cNvSpPr/>
                <p:nvPr/>
              </p:nvSpPr>
              <p:spPr>
                <a:xfrm>
                  <a:off x="7743825" y="3177779"/>
                  <a:ext cx="393700" cy="248046"/>
                </a:xfrm>
                <a:custGeom>
                  <a:avLst/>
                  <a:gdLst>
                    <a:gd name="connsiteX0" fmla="*/ 0 w 393700"/>
                    <a:gd name="connsiteY0" fmla="*/ 248046 h 248046"/>
                    <a:gd name="connsiteX1" fmla="*/ 193675 w 393700"/>
                    <a:gd name="connsiteY1" fmla="*/ 25796 h 248046"/>
                    <a:gd name="connsiteX2" fmla="*/ 393700 w 393700"/>
                    <a:gd name="connsiteY2" fmla="*/ 9921 h 248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3700" h="248046">
                      <a:moveTo>
                        <a:pt x="0" y="248046"/>
                      </a:moveTo>
                      <a:cubicBezTo>
                        <a:pt x="64029" y="156764"/>
                        <a:pt x="128058" y="65483"/>
                        <a:pt x="193675" y="25796"/>
                      </a:cubicBezTo>
                      <a:cubicBezTo>
                        <a:pt x="259292" y="-13891"/>
                        <a:pt x="343429" y="1984"/>
                        <a:pt x="393700" y="9921"/>
                      </a:cubicBezTo>
                    </a:path>
                  </a:pathLst>
                </a:custGeom>
                <a:ln w="28575">
                  <a:solidFill>
                    <a:schemeClr val="tx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</p:grpSp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58" b="90173" l="9973" r="92623">
                            <a14:foregroundMark x1="36202" y1="77689" x2="36202" y2="77689"/>
                            <a14:foregroundMark x1="39754" y1="81939" x2="39754" y2="81939"/>
                            <a14:foregroundMark x1="42350" y1="85525" x2="42350" y2="85525"/>
                            <a14:foregroundMark x1="33607" y1="72643" x2="33607" y2="72643"/>
                            <a14:foregroundMark x1="37705" y1="78619" x2="37705" y2="78619"/>
                            <a14:foregroundMark x1="36612" y1="76228" x2="36885" y2="75963"/>
                            <a14:foregroundMark x1="40437" y1="84329" x2="40437" y2="84329"/>
                            <a14:foregroundMark x1="41803" y1="86720" x2="41803" y2="86720"/>
                            <a14:backgroundMark x1="40437" y1="75564" x2="40437" y2="75564"/>
                            <a14:backgroundMark x1="31011" y1="81408" x2="31011" y2="81408"/>
                            <a14:backgroundMark x1="45355" y1="80744" x2="45355" y2="80744"/>
                            <a14:backgroundMark x1="37158" y1="87384" x2="37158" y2="87384"/>
                            <a14:backgroundMark x1="54508" y1="59363" x2="54508" y2="59363"/>
                            <a14:backgroundMark x1="59426" y1="28818" x2="59426" y2="28818"/>
                            <a14:backgroundMark x1="91120" y1="17663" x2="91120" y2="17663"/>
                            <a14:backgroundMark x1="91120" y1="5843" x2="91120" y2="5843"/>
                            <a14:backgroundMark x1="69262" y1="53386" x2="69262" y2="53386"/>
                            <a14:backgroundMark x1="75000" y1="49004" x2="75000" y2="49004"/>
                            <a14:backgroundMark x1="45765" y1="59628" x2="45765" y2="59628"/>
                            <a14:backgroundMark x1="39754" y1="66799" x2="39754" y2="66799"/>
                            <a14:backgroundMark x1="45355" y1="72244" x2="45355" y2="72244"/>
                            <a14:backgroundMark x1="50410" y1="76627" x2="50410" y2="76627"/>
                            <a14:backgroundMark x1="56284" y1="69588" x2="56284" y2="69588"/>
                            <a14:backgroundMark x1="63251" y1="63347" x2="63251" y2="63347"/>
                            <a14:backgroundMark x1="71175" y1="56308" x2="71175" y2="56308"/>
                            <a14:backgroundMark x1="35656" y1="68659" x2="35656" y2="68659"/>
                            <a14:backgroundMark x1="28689" y1="74502" x2="28689" y2="74502"/>
                            <a14:backgroundMark x1="39754" y1="78884" x2="39754" y2="78884"/>
                            <a14:backgroundMark x1="37158" y1="74768" x2="37158" y2="74768"/>
                            <a14:backgroundMark x1="45082" y1="87915" x2="45082" y2="87915"/>
                            <a14:backgroundMark x1="45355" y1="86720" x2="45355" y2="86720"/>
                            <a14:backgroundMark x1="43989" y1="85126" x2="43989" y2="85126"/>
                            <a14:backgroundMark x1="43579" y1="83533" x2="43579" y2="835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3" t="41173" r="53651" b="11891"/>
              <a:stretch/>
            </p:blipFill>
            <p:spPr bwMode="auto">
              <a:xfrm>
                <a:off x="6244145" y="3073922"/>
                <a:ext cx="467690" cy="5789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58" b="90173" l="9973" r="92623">
                            <a14:foregroundMark x1="36202" y1="77689" x2="36202" y2="77689"/>
                            <a14:foregroundMark x1="39754" y1="81939" x2="39754" y2="81939"/>
                            <a14:foregroundMark x1="42350" y1="85525" x2="42350" y2="85525"/>
                            <a14:foregroundMark x1="33607" y1="72643" x2="33607" y2="72643"/>
                            <a14:foregroundMark x1="37705" y1="78619" x2="37705" y2="78619"/>
                            <a14:foregroundMark x1="36612" y1="76228" x2="36885" y2="75963"/>
                            <a14:foregroundMark x1="40437" y1="84329" x2="40437" y2="84329"/>
                            <a14:foregroundMark x1="41803" y1="86720" x2="41803" y2="86720"/>
                            <a14:backgroundMark x1="40437" y1="75564" x2="40437" y2="75564"/>
                            <a14:backgroundMark x1="31011" y1="81408" x2="31011" y2="81408"/>
                            <a14:backgroundMark x1="45355" y1="80744" x2="45355" y2="80744"/>
                            <a14:backgroundMark x1="37158" y1="87384" x2="37158" y2="87384"/>
                            <a14:backgroundMark x1="54508" y1="59363" x2="54508" y2="59363"/>
                            <a14:backgroundMark x1="59426" y1="28818" x2="59426" y2="28818"/>
                            <a14:backgroundMark x1="91120" y1="17663" x2="91120" y2="17663"/>
                            <a14:backgroundMark x1="91120" y1="5843" x2="91120" y2="5843"/>
                            <a14:backgroundMark x1="69262" y1="53386" x2="69262" y2="53386"/>
                            <a14:backgroundMark x1="75000" y1="49004" x2="75000" y2="49004"/>
                            <a14:backgroundMark x1="45765" y1="59628" x2="45765" y2="59628"/>
                            <a14:backgroundMark x1="39754" y1="66799" x2="39754" y2="66799"/>
                            <a14:backgroundMark x1="45355" y1="72244" x2="45355" y2="72244"/>
                            <a14:backgroundMark x1="50410" y1="76627" x2="50410" y2="76627"/>
                            <a14:backgroundMark x1="56284" y1="69588" x2="56284" y2="69588"/>
                            <a14:backgroundMark x1="63251" y1="63347" x2="63251" y2="63347"/>
                            <a14:backgroundMark x1="71175" y1="56308" x2="71175" y2="56308"/>
                            <a14:backgroundMark x1="35656" y1="68659" x2="35656" y2="68659"/>
                            <a14:backgroundMark x1="28689" y1="74502" x2="28689" y2="74502"/>
                            <a14:backgroundMark x1="39754" y1="78884" x2="39754" y2="78884"/>
                            <a14:backgroundMark x1="37158" y1="74768" x2="37158" y2="74768"/>
                            <a14:backgroundMark x1="45082" y1="87915" x2="45082" y2="87915"/>
                            <a14:backgroundMark x1="45355" y1="86720" x2="45355" y2="86720"/>
                            <a14:backgroundMark x1="43989" y1="85126" x2="43989" y2="85126"/>
                            <a14:backgroundMark x1="43579" y1="83533" x2="43579" y2="835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3" t="41173" r="53651" b="11891"/>
              <a:stretch/>
            </p:blipFill>
            <p:spPr bwMode="auto">
              <a:xfrm rot="1698141">
                <a:off x="6735375" y="2804476"/>
                <a:ext cx="467690" cy="5789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" name="Picture 4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58" b="90173" l="9973" r="92623">
                            <a14:foregroundMark x1="36202" y1="77689" x2="36202" y2="77689"/>
                            <a14:foregroundMark x1="39754" y1="81939" x2="39754" y2="81939"/>
                            <a14:foregroundMark x1="42350" y1="85525" x2="42350" y2="85525"/>
                            <a14:foregroundMark x1="33607" y1="72643" x2="33607" y2="72643"/>
                            <a14:foregroundMark x1="37705" y1="78619" x2="37705" y2="78619"/>
                            <a14:foregroundMark x1="36612" y1="76228" x2="36885" y2="75963"/>
                            <a14:foregroundMark x1="40437" y1="84329" x2="40437" y2="84329"/>
                            <a14:foregroundMark x1="41803" y1="86720" x2="41803" y2="86720"/>
                            <a14:backgroundMark x1="40437" y1="75564" x2="40437" y2="75564"/>
                            <a14:backgroundMark x1="31011" y1="81408" x2="31011" y2="81408"/>
                            <a14:backgroundMark x1="45355" y1="80744" x2="45355" y2="80744"/>
                            <a14:backgroundMark x1="37158" y1="87384" x2="37158" y2="87384"/>
                            <a14:backgroundMark x1="54508" y1="59363" x2="54508" y2="59363"/>
                            <a14:backgroundMark x1="59426" y1="28818" x2="59426" y2="28818"/>
                            <a14:backgroundMark x1="91120" y1="17663" x2="91120" y2="17663"/>
                            <a14:backgroundMark x1="91120" y1="5843" x2="91120" y2="5843"/>
                            <a14:backgroundMark x1="69262" y1="53386" x2="69262" y2="53386"/>
                            <a14:backgroundMark x1="75000" y1="49004" x2="75000" y2="49004"/>
                            <a14:backgroundMark x1="45765" y1="59628" x2="45765" y2="59628"/>
                            <a14:backgroundMark x1="39754" y1="66799" x2="39754" y2="66799"/>
                            <a14:backgroundMark x1="45355" y1="72244" x2="45355" y2="72244"/>
                            <a14:backgroundMark x1="50410" y1="76627" x2="50410" y2="76627"/>
                            <a14:backgroundMark x1="56284" y1="69588" x2="56284" y2="69588"/>
                            <a14:backgroundMark x1="63251" y1="63347" x2="63251" y2="63347"/>
                            <a14:backgroundMark x1="71175" y1="56308" x2="71175" y2="56308"/>
                            <a14:backgroundMark x1="35656" y1="68659" x2="35656" y2="68659"/>
                            <a14:backgroundMark x1="28689" y1="74502" x2="28689" y2="74502"/>
                            <a14:backgroundMark x1="39754" y1="78884" x2="39754" y2="78884"/>
                            <a14:backgroundMark x1="37158" y1="74768" x2="37158" y2="74768"/>
                            <a14:backgroundMark x1="45082" y1="87915" x2="45082" y2="87915"/>
                            <a14:backgroundMark x1="45355" y1="86720" x2="45355" y2="86720"/>
                            <a14:backgroundMark x1="43989" y1="85126" x2="43989" y2="85126"/>
                            <a14:backgroundMark x1="43579" y1="83533" x2="43579" y2="835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3" t="41173" r="53651" b="11891"/>
              <a:stretch/>
            </p:blipFill>
            <p:spPr bwMode="auto">
              <a:xfrm rot="2957827">
                <a:off x="7151415" y="2746957"/>
                <a:ext cx="467690" cy="5789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2" name="椭圆 81"/>
              <p:cNvSpPr/>
              <p:nvPr/>
            </p:nvSpPr>
            <p:spPr>
              <a:xfrm>
                <a:off x="6886095" y="3965182"/>
                <a:ext cx="53038" cy="5303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7038495" y="3795390"/>
                <a:ext cx="53038" cy="5303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7184545" y="3789040"/>
                <a:ext cx="53038" cy="5303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</p:grpSp>
        <p:sp>
          <p:nvSpPr>
            <p:cNvPr id="76" name="弧形 75"/>
            <p:cNvSpPr/>
            <p:nvPr/>
          </p:nvSpPr>
          <p:spPr>
            <a:xfrm rot="2936127" flipH="1">
              <a:off x="6662688" y="2478459"/>
              <a:ext cx="290060" cy="608764"/>
            </a:xfrm>
            <a:prstGeom prst="arc">
              <a:avLst>
                <a:gd name="adj1" fmla="val 3672471"/>
                <a:gd name="adj2" fmla="val 17438564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77" name="弧形 76"/>
            <p:cNvSpPr/>
            <p:nvPr/>
          </p:nvSpPr>
          <p:spPr>
            <a:xfrm rot="4803663" flipH="1">
              <a:off x="7351258" y="1946449"/>
              <a:ext cx="278159" cy="608764"/>
            </a:xfrm>
            <a:prstGeom prst="arc">
              <a:avLst>
                <a:gd name="adj1" fmla="val 3672471"/>
                <a:gd name="adj2" fmla="val 17438564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  <p:pic>
        <p:nvPicPr>
          <p:cNvPr id="97" name="Picture 4" descr="C:\Documents and Settings\eeuser\桌面\A-773-2-W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3" r="9290" b="21254"/>
          <a:stretch/>
        </p:blipFill>
        <p:spPr bwMode="auto">
          <a:xfrm>
            <a:off x="2981599" y="4942745"/>
            <a:ext cx="1661309" cy="16583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1640" y="2372261"/>
            <a:ext cx="92389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0" bIns="0" rtlCol="0">
            <a:noAutofit/>
          </a:bodyPr>
          <a:lstStyle/>
          <a:p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44929" y="2284423"/>
                <a:ext cx="4516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29" y="2284423"/>
                <a:ext cx="451662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05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/>
              <p:cNvSpPr/>
              <p:nvPr/>
            </p:nvSpPr>
            <p:spPr>
              <a:xfrm>
                <a:off x="4097566" y="2290188"/>
                <a:ext cx="990600" cy="5334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99FF99"/>
                  </a:gs>
                  <a:gs pos="100000">
                    <a:srgbClr val="00CC66"/>
                  </a:gs>
                </a:gsLst>
              </a:gra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US" sz="24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66" y="2290188"/>
                <a:ext cx="990600" cy="533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765454" y="2823588"/>
            <a:ext cx="3827412" cy="2096730"/>
            <a:chOff x="539552" y="2142456"/>
            <a:chExt cx="3827412" cy="2096730"/>
          </a:xfrm>
        </p:grpSpPr>
        <p:cxnSp>
          <p:nvCxnSpPr>
            <p:cNvPr id="39" name="Straight Connector 13"/>
            <p:cNvCxnSpPr>
              <a:stCxn id="30" idx="2"/>
              <a:endCxn id="50" idx="0"/>
            </p:cNvCxnSpPr>
            <p:nvPr/>
          </p:nvCxnSpPr>
          <p:spPr>
            <a:xfrm flipH="1">
              <a:off x="1143431" y="2142456"/>
              <a:ext cx="3223533" cy="8554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39552" y="3531300"/>
              <a:ext cx="12506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Calibri" pitchFamily="34" charset="0"/>
                </a:rPr>
                <a:t>Euclidean </a:t>
              </a:r>
            </a:p>
            <a:p>
              <a:pPr algn="ctr"/>
              <a:r>
                <a:rPr lang="en-US" sz="2000" dirty="0" smtClean="0">
                  <a:latin typeface="Calibri" pitchFamily="34" charset="0"/>
                </a:rPr>
                <a:t>space</a:t>
              </a:r>
              <a:endParaRPr lang="en-US" sz="2000" dirty="0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"/>
                <p:cNvSpPr/>
                <p:nvPr/>
              </p:nvSpPr>
              <p:spPr>
                <a:xfrm>
                  <a:off x="648131" y="2997900"/>
                  <a:ext cx="990600" cy="53340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72000">
                      <a:srgbClr val="99FF99"/>
                    </a:gs>
                    <a:gs pos="100000">
                      <a:srgbClr val="00CC66"/>
                    </a:gs>
                  </a:gsLst>
                </a:gradFill>
                <a:ln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50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31" y="2997900"/>
                  <a:ext cx="990600" cy="53340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2296608" y="2823588"/>
            <a:ext cx="2296258" cy="1839421"/>
            <a:chOff x="2296608" y="2823588"/>
            <a:chExt cx="2296258" cy="1839421"/>
          </a:xfrm>
        </p:grpSpPr>
        <p:cxnSp>
          <p:nvCxnSpPr>
            <p:cNvPr id="3" name="直接连接符 2"/>
            <p:cNvCxnSpPr>
              <a:stCxn id="30" idx="2"/>
              <a:endCxn id="51" idx="0"/>
            </p:cNvCxnSpPr>
            <p:nvPr/>
          </p:nvCxnSpPr>
          <p:spPr>
            <a:xfrm flipH="1">
              <a:off x="2966362" y="2823588"/>
              <a:ext cx="1626504" cy="85449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2296608" y="2823588"/>
              <a:ext cx="2296258" cy="1839421"/>
              <a:chOff x="2070706" y="2142456"/>
              <a:chExt cx="2296258" cy="1839421"/>
            </a:xfrm>
          </p:grpSpPr>
          <p:cxnSp>
            <p:nvCxnSpPr>
              <p:cNvPr id="40" name="Straight Connector 15"/>
              <p:cNvCxnSpPr>
                <a:stCxn id="30" idx="2"/>
                <a:endCxn id="51" idx="0"/>
              </p:cNvCxnSpPr>
              <p:nvPr/>
            </p:nvCxnSpPr>
            <p:spPr>
              <a:xfrm flipH="1">
                <a:off x="2740460" y="2142456"/>
                <a:ext cx="1626504" cy="854496"/>
              </a:xfrm>
              <a:prstGeom prst="line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2070706" y="3520212"/>
                <a:ext cx="1340303" cy="4616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defRPr sz="2400">
                    <a:latin typeface="Calibri" pitchFamily="34" charset="0"/>
                  </a:defRPr>
                </a:lvl1pPr>
              </a:lstStyle>
              <a:p>
                <a:r>
                  <a:rPr lang="en-US" sz="2000" dirty="0"/>
                  <a:t>Lie group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4"/>
                  <p:cNvSpPr/>
                  <p:nvPr/>
                </p:nvSpPr>
                <p:spPr>
                  <a:xfrm>
                    <a:off x="2245160" y="2996952"/>
                    <a:ext cx="990600" cy="533400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72000">
                        <a:srgbClr val="99FF99"/>
                      </a:gs>
                      <a:gs pos="100000">
                        <a:srgbClr val="00CC66"/>
                      </a:gs>
                    </a:gsLst>
                  </a:gradFill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>
                              <a:latin typeface="Cambria Math"/>
                            </a:rPr>
                            <m:t>𝐺</m:t>
                          </m:r>
                        </m:oMath>
                      </m:oMathPara>
                    </a14:m>
                    <a:endParaRPr lang="en-US" sz="2400" dirty="0"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1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5160" y="2996952"/>
                    <a:ext cx="990600" cy="53340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矩形 2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Engineering classification of differentiable manifolds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3604413" y="2823588"/>
            <a:ext cx="2070439" cy="2219841"/>
            <a:chOff x="3604413" y="2823588"/>
            <a:chExt cx="2070439" cy="2219841"/>
          </a:xfrm>
        </p:grpSpPr>
        <p:cxnSp>
          <p:nvCxnSpPr>
            <p:cNvPr id="41" name="Straight Connector 17"/>
            <p:cNvCxnSpPr>
              <a:stCxn id="30" idx="2"/>
              <a:endCxn id="52" idx="0"/>
            </p:cNvCxnSpPr>
            <p:nvPr/>
          </p:nvCxnSpPr>
          <p:spPr>
            <a:xfrm>
              <a:off x="4592866" y="2823588"/>
              <a:ext cx="0" cy="855444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 w="1905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604413" y="4212432"/>
              <a:ext cx="2070439" cy="83099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2000">
                  <a:latin typeface="Calibri" pitchFamily="34" charset="0"/>
                </a:defRPr>
              </a:lvl1pPr>
            </a:lstStyle>
            <a:p>
              <a:r>
                <a:rPr lang="en-US" dirty="0"/>
                <a:t>Homogeneous </a:t>
              </a:r>
            </a:p>
            <a:p>
              <a:r>
                <a:rPr lang="en-US" dirty="0"/>
                <a:t>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4"/>
                <p:cNvSpPr/>
                <p:nvPr/>
              </p:nvSpPr>
              <p:spPr>
                <a:xfrm>
                  <a:off x="4097566" y="3679032"/>
                  <a:ext cx="990600" cy="53340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72000">
                      <a:srgbClr val="99FF99"/>
                    </a:gs>
                    <a:gs pos="100000">
                      <a:srgbClr val="00CC66"/>
                    </a:gs>
                  </a:gsLst>
                </a:gradFill>
                <a:ln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>
                            <a:latin typeface="Cambria Math"/>
                          </a:rPr>
                          <m:t>𝐺</m:t>
                        </m:r>
                        <m:r>
                          <a:rPr lang="en-US" sz="2400">
                            <a:latin typeface="Cambria Math"/>
                          </a:rPr>
                          <m:t>/</m:t>
                        </m:r>
                        <m:r>
                          <a:rPr lang="en-US" sz="2400">
                            <a:latin typeface="Cambria Math"/>
                          </a:rPr>
                          <m:t>𝐻</m:t>
                        </m:r>
                      </m:oMath>
                    </m:oMathPara>
                  </a14:m>
                  <a:endParaRPr lang="en-US" sz="2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52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566" y="3679032"/>
                  <a:ext cx="990600" cy="53340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/>
          <p:cNvGrpSpPr/>
          <p:nvPr/>
        </p:nvGrpSpPr>
        <p:grpSpPr>
          <a:xfrm>
            <a:off x="4592866" y="2823588"/>
            <a:ext cx="3579534" cy="2240691"/>
            <a:chOff x="4366964" y="2142456"/>
            <a:chExt cx="3579534" cy="2240691"/>
          </a:xfrm>
        </p:grpSpPr>
        <p:grpSp>
          <p:nvGrpSpPr>
            <p:cNvPr id="25" name="组合 24"/>
            <p:cNvGrpSpPr/>
            <p:nvPr/>
          </p:nvGrpSpPr>
          <p:grpSpPr>
            <a:xfrm>
              <a:off x="4366964" y="2142456"/>
              <a:ext cx="2898097" cy="2240691"/>
              <a:chOff x="4366964" y="2142456"/>
              <a:chExt cx="2898097" cy="2240691"/>
            </a:xfrm>
          </p:grpSpPr>
          <p:cxnSp>
            <p:nvCxnSpPr>
              <p:cNvPr id="43" name="Straight Connector 22"/>
              <p:cNvCxnSpPr>
                <a:stCxn id="30" idx="2"/>
                <a:endCxn id="54" idx="0"/>
              </p:cNvCxnSpPr>
              <p:nvPr/>
            </p:nvCxnSpPr>
            <p:spPr>
              <a:xfrm>
                <a:off x="4366964" y="2142456"/>
                <a:ext cx="1981819" cy="861698"/>
              </a:xfrm>
              <a:prstGeom prst="line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99FF99"/>
                  </a:gs>
                  <a:gs pos="100000">
                    <a:srgbClr val="00CC66"/>
                  </a:gs>
                </a:gsLst>
              </a:gradFill>
              <a:ln w="19050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5523880" y="3552150"/>
                <a:ext cx="1741181" cy="83099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ctr">
                  <a:defRPr sz="2000">
                    <a:latin typeface="Calibri" pitchFamily="34" charset="0"/>
                  </a:defRPr>
                </a:lvl1pPr>
              </a:lstStyle>
              <a:p>
                <a:r>
                  <a:rPr lang="en-US" dirty="0"/>
                  <a:t>Riemannian </a:t>
                </a:r>
              </a:p>
              <a:p>
                <a:r>
                  <a:rPr lang="en-US" dirty="0"/>
                  <a:t>manifold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4"/>
                  <p:cNvSpPr/>
                  <p:nvPr/>
                </p:nvSpPr>
                <p:spPr>
                  <a:xfrm>
                    <a:off x="5605285" y="3004154"/>
                    <a:ext cx="1486995" cy="533400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72000">
                        <a:srgbClr val="99FF99"/>
                      </a:gs>
                      <a:gs pos="100000">
                        <a:srgbClr val="00CC66"/>
                      </a:gs>
                    </a:gsLst>
                  </a:gradFill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sz="2400">
                                  <a:latin typeface="Cambria Math"/>
                                </a:rPr>
                                <m:t>,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/>
                                        </a:rPr>
                                        <m:t>,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US" sz="2400" dirty="0"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4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285" y="3004154"/>
                    <a:ext cx="1486995" cy="53340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48264" y="2760642"/>
                  <a:ext cx="998234" cy="923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ctr">
                    <a:defRPr sz="2000">
                      <a:latin typeface="Calibri" pitchFamily="34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>
                            <a:latin typeface="Cambria Math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2760642"/>
                  <a:ext cx="998234" cy="92333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86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839194" y="4060707"/>
            <a:ext cx="2125294" cy="2376466"/>
            <a:chOff x="8062981" y="4221088"/>
            <a:chExt cx="2125294" cy="2376466"/>
          </a:xfrm>
        </p:grpSpPr>
        <p:sp>
          <p:nvSpPr>
            <p:cNvPr id="4" name="矩形 3"/>
            <p:cNvSpPr/>
            <p:nvPr/>
          </p:nvSpPr>
          <p:spPr>
            <a:xfrm>
              <a:off x="8062981" y="4221088"/>
              <a:ext cx="2110967" cy="237646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80" name="Picture 31" descr="http://upload.wikimedia.org/wikipedia/commons/thumb/6/6d/Parallel_transport.png/220px-Parallel_transport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62981" y="4221088"/>
              <a:ext cx="2125294" cy="2376466"/>
            </a:xfrm>
            <a:prstGeom prst="rect">
              <a:avLst/>
            </a:prstGeom>
            <a:noFill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5039643"/>
                <a:ext cx="6427064" cy="1701725"/>
              </a:xfrm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pPr marL="342900" indent="-342900">
                  <a:buSzPct val="120000"/>
                  <a:buBlip>
                    <a:blip r:embed="rId5"/>
                  </a:buBlip>
                </a:pPr>
                <a:r>
                  <a:rPr lang="en-US" altLang="zh-CN" sz="2000" b="0" dirty="0" smtClean="0">
                    <a:solidFill>
                      <a:srgbClr val="0000FF"/>
                    </a:solidFill>
                    <a:ea typeface="Cambria Math"/>
                  </a:rPr>
                  <a:t>Distance: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〈</m:t>
                        </m:r>
                        <m:acc>
                          <m:accPr>
                            <m:chr m:val="̇"/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〉</m:t>
                        </m:r>
                      </m:e>
                    </m:nary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𝑑𝑡</m:t>
                    </m:r>
                  </m:oMath>
                </a14:m>
                <a:endParaRPr lang="en-US" altLang="zh-CN" sz="2000" b="0" dirty="0" smtClean="0">
                  <a:solidFill>
                    <a:srgbClr val="0000FF"/>
                  </a:solidFill>
                  <a:ea typeface="Cambria Math"/>
                </a:endParaRPr>
              </a:p>
              <a:p>
                <a:pPr marL="342900" indent="-342900">
                  <a:buSzPct val="120000"/>
                  <a:buBlip>
                    <a:blip r:embed="rId5"/>
                  </a:buBlip>
                </a:pPr>
                <a:r>
                  <a:rPr lang="en-US" altLang="zh-CN" sz="2000" b="0" dirty="0" smtClean="0">
                    <a:solidFill>
                      <a:srgbClr val="0000FF"/>
                    </a:solidFill>
                    <a:ea typeface="Cambria Math"/>
                  </a:rPr>
                  <a:t>Riemannian connection: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𝑍</m:t>
                        </m:r>
                      </m:sub>
                    </m:sSub>
                    <m:d>
                      <m:dPr>
                        <m:begChr m:val="〈"/>
                        <m:endChr m:val="〉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𝑍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+〈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𝑍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𝑌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〉</m:t>
                    </m:r>
                  </m:oMath>
                </a14:m>
                <a:endParaRPr lang="en-US" altLang="zh-CN" sz="2000" b="0" dirty="0" smtClean="0">
                  <a:solidFill>
                    <a:schemeClr val="tx1"/>
                  </a:solidFill>
                  <a:ea typeface="Cambria Math"/>
                </a:endParaRPr>
              </a:p>
              <a:p>
                <a:pPr marL="342900" indent="-342900">
                  <a:buSzPct val="120000"/>
                  <a:buBlip>
                    <a:blip r:embed="rId5"/>
                  </a:buBlip>
                </a:pPr>
                <a:r>
                  <a:rPr lang="en-US" altLang="zh-CN" sz="2000" b="0" dirty="0" smtClean="0">
                    <a:solidFill>
                      <a:srgbClr val="0000FF"/>
                    </a:solidFill>
                    <a:ea typeface="Cambria Math"/>
                  </a:rPr>
                  <a:t>Parallel transport: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𝜸</m:t>
                            </m:r>
                          </m:e>
                        </m:acc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=0, ∀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𝐼</m:t>
                    </m:r>
                  </m:oMath>
                </a14:m>
                <a:endParaRPr lang="en-US" altLang="zh-CN" sz="2000" b="0" i="1" dirty="0" smtClean="0">
                  <a:solidFill>
                    <a:schemeClr val="tx1"/>
                  </a:solidFill>
                  <a:ea typeface="Cambria Math"/>
                </a:endParaRPr>
              </a:p>
              <a:p>
                <a:pPr marL="342900" indent="-342900">
                  <a:buSzPct val="120000"/>
                  <a:buBlip>
                    <a:blip r:embed="rId5"/>
                  </a:buBlip>
                </a:pPr>
                <a:r>
                  <a:rPr lang="en-US" altLang="zh-CN" sz="2000" b="0" dirty="0" smtClean="0">
                    <a:solidFill>
                      <a:srgbClr val="0000FF"/>
                    </a:solidFill>
                    <a:ea typeface="Cambria Math"/>
                  </a:rPr>
                  <a:t>Geodesics: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b="0"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en-US" altLang="zh-CN" sz="2000" b="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𝜸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000" b="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sub>
                    </m:sSub>
                    <m:acc>
                      <m:accPr>
                        <m:chr m:val="̇"/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</m:acc>
                    <m:d>
                      <m:dPr>
                        <m:ctrlPr>
                          <a:rPr lang="en-US" altLang="zh-CN" sz="2000" b="0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altLang="zh-CN" sz="2000" b="0" i="1">
                        <a:latin typeface="Cambria Math"/>
                        <a:ea typeface="Cambria Math"/>
                      </a:rPr>
                      <m:t>=0, ∀</m:t>
                    </m:r>
                    <m:r>
                      <a:rPr lang="en-US" altLang="zh-CN" sz="2000" b="0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CN" sz="2000" b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000" b="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altLang="zh-CN" sz="2000" b="0" i="1" dirty="0" smtClean="0">
                    <a:ea typeface="Cambria Math"/>
                  </a:rPr>
                  <a:t> </a:t>
                </a:r>
                <a:r>
                  <a:rPr lang="en-US" altLang="zh-CN" sz="2000" b="0" dirty="0" smtClean="0">
                    <a:ea typeface="Cambria Math"/>
                  </a:rPr>
                  <a:t>Arcs of great circle</a:t>
                </a:r>
                <a:endParaRPr lang="en-US" altLang="zh-CN" sz="2000" b="0" dirty="0" smtClean="0">
                  <a:solidFill>
                    <a:srgbClr val="0000FF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8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5039643"/>
                <a:ext cx="6427064" cy="1701725"/>
              </a:xfrm>
              <a:blipFill rotWithShape="1"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</a:rPr>
                  <a:t>g) Riemannian manifolds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>
                        <a:solidFill>
                          <a:schemeClr val="bg1"/>
                        </a:solidFill>
                        <a:latin typeface="Cambria Math"/>
                      </a:rPr>
                      <m:t>𝑴</m:t>
                    </m:r>
                    <m:r>
                      <a:rPr lang="en-US" altLang="zh-CN" sz="2800">
                        <a:solidFill>
                          <a:schemeClr val="bg1"/>
                        </a:solidFill>
                        <a:latin typeface="Cambria Math"/>
                      </a:rPr>
                      <m:t>,〈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</m:e>
                    </m:d>
                    <m:r>
                      <a:rPr lang="en-US" altLang="zh-CN" sz="2800">
                        <a:solidFill>
                          <a:schemeClr val="bg1"/>
                        </a:solidFill>
                        <a:latin typeface="Cambria Math"/>
                      </a:rPr>
                      <m:t>〉)</m:t>
                    </m:r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</a:rPr>
                  <a:t> (Riemann 1854</a:t>
                </a:r>
                <a:r>
                  <a:rPr lang="en-US" altLang="zh-CN" sz="2800" dirty="0" smtClean="0">
                    <a:solidFill>
                      <a:schemeClr val="bg1"/>
                    </a:solidFill>
                  </a:rPr>
                  <a:t>)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7"/>
                <a:stretch>
                  <a:fillRect l="-1404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4417496" y="1340768"/>
            <a:ext cx="4522177" cy="2687880"/>
            <a:chOff x="9656152" y="2293051"/>
            <a:chExt cx="4743450" cy="2819400"/>
          </a:xfrm>
        </p:grpSpPr>
        <p:sp>
          <p:nvSpPr>
            <p:cNvPr id="34" name="Rounded Rectangle 8"/>
            <p:cNvSpPr/>
            <p:nvPr/>
          </p:nvSpPr>
          <p:spPr>
            <a:xfrm>
              <a:off x="9656152" y="2444966"/>
              <a:ext cx="4743450" cy="2667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graphicFrame>
          <p:nvGraphicFramePr>
            <p:cNvPr id="35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3132427"/>
                </p:ext>
              </p:extLst>
            </p:nvPr>
          </p:nvGraphicFramePr>
          <p:xfrm>
            <a:off x="10483218" y="4289530"/>
            <a:ext cx="1173306" cy="727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66" name="Equation" r:id="rId8" imgW="1244520" imgH="711000" progId="Equation.3">
                    <p:embed/>
                  </p:oleObj>
                </mc:Choice>
                <mc:Fallback>
                  <p:oleObj name="Equation" r:id="rId8" imgW="1244520" imgH="711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83218" y="4289530"/>
                          <a:ext cx="1173306" cy="727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6" name="Group 36"/>
            <p:cNvGrpSpPr>
              <a:grpSpLocks/>
            </p:cNvGrpSpPr>
            <p:nvPr/>
          </p:nvGrpSpPr>
          <p:grpSpPr bwMode="auto">
            <a:xfrm>
              <a:off x="11702042" y="2293051"/>
              <a:ext cx="2600976" cy="2819400"/>
              <a:chOff x="2375" y="287"/>
              <a:chExt cx="1564" cy="1728"/>
            </a:xfrm>
          </p:grpSpPr>
          <p:graphicFrame>
            <p:nvGraphicFramePr>
              <p:cNvPr id="67" name="Object 22"/>
              <p:cNvGraphicFramePr>
                <a:graphicFrameLocks noChangeAspect="1"/>
              </p:cNvGraphicFramePr>
              <p:nvPr/>
            </p:nvGraphicFramePr>
            <p:xfrm>
              <a:off x="2391" y="287"/>
              <a:ext cx="1548" cy="17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867" name="Visio" r:id="rId10" imgW="1813447" imgH="2023752" progId="">
                      <p:embed/>
                    </p:oleObj>
                  </mc:Choice>
                  <mc:Fallback>
                    <p:oleObj name="Visio" r:id="rId10" imgW="1813447" imgH="2023752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91" y="287"/>
                            <a:ext cx="1548" cy="17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8" name="Object 23"/>
              <p:cNvGraphicFramePr>
                <a:graphicFrameLocks noChangeAspect="1"/>
              </p:cNvGraphicFramePr>
              <p:nvPr/>
            </p:nvGraphicFramePr>
            <p:xfrm>
              <a:off x="2375" y="697"/>
              <a:ext cx="219" cy="2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868" name="Equation" r:id="rId12" imgW="190440" imgH="203040" progId="Equation.3">
                      <p:embed/>
                    </p:oleObj>
                  </mc:Choice>
                  <mc:Fallback>
                    <p:oleObj name="Equation" r:id="rId12" imgW="1904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75" y="697"/>
                            <a:ext cx="219" cy="2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8824560"/>
                </p:ext>
              </p:extLst>
            </p:nvPr>
          </p:nvGraphicFramePr>
          <p:xfrm>
            <a:off x="11180152" y="3540826"/>
            <a:ext cx="630858" cy="503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69" name="Equation" r:id="rId14" imgW="190440" imgH="139680" progId="Equation.3">
                    <p:embed/>
                  </p:oleObj>
                </mc:Choice>
                <mc:Fallback>
                  <p:oleObj name="Equation" r:id="rId14" imgW="19044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80152" y="3540826"/>
                          <a:ext cx="630858" cy="5033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3307417"/>
                </p:ext>
              </p:extLst>
            </p:nvPr>
          </p:nvGraphicFramePr>
          <p:xfrm>
            <a:off x="11408752" y="3236026"/>
            <a:ext cx="210286" cy="3879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70" name="Equation" r:id="rId16" imgW="190440" imgH="279360" progId="Equation.DSMT4">
                    <p:embed/>
                  </p:oleObj>
                </mc:Choice>
                <mc:Fallback>
                  <p:oleObj name="Equation" r:id="rId16" imgW="19044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08752" y="3236026"/>
                          <a:ext cx="210286" cy="3879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7" name="Group 23"/>
            <p:cNvGrpSpPr/>
            <p:nvPr/>
          </p:nvGrpSpPr>
          <p:grpSpPr>
            <a:xfrm>
              <a:off x="9656152" y="3006632"/>
              <a:ext cx="1495366" cy="1524794"/>
              <a:chOff x="1219200" y="1219200"/>
              <a:chExt cx="1625600" cy="1524794"/>
            </a:xfrm>
          </p:grpSpPr>
          <p:sp>
            <p:nvSpPr>
              <p:cNvPr id="62" name="Rectangle 24"/>
              <p:cNvSpPr/>
              <p:nvPr/>
            </p:nvSpPr>
            <p:spPr>
              <a:xfrm>
                <a:off x="1524000" y="1600200"/>
                <a:ext cx="914400" cy="8382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</a:endParaRPr>
              </a:p>
            </p:txBody>
          </p:sp>
          <p:cxnSp>
            <p:nvCxnSpPr>
              <p:cNvPr id="63" name="Straight Arrow Connector 25"/>
              <p:cNvCxnSpPr/>
              <p:nvPr/>
            </p:nvCxnSpPr>
            <p:spPr>
              <a:xfrm>
                <a:off x="1219200" y="1981200"/>
                <a:ext cx="1600200" cy="1588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26"/>
              <p:cNvCxnSpPr/>
              <p:nvPr/>
            </p:nvCxnSpPr>
            <p:spPr>
              <a:xfrm rot="5400000" flipH="1" flipV="1">
                <a:off x="1219200" y="1981200"/>
                <a:ext cx="1524000" cy="1588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65" name="Object 60"/>
              <p:cNvGraphicFramePr>
                <a:graphicFrameLocks noChangeAspect="1"/>
              </p:cNvGraphicFramePr>
              <p:nvPr/>
            </p:nvGraphicFramePr>
            <p:xfrm>
              <a:off x="2667000" y="2057400"/>
              <a:ext cx="1778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871" name="Equation" r:id="rId18" imgW="177480" imgH="279360" progId="Equation.DSMT4">
                      <p:embed/>
                    </p:oleObj>
                  </mc:Choice>
                  <mc:Fallback>
                    <p:oleObj name="Equation" r:id="rId18" imgW="177480" imgH="2793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7000" y="2057400"/>
                            <a:ext cx="177800" cy="279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6" name="Object 60"/>
              <p:cNvGraphicFramePr>
                <a:graphicFrameLocks noChangeAspect="1"/>
              </p:cNvGraphicFramePr>
              <p:nvPr/>
            </p:nvGraphicFramePr>
            <p:xfrm>
              <a:off x="2051050" y="1219200"/>
              <a:ext cx="1905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872" name="Equation" r:id="rId20" imgW="190440" imgH="279360" progId="Equation.DSMT4">
                      <p:embed/>
                    </p:oleObj>
                  </mc:Choice>
                  <mc:Fallback>
                    <p:oleObj name="Equation" r:id="rId20" imgW="190440" imgH="2793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51050" y="1219200"/>
                            <a:ext cx="190500" cy="279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5" name="Diamond 35"/>
            <p:cNvSpPr/>
            <p:nvPr/>
          </p:nvSpPr>
          <p:spPr>
            <a:xfrm rot="1210239">
              <a:off x="12664800" y="3130766"/>
              <a:ext cx="1066800" cy="762000"/>
            </a:xfrm>
            <a:prstGeom prst="diamond">
              <a:avLst/>
            </a:prstGeom>
            <a:solidFill>
              <a:srgbClr val="FFFF00">
                <a:alpha val="9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cxnSp>
          <p:nvCxnSpPr>
            <p:cNvPr id="56" name="Straight Connector 37"/>
            <p:cNvCxnSpPr/>
            <p:nvPr/>
          </p:nvCxnSpPr>
          <p:spPr>
            <a:xfrm>
              <a:off x="13047052" y="3473666"/>
              <a:ext cx="228600" cy="15240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38"/>
            <p:cNvCxnSpPr/>
            <p:nvPr/>
          </p:nvCxnSpPr>
          <p:spPr>
            <a:xfrm flipV="1">
              <a:off x="13045800" y="3321266"/>
              <a:ext cx="228600" cy="15240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58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8978534"/>
                </p:ext>
              </p:extLst>
            </p:nvPr>
          </p:nvGraphicFramePr>
          <p:xfrm>
            <a:off x="13122000" y="3549866"/>
            <a:ext cx="1651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73" name="Equation" r:id="rId22" imgW="164880" imgH="279360" progId="Equation.DSMT4">
                    <p:embed/>
                  </p:oleObj>
                </mc:Choice>
                <mc:Fallback>
                  <p:oleObj name="Equation" r:id="rId22" imgW="16488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22000" y="3549866"/>
                          <a:ext cx="1651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5409158"/>
                </p:ext>
              </p:extLst>
            </p:nvPr>
          </p:nvGraphicFramePr>
          <p:xfrm>
            <a:off x="13268050" y="3168866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74" name="Equation" r:id="rId24" imgW="177480" imgH="279360" progId="Equation.DSMT4">
                    <p:embed/>
                  </p:oleObj>
                </mc:Choice>
                <mc:Fallback>
                  <p:oleObj name="Equation" r:id="rId24" imgW="17748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68050" y="3168866"/>
                          <a:ext cx="1778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0" name="Straight Connector 43"/>
            <p:cNvCxnSpPr/>
            <p:nvPr/>
          </p:nvCxnSpPr>
          <p:spPr>
            <a:xfrm>
              <a:off x="13055325" y="3483191"/>
              <a:ext cx="381000" cy="0"/>
            </a:xfrm>
            <a:prstGeom prst="line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aphicFrame>
          <p:nvGraphicFramePr>
            <p:cNvPr id="6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7861299"/>
                </p:ext>
              </p:extLst>
            </p:nvPr>
          </p:nvGraphicFramePr>
          <p:xfrm>
            <a:off x="13401400" y="3521776"/>
            <a:ext cx="1397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75" name="Equation" r:id="rId26" imgW="139680" imgH="164880" progId="Equation.DSMT4">
                    <p:embed/>
                  </p:oleObj>
                </mc:Choice>
                <mc:Fallback>
                  <p:oleObj name="Equation" r:id="rId26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01400" y="3521776"/>
                          <a:ext cx="139700" cy="165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-36512" y="1475270"/>
                <a:ext cx="4815997" cy="3589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1∗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d>
                        <m:dPr>
                          <m:begChr m:val=""/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2∗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d>
                        <m:dPr>
                          <m:begChr m:val=""/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𝑣</m:t>
                      </m:r>
                      <m:r>
                        <m:rPr>
                          <m:aln/>
                        </m:rPr>
                        <a:rPr lang="en-US" altLang="zh-CN" sz="20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: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ℝ</m:t>
                      </m:r>
                    </m:oMath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𝑣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000" i="1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m:rPr>
                          <m:aln/>
                        </m:rPr>
                        <a:rPr lang="en-US" altLang="zh-CN" sz="2000" i="1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𝑔𝑏</m:t>
                      </m:r>
                    </m:oMath>
                  </m:oMathPara>
                </a14:m>
                <a:endParaRPr lang="en-US" altLang="zh-CN" sz="2000" i="1" dirty="0">
                  <a:latin typeface="Calibri" pitchFamily="34" charset="0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altLang="zh-CN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alibri" pitchFamily="34" charset="0"/>
                    <a:ea typeface="Cambria Math"/>
                  </a:rPr>
                  <a:t>: Riemannian </a:t>
                </a:r>
                <a:r>
                  <a:rPr lang="en-US" altLang="zh-CN" sz="2000" dirty="0" smtClean="0">
                    <a:latin typeface="Calibri" pitchFamily="34" charset="0"/>
                    <a:ea typeface="Cambria Math"/>
                  </a:rPr>
                  <a:t>manifold</a:t>
                </a:r>
                <a:endParaRPr lang="en-US" altLang="zh-CN" sz="2000" dirty="0">
                  <a:latin typeface="Calibri" pitchFamily="34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1475270"/>
                <a:ext cx="4815997" cy="3589252"/>
              </a:xfrm>
              <a:prstGeom prst="rect">
                <a:avLst/>
              </a:prstGeom>
              <a:blipFill rotWithShape="1">
                <a:blip r:embed="rId28"/>
                <a:stretch>
                  <a:fillRect l="-506" b="-2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55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latin typeface="Cambria Math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altLang="zh-CN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i="1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𝜃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r>
                        <a:rPr lang="en-US" altLang="zh-CN" sz="2800" i="1">
                          <a:latin typeface="Cambria Math"/>
                        </a:rPr>
                        <m:t>2</m:t>
                      </m:r>
                      <m:r>
                        <a:rPr lang="en-US" altLang="zh-CN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𝜃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altLang="zh-CN" sz="28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i="1" dirty="0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0" dirty="0" smtClean="0">
                              <a:latin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̇"/>
                              <m:ctrlPr>
                                <a:rPr lang="en-US" altLang="zh-CN" sz="2800" i="1" dirty="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800" i="1" dirty="0" smtClean="0"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̇"/>
                          <m:ctrlPr>
                            <a:rPr lang="en-US" altLang="zh-CN" sz="280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800" i="1" dirty="0" smtClean="0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 sz="2800" i="1" dirty="0" smtClean="0">
                          <a:latin typeface="Cambria Math"/>
                        </a:rPr>
                        <m:t>=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𝜏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⇔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altLang="zh-CN" sz="28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i="1" dirty="0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sz="280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800" i="1" dirty="0" smtClean="0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zh-CN" sz="2800" i="1" dirty="0" smtClean="0">
                          <a:latin typeface="Cambria Math"/>
                        </a:rPr>
                        <m:t>+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𝐶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𝜃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altLang="zh-CN" sz="280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800" i="1" dirty="0" smtClean="0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zh-CN" sz="2800" i="1" dirty="0" smtClean="0">
                          <a:latin typeface="Cambria Math"/>
                        </a:rPr>
                        <m:t> )=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𝜏</m:t>
                      </m:r>
                      <m:r>
                        <a:rPr lang="en-US" altLang="zh-CN" sz="2800" i="1" dirty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altLang="zh-CN" sz="28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altLang="zh-CN" sz="28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altLang="zh-CN" sz="28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altLang="zh-CN" sz="28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altLang="zh-CN" sz="28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altLang="zh-CN" sz="36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altLang="zh-CN" sz="280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altLang="zh-CN" sz="2000" b="0" dirty="0" smtClean="0">
                    <a:solidFill>
                      <a:srgbClr val="000099"/>
                    </a:solidFill>
                    <a:ea typeface="SimSun" pitchFamily="2" charset="-122"/>
                  </a:rPr>
                  <a:t>[1] J</a:t>
                </a:r>
                <a:r>
                  <a:rPr lang="en-US" altLang="zh-CN" sz="2000" b="0" dirty="0">
                    <a:solidFill>
                      <a:srgbClr val="000099"/>
                    </a:solidFill>
                    <a:ea typeface="SimSun" pitchFamily="2" charset="-122"/>
                  </a:rPr>
                  <a:t>. Marsden and T. </a:t>
                </a:r>
                <a:r>
                  <a:rPr lang="en-US" altLang="zh-CN" sz="2000" b="0" dirty="0" err="1">
                    <a:solidFill>
                      <a:srgbClr val="000099"/>
                    </a:solidFill>
                    <a:ea typeface="SimSun" pitchFamily="2" charset="-122"/>
                  </a:rPr>
                  <a:t>Ratiu</a:t>
                </a:r>
                <a:r>
                  <a:rPr lang="en-US" altLang="zh-CN" sz="2000" b="0" dirty="0">
                    <a:solidFill>
                      <a:srgbClr val="000099"/>
                    </a:solidFill>
                    <a:ea typeface="SimSun" pitchFamily="2" charset="-122"/>
                  </a:rPr>
                  <a:t>, </a:t>
                </a:r>
                <a:r>
                  <a:rPr lang="en-US" altLang="zh-CN" sz="2000" b="0" i="1" dirty="0">
                    <a:solidFill>
                      <a:srgbClr val="000099"/>
                    </a:solidFill>
                    <a:ea typeface="SimSun" pitchFamily="2" charset="-122"/>
                  </a:rPr>
                  <a:t>Introduction to Mechanics and Symmetry</a:t>
                </a:r>
                <a:r>
                  <a:rPr lang="en-US" altLang="zh-CN" sz="2000" b="0" dirty="0">
                    <a:solidFill>
                      <a:srgbClr val="000099"/>
                    </a:solidFill>
                    <a:ea typeface="SimSun" pitchFamily="2" charset="-122"/>
                  </a:rPr>
                  <a:t>, Springer, 1996</a:t>
                </a:r>
                <a:r>
                  <a:rPr lang="en-US" altLang="zh-CN" sz="2000" b="0" dirty="0" smtClean="0">
                    <a:solidFill>
                      <a:srgbClr val="000099"/>
                    </a:solidFill>
                    <a:ea typeface="SimSun" pitchFamily="2" charset="-122"/>
                  </a:rPr>
                  <a:t>.</a:t>
                </a:r>
                <a:endParaRPr lang="en-US" altLang="zh-CN" sz="2000" b="0" dirty="0">
                  <a:ea typeface="Cambria Math"/>
                </a:endParaRPr>
              </a:p>
            </p:txBody>
          </p:sp>
        </mc:Choice>
        <mc:Fallback xmlns="">
          <p:sp>
            <p:nvSpPr>
              <p:cNvPr id="32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40768"/>
                <a:ext cx="8686800" cy="5517232"/>
              </a:xfrm>
              <a:blipFill rotWithShape="1">
                <a:blip r:embed="rId2"/>
                <a:stretch>
                  <a:fillRect l="-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g1) Geometric Control of Robot Manipulators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75778" name="Picture 2" descr="C:\Users\Troy Woo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2310928"/>
            <a:ext cx="4202112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11524" y="4917036"/>
                <a:ext cx="3611240" cy="735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/>
                            </a:rPr>
                            <m:t>Γ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/>
                                </a:rPr>
                                <m:t>×⋯×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altLang="zh-CN" sz="2400" b="0" i="1" smtClean="0">
                              <a:latin typeface="Cambria Math"/>
                            </a:rPr>
                            <m:t>6</m:t>
                          </m:r>
                        </m:lim>
                      </m:limLow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24" y="4917036"/>
                <a:ext cx="3611240" cy="735009"/>
              </a:xfrm>
              <a:prstGeom prst="rect">
                <a:avLst/>
              </a:prstGeom>
              <a:blipFill rotWithShape="1"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8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15616" y="3690754"/>
            <a:ext cx="2203782" cy="6743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707904" y="3677615"/>
            <a:ext cx="1512168" cy="67435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609140" y="3677615"/>
            <a:ext cx="2491252" cy="674350"/>
          </a:xfrm>
          <a:prstGeom prst="rect">
            <a:avLst/>
          </a:prstGeom>
          <a:solidFill>
            <a:srgbClr val="CC99FF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ea typeface="SimSun" pitchFamily="2" charset="-122"/>
                  </a:rPr>
                  <a:t/>
                </a:r>
                <a:br>
                  <a:rPr lang="en-US" altLang="zh-CN" dirty="0" smtClean="0">
                    <a:ea typeface="SimSun" pitchFamily="2" charset="-122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𝑀𝑉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𝑉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   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𝑉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altLang="zh-CN" sz="24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altLang="zh-CN" sz="1600" b="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US" altLang="zh-CN" sz="20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sz="2400" b="0" i="1" dirty="0" smtClean="0">
                    <a:latin typeface="Cambria Math"/>
                  </a:rPr>
                  <a:t/>
                </a:r>
                <a:br>
                  <a:rPr lang="en-US" altLang="zh-CN" sz="2400" b="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0" i="1">
                                <a:latin typeface="Cambria Math"/>
                              </a:rPr>
                              <m:t>𝑚</m:t>
                            </m:r>
                            <m:acc>
                              <m:accPr>
                                <m:chr m:val="̈"/>
                                <m:ctrlPr>
                                  <a:rPr lang="en-US" altLang="zh-CN" sz="2400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</m:e>
                        </m:mr>
                        <m:mr>
                          <m:e>
                            <m:r>
                              <a:rPr lang="en-US" altLang="zh-CN" sz="2400" b="0" i="1">
                                <a:latin typeface="Cambria Math"/>
                              </a:rPr>
                              <m:t>𝐼</m:t>
                            </m:r>
                            <m:acc>
                              <m:accPr>
                                <m:chr m:val="̇"/>
                                <m:ctrlPr>
                                  <a:rPr lang="en-US" altLang="zh-CN" sz="2400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>
                                    <a:latin typeface="Cambria Math"/>
                                  </a:rPr>
                                  <m:t>𝜔</m:t>
                                </m:r>
                              </m:e>
                            </m:acc>
                            <m:r>
                              <a:rPr lang="en-US" altLang="zh-CN" sz="2400" b="0" i="1" dirty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400" b="0" i="1" dirty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sz="2400" b="0" i="1" dirty="0">
                                <a:latin typeface="Cambria Math"/>
                              </a:rPr>
                              <m:t>×</m:t>
                            </m:r>
                            <m:r>
                              <a:rPr lang="en-US" altLang="zh-CN" sz="2400" b="0" i="1" dirty="0"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zh-CN" sz="2400" b="0" i="1" dirty="0">
                                <a:latin typeface="Cambria Math"/>
                              </a:rPr>
                              <m:t>𝜔</m:t>
                            </m:r>
                          </m:e>
                        </m:mr>
                      </m:m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  <m:aln/>
                              </m:rPr>
                              <a:rPr lang="en-US" altLang="zh-CN" sz="2400" b="0" i="1" smtClean="0">
                                <a:latin typeface="Cambria Math"/>
                              </a:rPr>
                              <m:t>=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=</m:t>
                            </m:r>
                          </m:e>
                        </m:mr>
                      </m:m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/>
                              </a:rPr>
                              <m:t>𝑓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𝜏</m:t>
                            </m:r>
                          </m:e>
                        </m:mr>
                      </m:m>
                      <m:r>
                        <a:rPr lang="en-US" altLang="zh-CN" sz="2400" b="0" i="1" smtClean="0">
                          <a:latin typeface="Cambria Math"/>
                        </a:rPr>
                        <m:t>⇔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𝑀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0" smtClean="0">
                              <a:latin typeface="Cambria Math"/>
                            </a:rPr>
                            <m:t>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𝑉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⇔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𝑀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𝑉</m:t>
                          </m:r>
                        </m:e>
                      </m:acc>
                      <m:r>
                        <a:rPr lang="en-US" altLang="zh-CN" sz="2400" b="0" i="1" dirty="0" smtClean="0">
                          <a:latin typeface="Cambria Math"/>
                        </a:rPr>
                        <m:t>−</m:t>
                      </m:r>
                      <m:r>
                        <a:rPr lang="en-US" altLang="zh-CN" sz="2400" b="0" i="1" dirty="0" smtClean="0">
                          <a:latin typeface="Cambria Math"/>
                        </a:rPr>
                        <m:t>𝑎</m:t>
                      </m:r>
                      <m:sSubSup>
                        <m:sSubSupPr>
                          <m:ctrlPr>
                            <a:rPr lang="en-US" altLang="zh-CN" sz="2400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𝑉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b="0" i="1" dirty="0" smtClean="0">
                          <a:latin typeface="Cambria Math"/>
                        </a:rPr>
                        <m:t>𝑀𝑉</m:t>
                      </m:r>
                      <m:r>
                        <a:rPr lang="en-US" altLang="zh-CN" sz="2400" b="0" i="1" dirty="0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pPr marL="0" indent="0">
                  <a:buNone/>
                </a:pPr>
                <a:endParaRPr lang="en-US" altLang="zh-CN" sz="600" b="0" dirty="0" smtClean="0"/>
              </a:p>
              <a:p>
                <a:pPr marL="0" indent="0" algn="ctr">
                  <a:buNone/>
                </a:pPr>
                <a:r>
                  <a:rPr lang="en-US" altLang="zh-CN" sz="3600" b="0" dirty="0" smtClean="0"/>
                  <a:t>Coordinate Invariant!</a:t>
                </a:r>
                <a:endParaRPr lang="en-US" altLang="zh-CN" sz="3600" b="0" dirty="0"/>
              </a:p>
              <a:p>
                <a:pPr marL="0" indent="0">
                  <a:buNone/>
                </a:pPr>
                <a:endParaRPr lang="en-US" altLang="zh-CN" sz="800" b="0" dirty="0" smtClean="0"/>
              </a:p>
              <a:p>
                <a:pPr marL="0" indent="0">
                  <a:buNone/>
                </a:pPr>
                <a:r>
                  <a:rPr lang="en-US" altLang="zh-CN" sz="2000" b="0" dirty="0" smtClean="0">
                    <a:solidFill>
                      <a:srgbClr val="000099"/>
                    </a:solidFill>
                    <a:ea typeface="SimSun" pitchFamily="2" charset="-122"/>
                  </a:rPr>
                  <a:t>[2] </a:t>
                </a:r>
                <a:r>
                  <a:rPr lang="en-US" altLang="zh-CN" sz="2000" b="0" dirty="0" err="1" smtClean="0">
                    <a:solidFill>
                      <a:srgbClr val="000099"/>
                    </a:solidFill>
                    <a:ea typeface="SimSun" pitchFamily="2" charset="-122"/>
                  </a:rPr>
                  <a:t>Ploen</a:t>
                </a:r>
                <a:r>
                  <a:rPr lang="en-US" altLang="zh-CN" sz="2000" b="0" dirty="0">
                    <a:solidFill>
                      <a:srgbClr val="000099"/>
                    </a:solidFill>
                    <a:ea typeface="SimSun" pitchFamily="2" charset="-122"/>
                  </a:rPr>
                  <a:t>, S.R</a:t>
                </a:r>
                <a:r>
                  <a:rPr lang="en-US" altLang="zh-CN" sz="2000" b="0" dirty="0" smtClean="0">
                    <a:solidFill>
                      <a:srgbClr val="000099"/>
                    </a:solidFill>
                    <a:ea typeface="SimSun" pitchFamily="2" charset="-122"/>
                  </a:rPr>
                  <a:t>. and </a:t>
                </a:r>
                <a:r>
                  <a:rPr lang="en-US" altLang="zh-CN" sz="2000" b="0" dirty="0">
                    <a:solidFill>
                      <a:srgbClr val="000099"/>
                    </a:solidFill>
                    <a:ea typeface="SimSun" pitchFamily="2" charset="-122"/>
                  </a:rPr>
                  <a:t>Park, F.C</a:t>
                </a:r>
                <a:r>
                  <a:rPr lang="en-US" altLang="zh-CN" sz="2000" b="0" dirty="0" smtClean="0">
                    <a:solidFill>
                      <a:srgbClr val="000099"/>
                    </a:solidFill>
                    <a:ea typeface="SimSun" pitchFamily="2" charset="-122"/>
                  </a:rPr>
                  <a:t>. </a:t>
                </a:r>
                <a:r>
                  <a:rPr lang="en-US" altLang="zh-CN" sz="2000" b="0" dirty="0">
                    <a:solidFill>
                      <a:srgbClr val="000099"/>
                    </a:solidFill>
                    <a:ea typeface="SimSun" pitchFamily="2" charset="-122"/>
                  </a:rPr>
                  <a:t>"Coordinate-invariant algorithms for robot dynamics," Robotics and Automation, IEEE Transactions on , vol.15, no.6, pp.1130-1135, Dec </a:t>
                </a:r>
                <a:r>
                  <a:rPr lang="en-US" altLang="zh-CN" sz="2000" b="0" dirty="0" smtClean="0">
                    <a:solidFill>
                      <a:srgbClr val="000099"/>
                    </a:solidFill>
                    <a:ea typeface="SimSun" pitchFamily="2" charset="-122"/>
                  </a:rPr>
                  <a:t>1999.</a:t>
                </a:r>
                <a:endParaRPr lang="en-US" altLang="zh-CN" sz="2000" b="0" dirty="0">
                  <a:solidFill>
                    <a:srgbClr val="000099"/>
                  </a:solidFill>
                  <a:ea typeface="SimSun" pitchFamily="2" charset="-122"/>
                </a:endParaRPr>
              </a:p>
            </p:txBody>
          </p:sp>
        </mc:Choice>
        <mc:Fallback xmlns="">
          <p:sp>
            <p:nvSpPr>
              <p:cNvPr id="32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02" r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6152728" y="1427996"/>
            <a:ext cx="2743200" cy="2190750"/>
            <a:chOff x="5868144" y="3125713"/>
            <a:chExt cx="2743200" cy="21907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Object 3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41269040"/>
                    </p:ext>
                  </p:extLst>
                </p:nvPr>
              </p:nvGraphicFramePr>
              <p:xfrm>
                <a:off x="5868144" y="3125713"/>
                <a:ext cx="2743200" cy="21907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3533" name="Visio" r:id="rId4" imgW="2040309" imgH="1629164" progId="">
                        <p:embed/>
                      </p:oleObj>
                    </mc:Choice>
                    <mc:Fallback>
                      <p:oleObj name="Visio" r:id="rId4" imgW="2040309" imgH="1629164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68144" y="3125713"/>
                              <a:ext cx="2743200" cy="21907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" name="Object 3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41269040"/>
                    </p:ext>
                  </p:extLst>
                </p:nvPr>
              </p:nvGraphicFramePr>
              <p:xfrm>
                <a:off x="5868144" y="3125713"/>
                <a:ext cx="2743200" cy="21907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3289" name="Visio" r:id="rId6" imgW="2040309" imgH="1629164" progId="">
                        <p:embed/>
                      </p:oleObj>
                    </mc:Choice>
                    <mc:Fallback>
                      <p:oleObj name="Visio" r:id="rId6" imgW="2040309" imgH="1629164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68144" y="3125713"/>
                              <a:ext cx="2743200" cy="21907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876256" y="4787860"/>
                  <a:ext cx="15841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𝑆𝐸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256" y="4787860"/>
                  <a:ext cx="1584176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矩形 1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g2) Newton-Euler Equations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611560" y="4797152"/>
            <a:ext cx="2664296" cy="792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5109"/>
          <a:stretch/>
        </p:blipFill>
        <p:spPr bwMode="auto">
          <a:xfrm>
            <a:off x="5601946" y="1772816"/>
            <a:ext cx="3240360" cy="23071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4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391744"/>
            <a:ext cx="4126290" cy="2133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SzPct val="100000"/>
                  <a:buBlip>
                    <a:blip r:embed="rId4"/>
                  </a:buBlip>
                </a:pPr>
                <a:r>
                  <a:rPr lang="en-US" altLang="zh-CN" sz="2200" dirty="0" smtClean="0">
                    <a:solidFill>
                      <a:srgbClr val="000099"/>
                    </a:solidFill>
                    <a:ea typeface="SimSun" pitchFamily="2" charset="-122"/>
                  </a:rPr>
                  <a:t>Constraints: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𝑓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: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  <m:t>Γ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  <m:t>6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→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200" b="0" dirty="0" smtClean="0">
                    <a:solidFill>
                      <a:schemeClr val="tx1"/>
                    </a:solidFill>
                    <a:ea typeface="SimSun" pitchFamily="2" charset="-122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𝐴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e>
                    </m:d>
                    <m:acc>
                      <m:accPr>
                        <m:chr m:val="̇"/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e>
                    </m:acc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=</m:t>
                    </m:r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0</m:t>
                    </m:r>
                  </m:oMath>
                </a14:m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342900" indent="-342900">
                  <a:buSzPct val="100000"/>
                  <a:buBlip>
                    <a:blip r:embed="rId4"/>
                  </a:buBlip>
                </a:pPr>
                <a:r>
                  <a:rPr lang="en-US" altLang="zh-CN" sz="2200" dirty="0" smtClean="0">
                    <a:solidFill>
                      <a:srgbClr val="000099"/>
                    </a:solidFill>
                    <a:ea typeface="SimSun" pitchFamily="2" charset="-122"/>
                  </a:rPr>
                  <a:t>Configuration space: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𝑄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(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0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)</m:t>
                    </m:r>
                  </m:oMath>
                </a14:m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342900" indent="-342900">
                  <a:buSzPct val="100000"/>
                  <a:buBlip>
                    <a:blip r:embed="rId4"/>
                  </a:buBlip>
                </a:pPr>
                <a:r>
                  <a:rPr lang="en-US" altLang="zh-CN" sz="2200" dirty="0" smtClean="0">
                    <a:solidFill>
                      <a:srgbClr val="000099"/>
                    </a:solidFill>
                    <a:ea typeface="SimSun" pitchFamily="2" charset="-122"/>
                  </a:rPr>
                  <a:t>Free velocity: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/>
                        <a:ea typeface="SimSun" pitchFamily="2" charset="-122"/>
                      </a:rPr>
                      <m:t>𝑄</m:t>
                    </m:r>
                  </m:oMath>
                </a14:m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342900" indent="-342900">
                  <a:buSzPct val="100000"/>
                  <a:buBlip>
                    <a:blip r:embed="rId4"/>
                  </a:buBlip>
                </a:pPr>
                <a:r>
                  <a:rPr lang="en-US" altLang="zh-CN" sz="2200" dirty="0" smtClean="0">
                    <a:solidFill>
                      <a:srgbClr val="000099"/>
                    </a:solidFill>
                    <a:ea typeface="SimSun" pitchFamily="2" charset="-122"/>
                  </a:rPr>
                  <a:t>Orth. complement: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⊥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𝑣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SimSun" pitchFamily="2" charset="-122"/>
                                    </a:rPr>
                                    <m:t>𝑣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SimSun" pitchFamily="2" charset="-122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SimSun" pitchFamily="2" charset="-122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200" b="0" i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SimSun" pitchFamily="2" charset="-122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SimSun" pitchFamily="2" charset="-122"/>
                                    </a:rPr>
                                    <m:t>6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=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0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, ∀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𝑤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342900" indent="-342900">
                  <a:buSzPct val="100000"/>
                  <a:buBlip>
                    <a:blip r:embed="rId4"/>
                  </a:buBlip>
                </a:pPr>
                <a:r>
                  <a:rPr lang="en-US" altLang="zh-CN" sz="2200" dirty="0" smtClean="0">
                    <a:solidFill>
                      <a:srgbClr val="000099"/>
                    </a:solidFill>
                    <a:ea typeface="SimSun" pitchFamily="2" charset="-122"/>
                  </a:rPr>
                  <a:t>Constraint wrench: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𝜃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⊥</m:t>
                          </m:r>
                        </m:sup>
                      </m:sSup>
                      <m:r>
                        <m:rPr>
                          <m:aln/>
                        </m:rP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𝑓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∈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𝐸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|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𝑓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=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0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, ∀ 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𝑣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𝑄</m:t>
                          </m:r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𝜃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𝑄</m:t>
                      </m:r>
                      <m:r>
                        <m:rPr>
                          <m:aln/>
                        </m:rP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𝑓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𝐸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|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𝑓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=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0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, ∀ 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𝑣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⊥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342900" indent="-342900">
                  <a:buSzPct val="100000"/>
                  <a:buBlip>
                    <a:blip r:embed="rId4"/>
                  </a:buBlip>
                </a:pPr>
                <a:r>
                  <a:rPr lang="en-US" altLang="zh-CN" sz="2200" dirty="0" smtClean="0">
                    <a:solidFill>
                      <a:srgbClr val="000099"/>
                    </a:solidFill>
                    <a:ea typeface="SimSun" pitchFamily="2" charset="-122"/>
                  </a:rPr>
                  <a:t>Decomposition:</a:t>
                </a:r>
                <a:endParaRPr lang="en-US" altLang="zh-CN" sz="2200" dirty="0">
                  <a:solidFill>
                    <a:srgbClr val="000099"/>
                  </a:solidFill>
                  <a:ea typeface="SimSun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200" b="0" dirty="0" smtClean="0">
                    <a:solidFill>
                      <a:srgbClr val="000099"/>
                    </a:solidFill>
                    <a:ea typeface="SimSun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Γ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6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rgbClr val="000099"/>
                        </a:solidFill>
                        <a:latin typeface="Cambria Math"/>
                        <a:ea typeface="SimSun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99"/>
                        </a:solidFill>
                        <a:latin typeface="Cambria Math"/>
                        <a:ea typeface="SimSun" pitchFamily="2" charset="-122"/>
                      </a:rPr>
                      <m:t>𝑄</m:t>
                    </m:r>
                    <m:r>
                      <a:rPr lang="en-US" altLang="zh-CN" sz="2200" b="0" i="1" smtClean="0">
                        <a:solidFill>
                          <a:srgbClr val="000099"/>
                        </a:solidFill>
                        <a:latin typeface="Cambria Math"/>
                        <a:ea typeface="SimSun" pitchFamily="2" charset="-122"/>
                      </a:rPr>
                      <m:t>⊕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⊥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rgbClr val="000099"/>
                        </a:solidFill>
                        <a:latin typeface="Cambria Math"/>
                        <a:ea typeface="SimSun" pitchFamily="2" charset="-122"/>
                      </a:rPr>
                      <m:t> </m:t>
                    </m:r>
                  </m:oMath>
                </a14:m>
                <a:r>
                  <a:rPr lang="en-US" altLang="zh-CN" sz="2200" b="0" dirty="0" smtClean="0">
                    <a:solidFill>
                      <a:srgbClr val="000099"/>
                    </a:solidFill>
                    <a:ea typeface="SimSun" pitchFamily="2" charset="-122"/>
                  </a:rPr>
                  <a:t/>
                </a:r>
                <a:br>
                  <a:rPr lang="en-US" altLang="zh-CN" sz="2200" b="0" dirty="0" smtClean="0">
                    <a:solidFill>
                      <a:srgbClr val="000099"/>
                    </a:solidFill>
                    <a:ea typeface="SimSun" pitchFamily="2" charset="-122"/>
                  </a:rPr>
                </a:br>
                <a:r>
                  <a:rPr lang="en-US" altLang="zh-CN" sz="2200" b="0" dirty="0" smtClean="0">
                    <a:solidFill>
                      <a:srgbClr val="000099"/>
                    </a:solidFill>
                    <a:ea typeface="SimSun" pitchFamily="2" charset="-122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Γ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6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rgbClr val="000099"/>
                        </a:solidFill>
                        <a:latin typeface="Cambria Math"/>
                        <a:ea typeface="SimSun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solidFill>
                          <a:srgbClr val="000099"/>
                        </a:solidFill>
                        <a:latin typeface="Cambria Math"/>
                        <a:ea typeface="SimSun" pitchFamily="2" charset="-122"/>
                      </a:rPr>
                      <m:t>𝑄</m:t>
                    </m:r>
                    <m:r>
                      <a:rPr lang="en-US" altLang="zh-CN" sz="2200" b="0" i="1" smtClean="0">
                        <a:solidFill>
                          <a:srgbClr val="000099"/>
                        </a:solidFill>
                        <a:latin typeface="Cambria Math"/>
                        <a:ea typeface="SimSun" pitchFamily="2" charset="-122"/>
                      </a:rPr>
                      <m:t>⊕</m:t>
                    </m:r>
                    <m:sSubSup>
                      <m:sSubSup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99"/>
                            </a:solidFill>
                            <a:latin typeface="Cambria Math"/>
                            <a:ea typeface="SimSun" pitchFamily="2" charset="-122"/>
                          </a:rPr>
                          <m:t>⊥</m:t>
                        </m:r>
                      </m:sup>
                    </m:sSup>
                  </m:oMath>
                </a14:m>
                <a:endParaRPr lang="en-US" altLang="zh-CN" sz="2200" b="0" dirty="0">
                  <a:solidFill>
                    <a:srgbClr val="000099"/>
                  </a:solidFill>
                  <a:ea typeface="SimSun" pitchFamily="2" charset="-122"/>
                </a:endParaRPr>
              </a:p>
            </p:txBody>
          </p:sp>
        </mc:Choice>
        <mc:Fallback xmlns="">
          <p:sp>
            <p:nvSpPr>
              <p:cNvPr id="2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t="-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g3) Position/Force control of constrained manipulators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87782" y="3325042"/>
            <a:ext cx="4572000" cy="9099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3528" y="4570214"/>
            <a:ext cx="3600400" cy="8029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0" y="4584030"/>
            <a:ext cx="3549498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 pitchFamily="34" charset="0"/>
              </a:rPr>
              <a:t>Remark: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Calibri" pitchFamily="34" charset="0"/>
              </a:rPr>
              <a:t> Stable hybrid control follows naturally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Calibri" pitchFamily="34" charset="0"/>
              </a:rPr>
              <a:t> Gauge invariant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Calibri" pitchFamily="34" charset="0"/>
              </a:rPr>
              <a:t> No need for an Euclidean metric</a:t>
            </a:r>
            <a:endParaRPr lang="en-US" sz="1600" b="1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400" dirty="0" smtClean="0"/>
                  <a:t>Euler-Lagrange </a:t>
                </a:r>
                <a:r>
                  <a:rPr lang="en-US" altLang="zh-CN" sz="2400" dirty="0"/>
                  <a:t>Equations with Constraints: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𝜕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SimSun" pitchFamily="2" charset="-122"/>
                                    </a:rPr>
                                    <m:t>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𝜕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=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𝜏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𝜆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⇔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𝑀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̇"/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̇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acc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𝜃</m:t>
                          </m:r>
                        </m:e>
                      </m:acc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=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𝜏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𝜆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 </m:t>
                      </m:r>
                    </m:oMath>
                  </m:oMathPara>
                </a14:m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/>
                      </a:rPr>
                      <m:t>𝛻</m:t>
                    </m:r>
                  </m:oMath>
                </a14:m>
                <a:r>
                  <a:rPr lang="en-US" altLang="zh-CN" sz="2200" b="0" dirty="0">
                    <a:solidFill>
                      <a:schemeClr val="tx1"/>
                    </a:solidFill>
                  </a:rPr>
                  <a:t>: Riemannian connection of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/>
                      </a:rPr>
                      <m:t>𝑀</m:t>
                    </m:r>
                  </m:oMath>
                </a14:m>
                <a:endParaRPr lang="en-US" altLang="zh-CN" sz="22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𝛻</m:t>
                        </m:r>
                      </m:e>
                    </m:acc>
                  </m:oMath>
                </a14:m>
                <a:r>
                  <a:rPr lang="en-US" altLang="zh-CN" sz="2200" b="0" dirty="0">
                    <a:solidFill>
                      <a:schemeClr val="tx1"/>
                    </a:solidFill>
                  </a:rPr>
                  <a:t>: Induced connection on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</m:oMath>
                </a14:m>
                <a:endParaRPr lang="en-US" altLang="zh-CN" sz="22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𝛻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𝑌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𝛻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𝑋</m:t>
                          </m:r>
                        </m:sub>
                      </m:sSub>
                      <m: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𝑌</m:t>
                      </m:r>
                      <m: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groupChr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𝑋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,</m:t>
                              </m:r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𝑌</m:t>
                              </m:r>
                            </m:e>
                          </m:d>
                        </m:e>
                      </m:groupChr>
                    </m:oMath>
                  </m:oMathPara>
                </a14:m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200" b="0" i="0" dirty="0" smtClean="0">
                    <a:solidFill>
                      <a:schemeClr val="tx1"/>
                    </a:solidFill>
                    <a:ea typeface="SimSun" pitchFamily="2" charset="-122"/>
                  </a:rPr>
                  <a:t>                                     2</a:t>
                </a:r>
                <a:r>
                  <a:rPr lang="en-US" altLang="zh-CN" sz="2200" b="0" i="0" baseline="30000" dirty="0" smtClean="0">
                    <a:solidFill>
                      <a:schemeClr val="tx1"/>
                    </a:solidFill>
                    <a:ea typeface="SimSun" pitchFamily="2" charset="-122"/>
                  </a:rPr>
                  <a:t>nd</a:t>
                </a:r>
                <a:r>
                  <a:rPr lang="en-US" altLang="zh-CN" sz="2200" b="0" i="0" dirty="0" smtClean="0">
                    <a:solidFill>
                      <a:schemeClr val="tx1"/>
                    </a:solidFill>
                    <a:ea typeface="SimSun" pitchFamily="2" charset="-122"/>
                  </a:rPr>
                  <a:t>  fundamental form (curvature form)</a:t>
                </a:r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200" b="0" dirty="0" smtClean="0">
                    <a:solidFill>
                      <a:schemeClr val="tx1"/>
                    </a:solidFill>
                    <a:ea typeface="SimSun" pitchFamily="2" charset="-122"/>
                  </a:rPr>
                  <a:t>Decoupled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𝑀</m:t>
                      </m:r>
                      <m:sSub>
                        <m:sSubPr>
                          <m:ctrlP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𝛻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̇"/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̇"/>
                          <m:ctrlP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acc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𝜃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𝜔</m:t>
                          </m:r>
                        </m:sub>
                      </m:sSub>
                      <m: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𝜏</m:t>
                      </m:r>
                    </m:oMath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𝑀𝑆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m:rPr>
                          <m:aln/>
                        </m:rP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𝐼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SimSun" pitchFamily="2" charset="-122"/>
                                </a:rPr>
                                <m:t>𝜔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𝜏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SimSun" pitchFamily="2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/>
                          <a:ea typeface="SimSun" pitchFamily="2" charset="-122"/>
                        </a:rPr>
                        <m:t>𝜆</m:t>
                      </m:r>
                    </m:oMath>
                  </m:oMathPara>
                </a14:m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2200" b="0" dirty="0" smtClean="0">
                  <a:solidFill>
                    <a:schemeClr val="tx1"/>
                  </a:solidFill>
                  <a:ea typeface="SimSun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200" b="0" dirty="0">
                    <a:solidFill>
                      <a:srgbClr val="000099"/>
                    </a:solidFill>
                    <a:ea typeface="SimSun" pitchFamily="2" charset="-122"/>
                  </a:rPr>
                  <a:t> </a:t>
                </a:r>
                <a:r>
                  <a:rPr lang="en-US" altLang="zh-CN" sz="2000" b="0" dirty="0">
                    <a:solidFill>
                      <a:srgbClr val="000099"/>
                    </a:solidFill>
                    <a:ea typeface="SimSun" pitchFamily="2" charset="-122"/>
                  </a:rPr>
                  <a:t>[2] J. M. Selig, Curvature in force/position control, ICRA’98, pp.1761-1766.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solidFill>
                      <a:srgbClr val="000099"/>
                    </a:solidFill>
                    <a:ea typeface="SimSun" pitchFamily="2" charset="-122"/>
                  </a:rPr>
                  <a:t> [3] G.F. Liu and Z.X. Li, A unified geometric approach to modeling and control of constrained mechanical systems. </a:t>
                </a:r>
                <a:r>
                  <a:rPr lang="en-US" altLang="zh-CN" sz="2000" b="0" i="1" dirty="0">
                    <a:solidFill>
                      <a:srgbClr val="000099"/>
                    </a:solidFill>
                    <a:ea typeface="SimSun" pitchFamily="2" charset="-122"/>
                  </a:rPr>
                  <a:t>IEEE TRA</a:t>
                </a:r>
                <a:r>
                  <a:rPr lang="en-US" altLang="zh-CN" sz="2000" b="0" dirty="0">
                    <a:solidFill>
                      <a:srgbClr val="000099"/>
                    </a:solidFill>
                    <a:ea typeface="SimSun" pitchFamily="2" charset="-122"/>
                  </a:rPr>
                  <a:t> 2002, pp.574-587.</a:t>
                </a:r>
                <a:endParaRPr lang="en-US" altLang="zh-CN" sz="2000" b="0" dirty="0">
                  <a:solidFill>
                    <a:schemeClr val="tx1"/>
                  </a:solidFill>
                  <a:ea typeface="SimSun" pitchFamily="2" charset="-122"/>
                </a:endParaRPr>
              </a:p>
            </p:txBody>
          </p:sp>
        </mc:Choice>
        <mc:Fallback xmlns="">
          <p:sp>
            <p:nvSpPr>
              <p:cNvPr id="1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53" t="-884" b="-1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g3) Position/Force control of constrained manipulators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27784" y="1340768"/>
                <a:ext cx="6516216" cy="5517232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SzPct val="100000"/>
                  <a:buBlip>
                    <a:blip r:embed="rId2"/>
                  </a:buBlip>
                </a:pPr>
                <a:r>
                  <a:rPr lang="en-US" altLang="zh-CN" sz="2400" dirty="0" smtClean="0">
                    <a:ea typeface="SimSun" pitchFamily="2" charset="-122"/>
                  </a:rPr>
                  <a:t>Grasp map:                      </a:t>
                </a:r>
                <a:endParaRPr lang="en-US" altLang="zh-CN" sz="2400" b="0" i="1" dirty="0" smtClean="0">
                  <a:latin typeface="Cambria Math"/>
                  <a:ea typeface="SimSun" pitchFamily="2" charset="-122"/>
                </a:endParaRPr>
              </a:p>
              <a:p>
                <a:pPr marL="0" indent="0"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⋅</m:t>
                      </m:r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𝐹</m:t>
                      </m:r>
                    </m:oMath>
                  </m:oMathPara>
                </a14:m>
                <a:endParaRPr lang="en-US" altLang="zh-CN" sz="24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b="0" dirty="0" smtClean="0">
                    <a:ea typeface="SimSun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/>
                                <a:ea typeface="SimSun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  <a:ea typeface="SimSun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  <a:ea typeface="SimSun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  <a:ea typeface="SimSun" pitchFamily="2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  <a:ea typeface="SimSun" pitchFamily="2" charset="-122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  <a:ea typeface="SimSun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  <a:ea typeface="SimSun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  <a:ea typeface="SimSun" pitchFamily="2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∈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b="0" dirty="0" smtClean="0">
                    <a:ea typeface="SimSun" pitchFamily="2" charset="-122"/>
                  </a:rPr>
                  <a:t>.</a:t>
                </a:r>
              </a:p>
              <a:p>
                <a:pPr marL="0" indent="0">
                  <a:buNone/>
                </a:pPr>
                <a:endParaRPr lang="en-US" altLang="zh-CN" sz="2400" b="0" i="1" dirty="0" smtClean="0">
                  <a:latin typeface="Cambria Math"/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2400" b="0" i="1" dirty="0">
                  <a:latin typeface="Cambria Math"/>
                  <a:ea typeface="SimSun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𝐹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|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  <m:t>𝑖</m:t>
                                  </m:r>
                                  <m: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b="0" i="1">
                                  <a:latin typeface="Cambria Math"/>
                                  <a:ea typeface="SimSun" pitchFamily="2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  <m:t>𝑖</m:t>
                                  </m:r>
                                  <m: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/>
                                      <a:ea typeface="SimSun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24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2400" b="0" dirty="0">
                  <a:ea typeface="SimSun" pitchFamily="2" charset="-122"/>
                </a:endParaRPr>
              </a:p>
            </p:txBody>
          </p:sp>
        </mc:Choice>
        <mc:Fallback xmlns="">
          <p:sp>
            <p:nvSpPr>
              <p:cNvPr id="32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7784" y="1340768"/>
                <a:ext cx="6516216" cy="5517232"/>
              </a:xfrm>
              <a:blipFill rotWithShape="1">
                <a:blip r:embed="rId3"/>
                <a:stretch>
                  <a:fillRect t="-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g4) Multi-fingered grasp and manipulations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2402" y="3654261"/>
            <a:ext cx="2219357" cy="2041809"/>
            <a:chOff x="6886288" y="1281972"/>
            <a:chExt cx="2803536" cy="2579254"/>
          </a:xfrm>
        </p:grpSpPr>
        <p:grpSp>
          <p:nvGrpSpPr>
            <p:cNvPr id="4" name="组合 3"/>
            <p:cNvGrpSpPr/>
            <p:nvPr/>
          </p:nvGrpSpPr>
          <p:grpSpPr>
            <a:xfrm>
              <a:off x="6886288" y="1281972"/>
              <a:ext cx="2803536" cy="2579254"/>
              <a:chOff x="4959767" y="2057188"/>
              <a:chExt cx="2803536" cy="2579254"/>
            </a:xfrm>
          </p:grpSpPr>
          <p:pic>
            <p:nvPicPr>
              <p:cNvPr id="160803" name="Picture 35" descr="xu3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959767" y="2057188"/>
                <a:ext cx="2803536" cy="257925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804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46727" y="2882537"/>
                    <a:ext cx="461157" cy="5054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smtClean="0">
                                  <a:latin typeface="Cambria Math"/>
                                  <a:ea typeface="SimSun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/>
                                  <a:ea typeface="SimSun" pitchFamily="2" charset="-122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i="1" dirty="0">
                      <a:ea typeface="SimSun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160804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46727" y="2882537"/>
                    <a:ext cx="461157" cy="50542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4615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805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88224" y="3588142"/>
                    <a:ext cx="922171" cy="4964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dirty="0" smtClean="0">
                              <a:latin typeface="Cambria Math"/>
                              <a:ea typeface="SimSun" pitchFamily="2" charset="-122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/>
                                  <a:ea typeface="SimSun" pitchFamily="2" charset="-122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/>
                                  <a:ea typeface="SimSun" pitchFamily="2" charset="-122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i="1" baseline="-25000" dirty="0">
                      <a:ea typeface="SimSun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160805" name="Text 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588224" y="3588142"/>
                    <a:ext cx="922171" cy="49643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3077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" name="直接箭头连接符 5"/>
            <p:cNvCxnSpPr/>
            <p:nvPr/>
          </p:nvCxnSpPr>
          <p:spPr>
            <a:xfrm flipV="1">
              <a:off x="7979927" y="2407252"/>
              <a:ext cx="1297494" cy="1741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92403" y="1444714"/>
            <a:ext cx="2219357" cy="2128302"/>
            <a:chOff x="6537851" y="1484784"/>
            <a:chExt cx="2219357" cy="2128302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7" t="27392" r="13639"/>
            <a:stretch/>
          </p:blipFill>
          <p:spPr bwMode="auto">
            <a:xfrm>
              <a:off x="6537851" y="1484784"/>
              <a:ext cx="2219357" cy="1712581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537851" y="3212976"/>
              <a:ext cx="2219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Calibri" pitchFamily="34" charset="0"/>
                </a:rPr>
                <a:t>HKUST Hand</a:t>
              </a:r>
              <a:endParaRPr lang="zh-CN" altLang="en-US" sz="2000" dirty="0" smtClean="0">
                <a:latin typeface="Calibri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699792" y="4651275"/>
            <a:ext cx="6336704" cy="1879745"/>
            <a:chOff x="2483768" y="4651275"/>
            <a:chExt cx="6336704" cy="1879745"/>
          </a:xfrm>
        </p:grpSpPr>
        <p:sp>
          <p:nvSpPr>
            <p:cNvPr id="160815" name="Rectangle 47"/>
            <p:cNvSpPr>
              <a:spLocks noChangeArrowheads="1"/>
            </p:cNvSpPr>
            <p:nvPr/>
          </p:nvSpPr>
          <p:spPr bwMode="auto">
            <a:xfrm>
              <a:off x="2521738" y="5963478"/>
              <a:ext cx="6298734" cy="533400"/>
            </a:xfrm>
            <a:prstGeom prst="rect">
              <a:avLst/>
            </a:prstGeom>
            <a:solidFill>
              <a:srgbClr val="CCFF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2483768" y="4651275"/>
                  <a:ext cx="6336704" cy="18797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buSzPct val="10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  <a:ea typeface="SimSun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𝐹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⇔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/>
                                    <a:ea typeface="SimSun" pitchFamily="2" charset="-122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/>
                                          <a:ea typeface="SimSun" pitchFamily="2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&gt;</m:t>
                        </m:r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0</m:t>
                        </m:r>
                      </m:oMath>
                    </m:oMathPara>
                  </a14:m>
                  <a:endParaRPr lang="en-US" altLang="zh-CN" sz="2400" i="1" dirty="0" smtClean="0">
                    <a:latin typeface="Cambria Math"/>
                    <a:ea typeface="SimSun" pitchFamily="2" charset="-122"/>
                  </a:endParaRPr>
                </a:p>
                <a:p>
                  <a:pPr>
                    <a:buSzPct val="100000"/>
                  </a:pPr>
                  <a:endParaRPr lang="en-US" altLang="zh-CN" sz="2000" i="1" dirty="0" smtClean="0">
                    <a:latin typeface="Cambria Math"/>
                    <a:ea typeface="SimSun" pitchFamily="2" charset="-122"/>
                  </a:endParaRPr>
                </a:p>
                <a:p>
                  <a:pPr>
                    <a:buSzPct val="10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𝑥</m:t>
                        </m:r>
                        <m:r>
                          <m:rPr>
                            <m:aln/>
                          </m:rP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/>
                                    <a:ea typeface="SimSun" pitchFamily="2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/>
                                        <a:ea typeface="SimSun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  <a:ea typeface="SimSun" pitchFamily="2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  <a:ea typeface="SimSun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/>
                                    <a:ea typeface="SimSun" pitchFamily="2" charset="-122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/>
                                        <a:ea typeface="SimSun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  <a:ea typeface="SimSun" pitchFamily="2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  <a:ea typeface="SimSun" pitchFamily="2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𝐹𝐶</m:t>
                        </m:r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⇔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  <a:ea typeface="SimSun" pitchFamily="2" charset="-122"/>
                          </a:rPr>
                          <m:t>diag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/>
                                    <a:ea typeface="SimSun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SimSun" pitchFamily="2" charset="-122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  <a:ea typeface="SimSun" pitchFamily="2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/>
                                    <a:ea typeface="SimSun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SimSun" pitchFamily="2" charset="-122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  <a:ea typeface="SimSun" pitchFamily="2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/>
                            <a:ea typeface="SimSun" pitchFamily="2" charset="-122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++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/>
                                <a:ea typeface="SimSun" pitchFamily="2" charset="-122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altLang="zh-CN" sz="2400" dirty="0">
                    <a:ea typeface="SimSun" pitchFamily="2" charset="-122"/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768" y="4651275"/>
                  <a:ext cx="6336704" cy="187974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17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A. Rigid Body Motion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7347" name="Picture 3" descr="C:\Users\Troy Woo\Desktop\1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1" r="65189"/>
          <a:stretch/>
        </p:blipFill>
        <p:spPr bwMode="auto">
          <a:xfrm>
            <a:off x="6444208" y="2876876"/>
            <a:ext cx="1385900" cy="129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39552" y="1606148"/>
            <a:ext cx="86044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altLang="zh-CN" sz="3200" dirty="0">
                <a:latin typeface="Calibri" pitchFamily="34" charset="0"/>
              </a:rPr>
              <a:t>Kinematics</a:t>
            </a:r>
          </a:p>
          <a:p>
            <a:pPr marL="457200" indent="-457200">
              <a:buBlip>
                <a:blip r:embed="rId3"/>
              </a:buBlip>
            </a:pPr>
            <a:r>
              <a:rPr lang="en-US" altLang="zh-CN" sz="3200" dirty="0">
                <a:latin typeface="Calibri" pitchFamily="34" charset="0"/>
              </a:rPr>
              <a:t>Trajectory generation</a:t>
            </a:r>
          </a:p>
          <a:p>
            <a:pPr marL="457200" indent="-457200">
              <a:buBlip>
                <a:blip r:embed="rId3"/>
              </a:buBlip>
            </a:pPr>
            <a:r>
              <a:rPr lang="en-US" altLang="zh-CN" sz="3200" dirty="0">
                <a:latin typeface="Calibri" pitchFamily="34" charset="0"/>
              </a:rPr>
              <a:t>Dynamics</a:t>
            </a:r>
          </a:p>
          <a:p>
            <a:pPr marL="457200" indent="-457200">
              <a:buBlip>
                <a:blip r:embed="rId3"/>
              </a:buBlip>
            </a:pPr>
            <a:r>
              <a:rPr lang="en-US" altLang="zh-CN" sz="3200" dirty="0">
                <a:latin typeface="Calibri" pitchFamily="34" charset="0"/>
              </a:rPr>
              <a:t>Stability</a:t>
            </a:r>
          </a:p>
          <a:p>
            <a:pPr marL="457200" indent="-457200">
              <a:buBlip>
                <a:blip r:embed="rId3"/>
              </a:buBlip>
            </a:pPr>
            <a:r>
              <a:rPr lang="en-US" altLang="zh-CN" sz="3200" dirty="0">
                <a:latin typeface="Calibri" pitchFamily="34" charset="0"/>
              </a:rPr>
              <a:t>Control</a:t>
            </a:r>
          </a:p>
          <a:p>
            <a:pPr marL="457200" indent="-457200">
              <a:buBlip>
                <a:blip r:embed="rId3"/>
              </a:buBlip>
            </a:pPr>
            <a:r>
              <a:rPr lang="en-US" altLang="zh-CN" sz="3200" dirty="0">
                <a:latin typeface="Calibri" pitchFamily="34" charset="0"/>
              </a:rPr>
              <a:t>… </a:t>
            </a:r>
            <a:endParaRPr lang="zh-CN" altLang="en-US" sz="3200" dirty="0">
              <a:latin typeface="Calibri" pitchFamily="34" charset="0"/>
            </a:endParaRPr>
          </a:p>
        </p:txBody>
      </p:sp>
      <p:pic>
        <p:nvPicPr>
          <p:cNvPr id="19" name="Picture 3" descr="C:\Users\Troy Woo\Desktop\1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8" b="20966"/>
          <a:stretch/>
        </p:blipFill>
        <p:spPr bwMode="auto">
          <a:xfrm>
            <a:off x="4860032" y="1606148"/>
            <a:ext cx="1747031" cy="1759993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51213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5.55112E-17 C 0.0099 -0.0044 0.02014 -0.00856 0.03056 -0.01134 C 0.03976 -0.01065 0.04635 -0.01389 0.05556 -0.01296 C 0.05885 -0.01273 0.06198 -0.01157 0.06528 -0.01111 C 0.07865 -0.00972 0.10556 -0.00741 0.10556 -0.00718 C 0.12031 -0.00255 0.13524 0.00162 0.15 0.00556 C 0.16007 0.00833 0.15122 0.00648 0.1625 0.01111 C 0.16615 0.0125 0.17361 0.01481 0.17361 0.01505 C 0.18316 0.02338 0.17882 0.02083 0.18611 0.02407 C 0.18889 0.02778 0.1908 0.03333 0.19444 0.03519 C 0.19931 0.03773 0.20174 0.03843 0.20556 0.04259 C 0.21927 0.05787 0.20156 0.03912 0.2125 0.0537 C 0.22344 0.06829 0.20937 0.04468 0.22083 0.06296 C 0.23056 0.07847 0.21562 0.05787 0.22778 0.07407 C 0.2283 0.07593 0.2283 0.07801 0.22917 0.07963 C 0.23021 0.08171 0.23281 0.08264 0.23333 0.08519 C 0.23646 0.10301 0.23472 0.1169 0.23889 0.13333 C 0.23785 0.15347 0.23559 0.17106 0.23333 0.19074 C 0.2316 0.20648 0.23437 0.20046 0.22778 0.20926 C 0.22535 0.21875 0.22118 0.22431 0.21667 0.23148 C 0.21163 0.23958 0.20937 0.24838 0.20139 0.25185 C 0.19566 0.26204 0.19444 0.25787 0.18889 0.26667 C 0.18194 0.27778 0.17205 0.29514 0.16111 0.3 C 0.15608 0.30671 0.15191 0.30648 0.14583 0.31111 C 0.14045 0.31528 0.13507 0.31968 0.12917 0.32222 C 0.12396 0.32917 0.12187 0.32824 0.11528 0.33148 C 0.10694 0.33565 0.10052 0.33958 0.09167 0.34259 C 0.08316 0.34537 0.07639 0.35139 0.06806 0.3537 C 0.05937 0.36157 0.06875 0.35394 0.05278 0.36111 C 0.04948 0.3625 0.04653 0.36528 0.04306 0.36667 C 0.03056 0.3713 0.01701 0.37245 0.00417 0.37407 C -0.00903 0.37847 -0.02396 0.38148 -0.0375 0.38148 " pathEditMode="relative" rAng="0" ptsTypes="ffffffffffffffffffffffffffffffff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9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5131058"/>
            <a:ext cx="9144000" cy="172694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3528" y="2276872"/>
            <a:ext cx="5184576" cy="432048"/>
          </a:xfrm>
          <a:prstGeom prst="rect">
            <a:avLst/>
          </a:prstGeom>
          <a:solidFill>
            <a:srgbClr val="FFD9D9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340768"/>
                <a:ext cx="5796136" cy="55172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++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𝑛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&gt;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SimSun" pitchFamily="2" charset="-122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SimSun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SimSun" pitchFamily="2" charset="-122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SimSun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𝑇𝑟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SimSun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  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++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altLang="zh-CN" sz="24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10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/>
                          <a:ea typeface="SimSun" pitchFamily="2" charset="-122"/>
                        </a:rPr>
                        <m:t>Φ</m:t>
                      </m:r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: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++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𝑛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/>
                          <a:ea typeface="SimSun" pitchFamily="2" charset="-122"/>
                        </a:rPr>
                        <m:t>→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ℝ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: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𝑇𝑟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𝐶𝑃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log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det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4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10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b="0" dirty="0" smtClean="0">
                    <a:ea typeface="SimSun" pitchFamily="2" charset="-122"/>
                  </a:rPr>
                  <a:t>P1: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  <a:ea typeface="SimSun" pitchFamily="2" charset="-122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/>
                                <a:ea typeface="SimSun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/>
                                <a:ea typeface="SimSun" pitchFamily="2" charset="-122"/>
                              </a:rPr>
                              <m:t>min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/>
                                <a:ea typeface="SimSun" pitchFamily="2" charset="-122"/>
                              </a:rPr>
                              <m:t>Φ</m:t>
                            </m:r>
                            <m:r>
                              <a:rPr lang="en-US" altLang="zh-CN" sz="2400" b="0" i="1" smtClean="0">
                                <a:latin typeface="Cambria Math"/>
                                <a:ea typeface="SimSun" pitchFamily="2" charset="-122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/>
                                <a:ea typeface="SimSun" pitchFamily="2" charset="-122"/>
                              </a:rPr>
                              <m:t>𝑃</m:t>
                            </m:r>
                            <m:r>
                              <a:rPr lang="en-US" altLang="zh-CN" sz="2400" b="0" i="1" smtClean="0">
                                <a:latin typeface="Cambria Math"/>
                                <a:ea typeface="SimSun" pitchFamily="2" charset="-122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𝑃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∈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++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sz="2400" b="0" dirty="0" smtClean="0">
                    <a:ea typeface="SimSun" pitchFamily="2" charset="-122"/>
                  </a:rPr>
                  <a:t/>
                </a:r>
                <a:br>
                  <a:rPr lang="en-US" altLang="zh-CN" sz="2400" b="0" dirty="0" smtClean="0">
                    <a:ea typeface="SimSun" pitchFamily="2" charset="-122"/>
                  </a:rPr>
                </a:br>
                <a:r>
                  <a:rPr lang="en-US" altLang="zh-CN" sz="2400" b="0" dirty="0" smtClean="0">
                    <a:ea typeface="SimSun" pitchFamily="2" charset="-122"/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/>
                        <a:ea typeface="SimSun" pitchFamily="2" charset="-122"/>
                      </a:rPr>
                      <m:t>s</m:t>
                    </m:r>
                    <m:r>
                      <a:rPr lang="en-US" altLang="zh-CN" sz="2400" b="0" i="0" smtClean="0">
                        <a:latin typeface="Cambria Math"/>
                        <a:ea typeface="SimSun" pitchFamily="2" charset="-122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/>
                        <a:ea typeface="SimSun" pitchFamily="2" charset="-122"/>
                      </a:rPr>
                      <m:t>t</m:t>
                    </m:r>
                    <m:r>
                      <a:rPr lang="en-US" altLang="zh-CN" sz="2400" b="0" i="0" smtClean="0">
                        <a:latin typeface="Cambria Math"/>
                        <a:ea typeface="SimSun" pitchFamily="2" charset="-122"/>
                      </a:rPr>
                      <m:t>.  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𝑃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&gt;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0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𝑇𝑟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  <a:ea typeface="SimSun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SimSun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SimSun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𝑃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SimSun" pitchFamily="2" charset="-122"/>
                          </a:rPr>
                          <m:t>𝑐𝑖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𝑖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1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,…,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6</m:t>
                    </m:r>
                    <m:r>
                      <a:rPr lang="en-US" altLang="zh-CN" sz="2400" b="0" i="1" smtClean="0">
                        <a:latin typeface="Cambria Math"/>
                        <a:ea typeface="SimSun" pitchFamily="2" charset="-122"/>
                      </a:rPr>
                      <m:t>.</m:t>
                    </m:r>
                  </m:oMath>
                </a14:m>
                <a:endParaRPr lang="en-US" altLang="zh-CN" sz="24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80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 smtClean="0">
                    <a:ea typeface="SimSun" pitchFamily="2" charset="-122"/>
                  </a:rPr>
                  <a:t>Euclidean </a:t>
                </a:r>
                <a:r>
                  <a:rPr lang="en-US" altLang="zh-CN" sz="2400" dirty="0">
                    <a:ea typeface="SimSun" pitchFamily="2" charset="-122"/>
                  </a:rPr>
                  <a:t>gradient: </a:t>
                </a:r>
              </a:p>
              <a:p>
                <a:pPr marL="0" indent="0">
                  <a:buNone/>
                </a:pPr>
                <a:endParaRPr lang="en-US" altLang="zh-CN" sz="24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24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2400" b="0" dirty="0">
                  <a:ea typeface="SimSun" pitchFamily="2" charset="-122"/>
                </a:endParaRPr>
              </a:p>
            </p:txBody>
          </p:sp>
        </mc:Choice>
        <mc:Fallback xmlns="">
          <p:sp>
            <p:nvSpPr>
              <p:cNvPr id="2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40768"/>
                <a:ext cx="5796136" cy="5517232"/>
              </a:xfrm>
              <a:blipFill rotWithShape="1">
                <a:blip r:embed="rId2"/>
                <a:stretch>
                  <a:fillRect l="-1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23528" y="5131058"/>
            <a:ext cx="86460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Calibri" pitchFamily="34" charset="0"/>
                <a:ea typeface="SimSun" pitchFamily="2" charset="-122"/>
              </a:rPr>
              <a:t>[1] M. Buss, L. </a:t>
            </a:r>
            <a:r>
              <a:rPr lang="en-US" altLang="zh-CN" dirty="0" err="1">
                <a:latin typeface="Calibri" pitchFamily="34" charset="0"/>
                <a:ea typeface="SimSun" pitchFamily="2" charset="-122"/>
              </a:rPr>
              <a:t>Faybusovich</a:t>
            </a:r>
            <a:r>
              <a:rPr lang="en-US" altLang="zh-CN" dirty="0">
                <a:latin typeface="Calibri" pitchFamily="34" charset="0"/>
                <a:ea typeface="SimSun" pitchFamily="2" charset="-122"/>
              </a:rPr>
              <a:t>, and J. Moore, “</a:t>
            </a:r>
            <a:r>
              <a:rPr lang="en-US" altLang="zh-CN" dirty="0" err="1">
                <a:latin typeface="Calibri" pitchFamily="34" charset="0"/>
                <a:ea typeface="SimSun" pitchFamily="2" charset="-122"/>
              </a:rPr>
              <a:t>Dikin</a:t>
            </a:r>
            <a:r>
              <a:rPr lang="en-US" altLang="zh-CN" dirty="0">
                <a:latin typeface="Calibri" pitchFamily="34" charset="0"/>
                <a:ea typeface="SimSun" pitchFamily="2" charset="-122"/>
              </a:rPr>
              <a:t>-type algorithms for </a:t>
            </a:r>
            <a:r>
              <a:rPr lang="en-US" altLang="zh-CN" dirty="0" err="1">
                <a:latin typeface="Calibri" pitchFamily="34" charset="0"/>
                <a:ea typeface="SimSun" pitchFamily="2" charset="-122"/>
              </a:rPr>
              <a:t>dextrous</a:t>
            </a:r>
            <a:r>
              <a:rPr lang="en-US" altLang="zh-CN" dirty="0">
                <a:latin typeface="Calibri" pitchFamily="34" charset="0"/>
                <a:ea typeface="SimSun" pitchFamily="2" charset="-122"/>
              </a:rPr>
              <a:t> grasping force optimization”  </a:t>
            </a:r>
            <a:r>
              <a:rPr lang="en-US" altLang="zh-CN" i="1" dirty="0">
                <a:latin typeface="Calibri" pitchFamily="34" charset="0"/>
                <a:ea typeface="SimSun" pitchFamily="2" charset="-122"/>
              </a:rPr>
              <a:t>International Journal of Robotics Research, 17(8): 831-839, 1998</a:t>
            </a:r>
            <a:r>
              <a:rPr lang="en-US" altLang="zh-CN" dirty="0">
                <a:latin typeface="Calibri" pitchFamily="34" charset="0"/>
                <a:ea typeface="SimSun" pitchFamily="2" charset="-122"/>
              </a:rPr>
              <a:t> . </a:t>
            </a:r>
          </a:p>
          <a:p>
            <a:pPr algn="just"/>
            <a:r>
              <a:rPr lang="en-US" altLang="zh-CN" dirty="0">
                <a:latin typeface="Calibri" pitchFamily="34" charset="0"/>
                <a:ea typeface="SimSun" pitchFamily="2" charset="-122"/>
              </a:rPr>
              <a:t>[2] L. Han, J. </a:t>
            </a:r>
            <a:r>
              <a:rPr lang="en-US" altLang="zh-CN" dirty="0" err="1">
                <a:latin typeface="Calibri" pitchFamily="34" charset="0"/>
                <a:ea typeface="SimSun" pitchFamily="2" charset="-122"/>
              </a:rPr>
              <a:t>Trinkle</a:t>
            </a:r>
            <a:r>
              <a:rPr lang="en-US" altLang="zh-CN" dirty="0">
                <a:latin typeface="Calibri" pitchFamily="34" charset="0"/>
                <a:ea typeface="SimSun" pitchFamily="2" charset="-122"/>
              </a:rPr>
              <a:t>, and Z.X. Li, “Grasp analysis as linear matrix inequality </a:t>
            </a:r>
            <a:r>
              <a:rPr lang="en-US" altLang="zh-CN" dirty="0" err="1">
                <a:latin typeface="Calibri" pitchFamily="34" charset="0"/>
                <a:ea typeface="SimSun" pitchFamily="2" charset="-122"/>
              </a:rPr>
              <a:t>problems.”in</a:t>
            </a:r>
            <a:r>
              <a:rPr lang="en-US" altLang="zh-CN" dirty="0">
                <a:latin typeface="Calibri" pitchFamily="34" charset="0"/>
                <a:ea typeface="SimSun" pitchFamily="2" charset="-122"/>
              </a:rPr>
              <a:t> </a:t>
            </a:r>
            <a:r>
              <a:rPr lang="en-US" altLang="zh-CN" i="1" dirty="0">
                <a:latin typeface="Calibri" pitchFamily="34" charset="0"/>
                <a:ea typeface="SimSun" pitchFamily="2" charset="-122"/>
              </a:rPr>
              <a:t> IEEE Tran. On Robotics and Automation, 16(6): 663-674, 2000.</a:t>
            </a:r>
          </a:p>
          <a:p>
            <a:pPr algn="just"/>
            <a:r>
              <a:rPr lang="en-US" altLang="zh-CN" dirty="0">
                <a:latin typeface="Calibri" pitchFamily="34" charset="0"/>
                <a:ea typeface="SimSun" pitchFamily="2" charset="-122"/>
              </a:rPr>
              <a:t>[3] G.F. Liu  and Z.X. Li, “Real-time Grasping Force Optimization for </a:t>
            </a:r>
            <a:r>
              <a:rPr lang="en-US" altLang="zh-CN" dirty="0" err="1">
                <a:latin typeface="Calibri" pitchFamily="34" charset="0"/>
                <a:ea typeface="SimSun" pitchFamily="2" charset="-122"/>
              </a:rPr>
              <a:t>Multifingered</a:t>
            </a:r>
            <a:r>
              <a:rPr lang="en-US" altLang="zh-CN" dirty="0">
                <a:latin typeface="Calibri" pitchFamily="34" charset="0"/>
                <a:ea typeface="SimSun" pitchFamily="2" charset="-122"/>
              </a:rPr>
              <a:t>      Manipulation: Theory and Experiments”, </a:t>
            </a:r>
            <a:r>
              <a:rPr lang="en-US" altLang="zh-CN" i="1" dirty="0">
                <a:latin typeface="Calibri" pitchFamily="34" charset="0"/>
                <a:ea typeface="SimSun" pitchFamily="2" charset="-122"/>
              </a:rPr>
              <a:t>IEEE/ASME Trans. On Mechatronics, 2002</a:t>
            </a:r>
            <a:endParaRPr lang="en-US" altLang="zh-CN" dirty="0">
              <a:latin typeface="Calibri" pitchFamily="34" charset="0"/>
              <a:ea typeface="SimSun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83568" y="4087857"/>
                <a:ext cx="8460432" cy="853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/>
                              <a:ea typeface="SimSun" pitchFamily="2" charset="-122"/>
                            </a:rPr>
                            <m:t>𝛻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𝑇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latin typeface="Cambria Math"/>
                          <a:ea typeface="SimSun" pitchFamily="2" charset="-122"/>
                        </a:rPr>
                        <m:t>Φ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𝑃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𝐶</m:t>
                      </m:r>
                      <m: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1</m:t>
                          </m:r>
                        </m:sup>
                      </m:sSup>
                      <m: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/>
                              <a:ea typeface="SimSun" pitchFamily="2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6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SimSun" pitchFamily="2" charset="-122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𝑖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𝑇𝑟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𝐶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latin typeface="Calibri" pitchFamily="34" charset="0"/>
                  <a:ea typeface="SimSun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87857"/>
                <a:ext cx="8460432" cy="853311"/>
              </a:xfrm>
              <a:prstGeom prst="rect">
                <a:avLst/>
              </a:prstGeom>
              <a:blipFill rotWithShape="1">
                <a:blip r:embed="rId6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g4) Multi-fingered grasp and manipulations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4994" name="Picture 2" descr="C:\Users\Troy Woo\Desktop\12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412602"/>
            <a:ext cx="3173412" cy="2160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25144"/>
            <a:ext cx="9144000" cy="213285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49696" y="1378634"/>
                <a:ext cx="8686800" cy="5479366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buSzPct val="120000"/>
                  <a:buBlip>
                    <a:blip r:embed="rId2"/>
                  </a:buBlip>
                </a:pPr>
                <a:r>
                  <a:rPr lang="en-US" altLang="zh-CN" sz="2800" b="0" dirty="0" smtClean="0">
                    <a:ea typeface="SimSun" pitchFamily="2" charset="-122"/>
                  </a:rPr>
                  <a:t>Open-chain manipulators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  <a:ea typeface="SimSun" pitchFamily="2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  <a:ea typeface="SimSun" pitchFamily="2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SimSun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SimSun" pitchFamily="2" charset="-122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b="0" i="1" smtClean="0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  <a:ea typeface="SimSun" pitchFamily="2" charset="-122"/>
                                    </a:rPr>
                                    <m:t>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/>
                                  <a:ea typeface="SimSun" pitchFamily="2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/>
                                  <a:ea typeface="SimSun" pitchFamily="2" charset="-122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800" b="0" i="1"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b="0" i="1">
                              <a:latin typeface="Cambria Math"/>
                              <a:ea typeface="SimSun" pitchFamily="2" charset="-122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b="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0" i="1">
                                      <a:latin typeface="Cambria Math"/>
                                      <a:ea typeface="SimSun" pitchFamily="2" charset="-122"/>
                                    </a:rPr>
                                    <m:t>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/>
                                  <a:ea typeface="SimSun" pitchFamily="2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/>
                                  <a:ea typeface="SimSun" pitchFamily="2" charset="-122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sz="2800" b="0" i="1" dirty="0" smtClean="0">
                          <a:latin typeface="Cambria Math"/>
                          <a:ea typeface="SimSun" pitchFamily="2" charset="-122"/>
                        </a:rPr>
                        <m:t>⋯</m:t>
                      </m:r>
                      <m:sSup>
                        <m:sSupPr>
                          <m:ctrlPr>
                            <a:rPr lang="en-US" altLang="zh-CN" sz="2800" b="0" i="1">
                              <a:latin typeface="Cambria Math"/>
                              <a:ea typeface="SimSun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b="0" i="1">
                              <a:latin typeface="Cambria Math"/>
                              <a:ea typeface="SimSun" pitchFamily="2" charset="-122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b="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0" i="1">
                                      <a:latin typeface="Cambria Math"/>
                                      <a:ea typeface="SimSun" pitchFamily="2" charset="-122"/>
                                    </a:rPr>
                                    <m:t>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/>
                                  <a:ea typeface="SimSun" pitchFamily="2" charset="-122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latin typeface="Cambria Math"/>
                                  <a:ea typeface="SimSun" pitchFamily="2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/>
                                  <a:ea typeface="SimSun" pitchFamily="2" charset="-122"/>
                                </a:rPr>
                                <m:t>6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800" b="0" dirty="0" smtClean="0">
                  <a:ea typeface="SimSun" pitchFamily="2" charset="-122"/>
                </a:endParaRPr>
              </a:p>
              <a:p>
                <a:pPr marL="457200" indent="-457200">
                  <a:buSzPct val="120000"/>
                  <a:buBlip>
                    <a:blip r:embed="rId2"/>
                  </a:buBlip>
                </a:pPr>
                <a:r>
                  <a:rPr lang="en-US" altLang="zh-CN" sz="2800" b="0" dirty="0" err="1">
                    <a:ea typeface="SimSun" pitchFamily="2" charset="-122"/>
                  </a:rPr>
                  <a:t>J</a:t>
                </a:r>
                <a:r>
                  <a:rPr lang="en-US" altLang="zh-CN" sz="2800" b="0" dirty="0" err="1" smtClean="0">
                    <a:ea typeface="SimSun" pitchFamily="2" charset="-122"/>
                  </a:rPr>
                  <a:t>acobian</a:t>
                </a:r>
                <a:r>
                  <a:rPr lang="en-US" altLang="zh-CN" sz="2800" b="0" dirty="0" smtClean="0">
                    <a:ea typeface="SimSun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/>
                            <a:ea typeface="SimSun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/>
                                <a:ea typeface="SimSun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/>
                                  <a:ea typeface="SimSun" pitchFamily="2" charset="-122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SimSun" pitchFamily="2" charset="-122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b="0" i="1" smtClean="0">
                        <a:latin typeface="Cambria Math"/>
                        <a:ea typeface="SimSun" pitchFamily="2" charset="-122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  <a:ea typeface="SimSun" pitchFamily="2" charset="-122"/>
                      </a:rPr>
                      <m:t>𝐽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/>
                            <a:ea typeface="SimSun" pitchFamily="2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e>
                    </m:d>
                    <m:acc>
                      <m:accPr>
                        <m:chr m:val="̇"/>
                        <m:ctrlPr>
                          <a:rPr lang="en-US" altLang="zh-CN" sz="2800" b="0" i="1" smtClean="0">
                            <a:latin typeface="Cambria Math"/>
                            <a:ea typeface="SimSun" pitchFamily="2" charset="-122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/>
                            <a:ea typeface="SimSun" pitchFamily="2" charset="-122"/>
                          </a:rPr>
                          <m:t>𝜃</m:t>
                        </m:r>
                      </m:e>
                    </m:acc>
                  </m:oMath>
                </a14:m>
                <a:endParaRPr lang="en-US" altLang="zh-CN" sz="2800" b="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  <a:ea typeface="SimSun" pitchFamily="2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  <a:ea typeface="SimSun" pitchFamily="2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SimSun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/>
                                  <a:ea typeface="SimSun" pitchFamily="2" charset="-122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SimSun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SimSun" pitchFamily="2" charset="-122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SimSun" pitchFamily="2" charset="-122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SimSun" pitchFamily="2" charset="-122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800" b="0" i="1">
                                        <a:latin typeface="Cambria Math"/>
                                        <a:ea typeface="SimSun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>
                                        <a:latin typeface="Cambria Math"/>
                                        <a:ea typeface="SimSun" pitchFamily="2" charset="-122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SimSun" pitchFamily="2" charset="-122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>
                                        <a:latin typeface="Cambria Math"/>
                                        <a:ea typeface="SimSun" pitchFamily="2" charset="-122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SimSun" pitchFamily="2" charset="-122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800" b="0" i="1">
                                        <a:latin typeface="Cambria Math"/>
                                        <a:ea typeface="SimSun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>
                                        <a:latin typeface="Cambria Math"/>
                                        <a:ea typeface="SimSun" pitchFamily="2" charset="-122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SimSun" pitchFamily="2" charset="-122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n-US" altLang="zh-CN" sz="2800" b="0" i="1">
                                        <a:latin typeface="Cambria Math"/>
                                        <a:ea typeface="SimSun" pitchFamily="2" charset="-122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0" dirty="0" smtClean="0">
                  <a:ea typeface="SimSun" pitchFamily="2" charset="-122"/>
                </a:endParaRPr>
              </a:p>
              <a:p>
                <a:pPr marL="457200" indent="-457200">
                  <a:buSzPct val="120000"/>
                  <a:buBlip>
                    <a:blip r:embed="rId2"/>
                  </a:buBlip>
                </a:pPr>
                <a:r>
                  <a:rPr lang="en-US" altLang="zh-CN" sz="2800" b="0" dirty="0" smtClean="0">
                    <a:ea typeface="SimSun" pitchFamily="2" charset="-122"/>
                  </a:rPr>
                  <a:t>Inverse kinematics via Paden-</a:t>
                </a:r>
                <a:r>
                  <a:rPr lang="en-US" altLang="zh-CN" sz="2800" b="0" dirty="0" err="1" smtClean="0">
                    <a:ea typeface="SimSun" pitchFamily="2" charset="-122"/>
                  </a:rPr>
                  <a:t>Kahan</a:t>
                </a:r>
                <a:r>
                  <a:rPr lang="en-US" altLang="zh-CN" sz="2800" b="0" dirty="0" smtClean="0">
                    <a:ea typeface="SimSun" pitchFamily="2" charset="-122"/>
                  </a:rPr>
                  <a:t> </a:t>
                </a:r>
              </a:p>
              <a:p>
                <a:pPr marL="0" indent="0">
                  <a:buSzPct val="120000"/>
                  <a:buNone/>
                </a:pPr>
                <a:r>
                  <a:rPr lang="en-US" altLang="zh-CN" sz="2800" b="0" dirty="0" err="1" smtClean="0">
                    <a:ea typeface="SimSun" pitchFamily="2" charset="-122"/>
                  </a:rPr>
                  <a:t>subproblems</a:t>
                </a:r>
                <a:endParaRPr lang="en-US" altLang="zh-CN" sz="2800" b="0" dirty="0" smtClean="0">
                  <a:ea typeface="SimSun" pitchFamily="2" charset="-122"/>
                </a:endParaRPr>
              </a:p>
              <a:p>
                <a:pPr marL="457200" indent="-457200">
                  <a:buSzPct val="120000"/>
                  <a:buBlip>
                    <a:blip r:embed="rId2"/>
                  </a:buBlip>
                </a:pPr>
                <a:r>
                  <a:rPr lang="en-US" altLang="zh-CN" sz="2800" b="0" dirty="0" smtClean="0">
                    <a:ea typeface="SimSun" pitchFamily="2" charset="-122"/>
                  </a:rPr>
                  <a:t>Optimal workspace design</a:t>
                </a:r>
              </a:p>
              <a:p>
                <a:pPr marL="0" indent="0">
                  <a:buNone/>
                </a:pPr>
                <a:endParaRPr lang="en-US" altLang="zh-CN" sz="2800" dirty="0" smtClean="0">
                  <a:ea typeface="SimSun" pitchFamily="2" charset="-122"/>
                </a:endParaRPr>
              </a:p>
              <a:p>
                <a:pPr marL="0" indent="0">
                  <a:buNone/>
                </a:pPr>
                <a:endParaRPr lang="en-US" altLang="zh-CN" sz="2800" dirty="0" smtClean="0">
                  <a:ea typeface="Cambria Math"/>
                </a:endParaRPr>
              </a:p>
              <a:p>
                <a:pPr marL="0" indent="0" algn="just">
                  <a:buNone/>
                </a:pPr>
                <a:r>
                  <a:rPr lang="en-US" altLang="zh-CN" sz="2400" b="0" dirty="0" smtClean="0">
                    <a:solidFill>
                      <a:srgbClr val="660066"/>
                    </a:solidFill>
                    <a:ea typeface="SimSun" pitchFamily="2" charset="-122"/>
                  </a:rPr>
                  <a:t>[</a:t>
                </a:r>
                <a:r>
                  <a:rPr lang="en-US" altLang="zh-CN" sz="2400" b="0" dirty="0">
                    <a:solidFill>
                      <a:srgbClr val="660066"/>
                    </a:solidFill>
                    <a:ea typeface="SimSun" pitchFamily="2" charset="-122"/>
                  </a:rPr>
                  <a:t>1</a:t>
                </a:r>
                <a:r>
                  <a:rPr lang="en-US" altLang="zh-CN" sz="2400" b="0" dirty="0" smtClean="0">
                    <a:solidFill>
                      <a:srgbClr val="660066"/>
                    </a:solidFill>
                    <a:ea typeface="SimSun" pitchFamily="2" charset="-122"/>
                  </a:rPr>
                  <a:t>] </a:t>
                </a:r>
                <a:r>
                  <a:rPr lang="en-US" altLang="zh-CN" sz="2400" b="0" dirty="0">
                    <a:solidFill>
                      <a:srgbClr val="660066"/>
                    </a:solidFill>
                    <a:ea typeface="SimSun" pitchFamily="2" charset="-122"/>
                  </a:rPr>
                  <a:t>R. Brocket, Robotic manipulators and the product of exponentials formula, In P.A. Fuhrman, editor, Mathematical Theory of Networks and Systems, pages 120-129. Springer-</a:t>
                </a:r>
                <a:r>
                  <a:rPr lang="en-US" altLang="zh-CN" sz="2400" b="0" dirty="0" err="1">
                    <a:solidFill>
                      <a:srgbClr val="660066"/>
                    </a:solidFill>
                    <a:ea typeface="SimSun" pitchFamily="2" charset="-122"/>
                  </a:rPr>
                  <a:t>Verlag</a:t>
                </a:r>
                <a:r>
                  <a:rPr lang="en-US" altLang="zh-CN" sz="2400" b="0" dirty="0">
                    <a:solidFill>
                      <a:srgbClr val="660066"/>
                    </a:solidFill>
                    <a:ea typeface="SimSun" pitchFamily="2" charset="-122"/>
                  </a:rPr>
                  <a:t>, 1984.</a:t>
                </a:r>
              </a:p>
              <a:p>
                <a:pPr marL="0" indent="0" algn="just">
                  <a:buNone/>
                </a:pPr>
                <a:r>
                  <a:rPr lang="en-US" altLang="zh-CN" sz="2400" b="0" dirty="0">
                    <a:solidFill>
                      <a:srgbClr val="660066"/>
                    </a:solidFill>
                    <a:ea typeface="SimSun" pitchFamily="2" charset="-122"/>
                  </a:rPr>
                  <a:t>[2</a:t>
                </a:r>
                <a:r>
                  <a:rPr lang="en-US" altLang="zh-CN" sz="2400" b="0" dirty="0" smtClean="0">
                    <a:solidFill>
                      <a:srgbClr val="660066"/>
                    </a:solidFill>
                    <a:ea typeface="SimSun" pitchFamily="2" charset="-122"/>
                  </a:rPr>
                  <a:t>] </a:t>
                </a:r>
                <a:r>
                  <a:rPr lang="en-US" altLang="zh-CN" sz="2400" b="0" dirty="0">
                    <a:solidFill>
                      <a:srgbClr val="660066"/>
                    </a:solidFill>
                    <a:ea typeface="SimSun" pitchFamily="2" charset="-122"/>
                  </a:rPr>
                  <a:t>B. Paden and S. </a:t>
                </a:r>
                <a:r>
                  <a:rPr lang="en-US" altLang="zh-CN" sz="2400" b="0" dirty="0" err="1">
                    <a:solidFill>
                      <a:srgbClr val="660066"/>
                    </a:solidFill>
                    <a:ea typeface="SimSun" pitchFamily="2" charset="-122"/>
                  </a:rPr>
                  <a:t>Sastry</a:t>
                </a:r>
                <a:r>
                  <a:rPr lang="en-US" altLang="zh-CN" sz="2400" b="0" dirty="0">
                    <a:solidFill>
                      <a:srgbClr val="660066"/>
                    </a:solidFill>
                    <a:ea typeface="SimSun" pitchFamily="2" charset="-122"/>
                  </a:rPr>
                  <a:t>, Optimal kinematic design of 6R manipulators. International Journal of Robotics Research, 7(2):43-61,1988.</a:t>
                </a:r>
              </a:p>
              <a:p>
                <a:pPr marL="0" indent="0" algn="just">
                  <a:buNone/>
                </a:pPr>
                <a:r>
                  <a:rPr lang="en-US" altLang="zh-CN" sz="2400" b="0" dirty="0">
                    <a:solidFill>
                      <a:srgbClr val="660066"/>
                    </a:solidFill>
                    <a:ea typeface="SimSun" pitchFamily="2" charset="-122"/>
                  </a:rPr>
                  <a:t>[3</a:t>
                </a:r>
                <a:r>
                  <a:rPr lang="en-US" altLang="zh-CN" sz="2400" b="0" dirty="0" smtClean="0">
                    <a:solidFill>
                      <a:srgbClr val="660066"/>
                    </a:solidFill>
                    <a:ea typeface="SimSun" pitchFamily="2" charset="-122"/>
                  </a:rPr>
                  <a:t>] </a:t>
                </a:r>
                <a:r>
                  <a:rPr lang="en-US" altLang="zh-CN" sz="2400" b="0" dirty="0">
                    <a:solidFill>
                      <a:srgbClr val="660066"/>
                    </a:solidFill>
                    <a:ea typeface="SimSun" pitchFamily="2" charset="-122"/>
                  </a:rPr>
                  <a:t>R. Murray, Z.X. Li, and S. </a:t>
                </a:r>
                <a:r>
                  <a:rPr lang="en-US" altLang="zh-CN" sz="2400" b="0" dirty="0" err="1">
                    <a:solidFill>
                      <a:srgbClr val="660066"/>
                    </a:solidFill>
                    <a:ea typeface="SimSun" pitchFamily="2" charset="-122"/>
                  </a:rPr>
                  <a:t>Sastry</a:t>
                </a:r>
                <a:r>
                  <a:rPr lang="en-US" altLang="zh-CN" sz="2400" b="0" dirty="0">
                    <a:solidFill>
                      <a:srgbClr val="660066"/>
                    </a:solidFill>
                    <a:ea typeface="SimSun" pitchFamily="2" charset="-122"/>
                  </a:rPr>
                  <a:t>, A Mathematical Introduction to Robotic Manipulation. CRC Press, 1994.</a:t>
                </a:r>
              </a:p>
              <a:p>
                <a:pPr marL="0" indent="0">
                  <a:buNone/>
                </a:pPr>
                <a:endParaRPr lang="en-US" altLang="zh-CN" sz="2000" b="0" dirty="0">
                  <a:ea typeface="Cambria Math"/>
                </a:endParaRPr>
              </a:p>
            </p:txBody>
          </p:sp>
        </mc:Choice>
        <mc:Fallback xmlns="">
          <p:sp>
            <p:nvSpPr>
              <p:cNvPr id="1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696" y="1378634"/>
                <a:ext cx="8686800" cy="5479366"/>
              </a:xfrm>
              <a:blipFill rotWithShape="1">
                <a:blip r:embed="rId3"/>
                <a:stretch>
                  <a:fillRect l="-1053" t="-2113" r="-772" b="-1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0043" name="Picture 59" descr="puma_dy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3489" y="1484784"/>
            <a:ext cx="2409825" cy="2590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h1) Geometric approach to robot kinematics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89774" y="4688747"/>
            <a:ext cx="5206362" cy="1548565"/>
            <a:chOff x="589774" y="4509120"/>
            <a:chExt cx="5206362" cy="1548565"/>
          </a:xfrm>
        </p:grpSpPr>
        <p:sp>
          <p:nvSpPr>
            <p:cNvPr id="46" name="Rounded Rectangle 34"/>
            <p:cNvSpPr/>
            <p:nvPr/>
          </p:nvSpPr>
          <p:spPr>
            <a:xfrm>
              <a:off x="599488" y="4509120"/>
              <a:ext cx="5196648" cy="1548565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/>
                </a:gs>
                <a:gs pos="76000">
                  <a:srgbClr val="66CCFF"/>
                </a:gs>
                <a:gs pos="100000">
                  <a:srgbClr val="3399FF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589774" y="4540731"/>
                  <a:ext cx="5206362" cy="15169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buSzPct val="12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𝑀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acc>
                          <m:accPr>
                            <m:chr m:val="̈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̇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𝜏</m:t>
                        </m:r>
                      </m:oMath>
                    </m:oMathPara>
                  </a14:m>
                  <a:endParaRPr lang="en-US" altLang="zh-CN" sz="2000" b="0" dirty="0" smtClean="0">
                    <a:latin typeface="Calibri" pitchFamily="34" charset="0"/>
                  </a:endParaRPr>
                </a:p>
                <a:p>
                  <a:pPr marL="342900" indent="-342900">
                    <a:buSzPct val="80000"/>
                    <a:buBlip>
                      <a:blip r:embed="rId3"/>
                    </a:buBlip>
                  </a:pPr>
                  <a:r>
                    <a:rPr lang="en-US" altLang="zh-CN" b="0" dirty="0" smtClean="0">
                      <a:latin typeface="Calibri" pitchFamily="34" charset="0"/>
                    </a:rPr>
                    <a:t>O(n) algorithm</a:t>
                  </a:r>
                </a:p>
                <a:p>
                  <a:pPr marL="342900" indent="-342900">
                    <a:buSzPct val="80000"/>
                    <a:buBlip>
                      <a:blip r:embed="rId3"/>
                    </a:buBlip>
                  </a:pPr>
                  <a:r>
                    <a:rPr lang="en-US" altLang="zh-CN" dirty="0" smtClean="0">
                      <a:latin typeface="Calibri" pitchFamily="34" charset="0"/>
                    </a:rPr>
                    <a:t>Geometric</a:t>
                  </a:r>
                  <a:endParaRPr lang="en-US" altLang="zh-CN" b="0" dirty="0" smtClean="0">
                    <a:latin typeface="Calibri" pitchFamily="34" charset="0"/>
                  </a:endParaRPr>
                </a:p>
                <a:p>
                  <a:pPr marL="342900" indent="-342900">
                    <a:buSzPct val="80000"/>
                    <a:buBlip>
                      <a:blip r:embed="rId3"/>
                    </a:buBlip>
                  </a:pPr>
                  <a:r>
                    <a:rPr lang="en-US" altLang="zh-CN" dirty="0" smtClean="0">
                      <a:latin typeface="Calibri" pitchFamily="34" charset="0"/>
                    </a:rPr>
                    <a:t>Factorization of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𝐺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𝑀𝐺</m:t>
                      </m:r>
                      <m:r>
                        <a:rPr lang="en-US" altLang="zh-CN" b="0" i="1" smtClean="0">
                          <a:latin typeface="Cambria Math"/>
                        </a:rPr>
                        <m:t>𝜉</m:t>
                      </m:r>
                      <m:r>
                        <a:rPr lang="en-US" altLang="zh-CN" b="0" i="1" smtClean="0">
                          <a:latin typeface="Cambria Math"/>
                        </a:rPr>
                        <m:t>⇒</m:t>
                      </m:r>
                    </m:oMath>
                  </a14:m>
                  <a:endParaRPr lang="en-US" altLang="zh-CN" b="0" dirty="0" smtClean="0">
                    <a:latin typeface="Calibri" pitchFamily="34" charset="0"/>
                  </a:endParaRPr>
                </a:p>
                <a:p>
                  <a:r>
                    <a:rPr lang="en-US" altLang="zh-CN" sz="1600" dirty="0">
                      <a:latin typeface="Calibri" pitchFamily="34" charset="0"/>
                      <a:ea typeface="SimSun" pitchFamily="2" charset="-122"/>
                    </a:rPr>
                    <a:t>Adaptive control, system </a:t>
                  </a:r>
                  <a:r>
                    <a:rPr lang="en-US" altLang="zh-CN" sz="1600" dirty="0" smtClean="0">
                      <a:latin typeface="Calibri" pitchFamily="34" charset="0"/>
                      <a:ea typeface="SimSun" pitchFamily="2" charset="-122"/>
                    </a:rPr>
                    <a:t>identification Hybrid </a:t>
                  </a:r>
                  <a:r>
                    <a:rPr lang="en-US" altLang="zh-CN" sz="1600" dirty="0">
                      <a:latin typeface="Calibri" pitchFamily="34" charset="0"/>
                      <a:ea typeface="SimSun" pitchFamily="2" charset="-122"/>
                    </a:rPr>
                    <a:t>control</a:t>
                  </a:r>
                  <a:r>
                    <a:rPr lang="en-US" altLang="zh-CN" sz="1600" dirty="0" smtClean="0">
                      <a:latin typeface="Calibri" pitchFamily="34" charset="0"/>
                      <a:ea typeface="SimSun" pitchFamily="2" charset="-122"/>
                    </a:rPr>
                    <a:t>…</a:t>
                  </a:r>
                  <a:endParaRPr lang="en-US" altLang="zh-CN" sz="1600" b="0" dirty="0" smtClean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74" y="4540731"/>
                  <a:ext cx="5206362" cy="15169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703" b="-44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矩形 41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839200" cy="720080"/>
          </a:xfrm>
        </p:spPr>
        <p:txBody>
          <a:bodyPr>
            <a:noAutofit/>
          </a:bodyPr>
          <a:lstStyle/>
          <a:p>
            <a:r>
              <a:rPr lang="en-US" altLang="zh-CN" sz="2800" spc="-150" dirty="0" smtClean="0">
                <a:solidFill>
                  <a:schemeClr val="bg1"/>
                </a:solidFill>
              </a:rPr>
              <a:t>h2) Coordinate invariant algorithms of open chain manipulators</a:t>
            </a:r>
            <a:endParaRPr lang="zh-CN" altLang="en-US" sz="2400" spc="-150" dirty="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237312"/>
            <a:ext cx="9144000" cy="648072"/>
            <a:chOff x="0" y="6237312"/>
            <a:chExt cx="9144000" cy="648072"/>
          </a:xfrm>
        </p:grpSpPr>
        <p:sp>
          <p:nvSpPr>
            <p:cNvPr id="13" name="矩形 12"/>
            <p:cNvSpPr/>
            <p:nvPr/>
          </p:nvSpPr>
          <p:spPr>
            <a:xfrm>
              <a:off x="0" y="6338445"/>
              <a:ext cx="9144000" cy="54693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884" name="Text Box 68"/>
            <p:cNvSpPr txBox="1">
              <a:spLocks noChangeArrowheads="1"/>
            </p:cNvSpPr>
            <p:nvPr/>
          </p:nvSpPr>
          <p:spPr bwMode="auto">
            <a:xfrm>
              <a:off x="467544" y="6237312"/>
              <a:ext cx="836500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660066"/>
                  </a:solidFill>
                  <a:latin typeface="Calibri" pitchFamily="34" charset="0"/>
                  <a:ea typeface="SimSun" pitchFamily="2" charset="-122"/>
                </a:rPr>
                <a:t>[1] S. </a:t>
              </a:r>
              <a:r>
                <a:rPr lang="en-US" altLang="zh-CN" dirty="0" err="1">
                  <a:solidFill>
                    <a:srgbClr val="660066"/>
                  </a:solidFill>
                  <a:latin typeface="Calibri" pitchFamily="34" charset="0"/>
                  <a:ea typeface="SimSun" pitchFamily="2" charset="-122"/>
                </a:rPr>
                <a:t>Ploen</a:t>
              </a:r>
              <a:r>
                <a:rPr lang="en-US" altLang="zh-CN" dirty="0">
                  <a:solidFill>
                    <a:srgbClr val="660066"/>
                  </a:solidFill>
                  <a:latin typeface="Calibri" pitchFamily="34" charset="0"/>
                  <a:ea typeface="SimSun" pitchFamily="2" charset="-122"/>
                </a:rPr>
                <a:t> &amp; F. Park,  Coordinate-invariant algorithms for robot dynamics,  IEEE TRA 1999, pp. 1130-1135.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24233" y="1356229"/>
            <a:ext cx="2514600" cy="2590800"/>
            <a:chOff x="5562600" y="1143000"/>
            <a:chExt cx="1752600" cy="1884218"/>
          </a:xfrm>
        </p:grpSpPr>
        <p:pic>
          <p:nvPicPr>
            <p:cNvPr id="21" name="Picture 59" descr="puma_dy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62600" y="1143000"/>
              <a:ext cx="1752600" cy="188421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0" name="Group 29"/>
            <p:cNvGrpSpPr/>
            <p:nvPr/>
          </p:nvGrpSpPr>
          <p:grpSpPr>
            <a:xfrm rot="980044">
              <a:off x="6192336" y="1356102"/>
              <a:ext cx="305594" cy="381794"/>
              <a:chOff x="4571206" y="2134394"/>
              <a:chExt cx="305594" cy="381794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4572000" y="2514600"/>
                <a:ext cx="30480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5400000" flipH="1" flipV="1">
                <a:off x="4381500" y="2324100"/>
                <a:ext cx="38100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 flipH="1" flipV="1">
                <a:off x="4572000" y="2286000"/>
                <a:ext cx="228600" cy="2286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836629">
              <a:off x="6846108" y="1718127"/>
              <a:ext cx="305594" cy="381794"/>
              <a:chOff x="4571206" y="2134394"/>
              <a:chExt cx="305594" cy="381794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>
                <a:off x="4572000" y="2514600"/>
                <a:ext cx="30480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 flipH="1" flipV="1">
                <a:off x="4381500" y="2324100"/>
                <a:ext cx="38100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5400000" flipH="1" flipV="1">
                <a:off x="4572000" y="2286000"/>
                <a:ext cx="228600" cy="2286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" name="Object 71"/>
            <p:cNvGraphicFramePr>
              <a:graphicFrameLocks noChangeAspect="1"/>
            </p:cNvGraphicFramePr>
            <p:nvPr/>
          </p:nvGraphicFramePr>
          <p:xfrm>
            <a:off x="6646307" y="2021393"/>
            <a:ext cx="143342" cy="1970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22" name="Equation" r:id="rId6" imgW="203040" imgH="279360" progId="Equation.DSMT4">
                    <p:embed/>
                  </p:oleObj>
                </mc:Choice>
                <mc:Fallback>
                  <p:oleObj name="Equation" r:id="rId6" imgW="20304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6307" y="2021393"/>
                          <a:ext cx="143342" cy="1970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71"/>
            <p:cNvGraphicFramePr>
              <a:graphicFrameLocks noChangeAspect="1"/>
            </p:cNvGraphicFramePr>
            <p:nvPr/>
          </p:nvGraphicFramePr>
          <p:xfrm>
            <a:off x="5963960" y="1600201"/>
            <a:ext cx="247650" cy="2368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23" name="Equation" r:id="rId8" imgW="291960" imgH="279360" progId="Equation.DSMT4">
                    <p:embed/>
                  </p:oleObj>
                </mc:Choice>
                <mc:Fallback>
                  <p:oleObj name="Equation" r:id="rId8" imgW="29196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3960" y="1600201"/>
                          <a:ext cx="247650" cy="2368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4"/>
          <p:cNvGrpSpPr/>
          <p:nvPr/>
        </p:nvGrpSpPr>
        <p:grpSpPr>
          <a:xfrm>
            <a:off x="599486" y="3215589"/>
            <a:ext cx="5198115" cy="1545165"/>
            <a:chOff x="599486" y="3215589"/>
            <a:chExt cx="5198115" cy="1545165"/>
          </a:xfrm>
        </p:grpSpPr>
        <p:sp>
          <p:nvSpPr>
            <p:cNvPr id="11" name="下箭头标注 10"/>
            <p:cNvSpPr/>
            <p:nvPr/>
          </p:nvSpPr>
          <p:spPr>
            <a:xfrm>
              <a:off x="599486" y="3230283"/>
              <a:ext cx="5196649" cy="1530471"/>
            </a:xfrm>
            <a:prstGeom prst="downArrowCallout">
              <a:avLst>
                <a:gd name="adj1" fmla="val 25000"/>
                <a:gd name="adj2" fmla="val 40748"/>
                <a:gd name="adj3" fmla="val 25000"/>
                <a:gd name="adj4" fmla="val 64977"/>
              </a:avLst>
            </a:prstGeom>
            <a:gradFill>
              <a:gsLst>
                <a:gs pos="0">
                  <a:schemeClr val="bg1"/>
                </a:gs>
                <a:gs pos="74000">
                  <a:srgbClr val="FFFF00"/>
                </a:gs>
                <a:gs pos="100000">
                  <a:srgbClr val="FFCC00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dk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13698" y="3215589"/>
                  <a:ext cx="5183903" cy="9919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SzPct val="120000"/>
                    <a:buBlip>
                      <a:blip r:embed="rId10"/>
                    </a:buBlip>
                  </a:pPr>
                  <a:r>
                    <a:rPr lang="en-US" altLang="zh-CN" sz="2000" b="0" dirty="0" smtClean="0">
                      <a:latin typeface="Calibri" pitchFamily="34" charset="0"/>
                    </a:rPr>
                    <a:t>Backward Recursion: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 i="1">
                            <a:latin typeface="Cambria Math"/>
                          </a:rPr>
                          <m:t>=</m:t>
                        </m:r>
                        <m:r>
                          <a:rPr lang="en-US" altLang="zh-CN" sz="1600" i="1">
                            <a:latin typeface="Cambria Math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−1</m:t>
                                </m:r>
                              </m:sup>
                            </m:sSubSup>
                          </m:sub>
                        </m:s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16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/>
                          </a:rPr>
                          <m:t>𝑎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 i="1" dirty="0">
                            <a:latin typeface="Cambria Math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600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sz="1600" b="0" i="1" dirty="0" smtClean="0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b="0" i="1" dirty="0" smtClean="0">
                                <a:latin typeface="Cambria Math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98" y="3215589"/>
                  <a:ext cx="5183903" cy="991938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3067" b="-30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/>
          <p:cNvGrpSpPr/>
          <p:nvPr/>
        </p:nvGrpSpPr>
        <p:grpSpPr>
          <a:xfrm>
            <a:off x="599487" y="1340768"/>
            <a:ext cx="5196649" cy="1801583"/>
            <a:chOff x="179511" y="1370834"/>
            <a:chExt cx="5196649" cy="1801583"/>
          </a:xfrm>
        </p:grpSpPr>
        <p:sp>
          <p:nvSpPr>
            <p:cNvPr id="29" name="Rounded Rectangle 28"/>
            <p:cNvSpPr/>
            <p:nvPr/>
          </p:nvSpPr>
          <p:spPr>
            <a:xfrm>
              <a:off x="179511" y="1370834"/>
              <a:ext cx="5196649" cy="180158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193722" y="1370834"/>
                  <a:ext cx="5182438" cy="18015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342900" indent="-342900">
                    <a:buSzPct val="120000"/>
                    <a:buBlip>
                      <a:blip r:embed="rId10"/>
                    </a:buBlip>
                  </a:pPr>
                  <a:r>
                    <a:rPr lang="en-US" altLang="zh-CN" sz="2000" dirty="0" smtClean="0">
                      <a:solidFill>
                        <a:schemeClr val="tx1"/>
                      </a:solidFill>
                      <a:latin typeface="Calibri" pitchFamily="34" charset="0"/>
                    </a:rPr>
                    <a:t>Forward recursion: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0, 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−1,</m:t>
                            </m:r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−1,</m:t>
                            </m:r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−1,</m:t>
                                </m:r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sup>
                            </m:sSubSup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1600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−1,</m:t>
                                </m:r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sup>
                            </m:sSubSup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−1,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6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bSup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722" y="1370834"/>
                  <a:ext cx="5182438" cy="1801583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1356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791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355976" y="3312694"/>
            <a:ext cx="4032448" cy="432048"/>
          </a:xfrm>
          <a:prstGeom prst="rect">
            <a:avLst/>
          </a:prstGeom>
          <a:gradFill>
            <a:gsLst>
              <a:gs pos="0">
                <a:schemeClr val="bg1"/>
              </a:gs>
              <a:gs pos="72000">
                <a:srgbClr val="FFFF99"/>
              </a:gs>
              <a:gs pos="100000">
                <a:srgbClr val="FFFF00"/>
              </a:gs>
            </a:gsLst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1512" y="2636912"/>
            <a:ext cx="4536504" cy="432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h3)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Nonholonomic</a:t>
            </a:r>
            <a:r>
              <a:rPr lang="en-US" altLang="zh-CN" sz="3200" dirty="0" smtClean="0">
                <a:solidFill>
                  <a:schemeClr val="bg1"/>
                </a:solidFill>
              </a:rPr>
              <a:t> motion planning of a falling cat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1520" y="5928402"/>
            <a:ext cx="864096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latin typeface="Calibri" pitchFamily="34" charset="0"/>
                <a:ea typeface="SimSun" pitchFamily="2" charset="-122"/>
              </a:rPr>
              <a:t>[1] C. </a:t>
            </a:r>
            <a:r>
              <a:rPr lang="en-US" altLang="zh-CN" dirty="0" err="1" smtClean="0">
                <a:latin typeface="Calibri" pitchFamily="34" charset="0"/>
                <a:ea typeface="SimSun" pitchFamily="2" charset="-122"/>
              </a:rPr>
              <a:t>Fernandes</a:t>
            </a:r>
            <a:r>
              <a:rPr lang="en-US" altLang="zh-CN" dirty="0" smtClean="0">
                <a:latin typeface="Calibri" pitchFamily="34" charset="0"/>
                <a:ea typeface="SimSun" pitchFamily="2" charset="-122"/>
              </a:rPr>
              <a:t>, L. </a:t>
            </a:r>
            <a:r>
              <a:rPr lang="en-US" altLang="zh-CN" dirty="0" err="1" smtClean="0">
                <a:latin typeface="Calibri" pitchFamily="34" charset="0"/>
                <a:ea typeface="SimSun" pitchFamily="2" charset="-122"/>
              </a:rPr>
              <a:t>Gurvits</a:t>
            </a:r>
            <a:r>
              <a:rPr lang="en-US" altLang="zh-CN" dirty="0" smtClean="0">
                <a:latin typeface="Calibri" pitchFamily="34" charset="0"/>
                <a:ea typeface="SimSun" pitchFamily="2" charset="-122"/>
              </a:rPr>
              <a:t> and Z.X. Li, Near-optimal </a:t>
            </a:r>
            <a:r>
              <a:rPr lang="en-US" altLang="zh-CN" dirty="0" err="1" smtClean="0">
                <a:latin typeface="Calibri" pitchFamily="34" charset="0"/>
                <a:ea typeface="SimSun" pitchFamily="2" charset="-122"/>
              </a:rPr>
              <a:t>nonholonomic</a:t>
            </a:r>
            <a:r>
              <a:rPr lang="en-US" altLang="zh-CN" dirty="0" smtClean="0">
                <a:latin typeface="Calibri" pitchFamily="34" charset="0"/>
                <a:ea typeface="SimSun" pitchFamily="2" charset="-122"/>
              </a:rPr>
              <a:t> motion planning for a system of coupled rigid bodies", IEEE Trans. on Automatic Control, Vol. 39, pp.450-463, March, 1994.</a:t>
            </a:r>
            <a:endParaRPr lang="en-US" altLang="zh-CN" dirty="0">
              <a:latin typeface="Calibri" pitchFamily="34" charset="0"/>
              <a:ea typeface="SimSun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40768"/>
                <a:ext cx="8686800" cy="4592960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SzPct val="120000"/>
                  <a:buBlip>
                    <a:blip r:embed="rId2"/>
                  </a:buBlip>
                </a:pPr>
                <a:r>
                  <a:rPr lang="en-US" altLang="zh-CN" sz="2400" b="0" dirty="0" smtClean="0"/>
                  <a:t>Configuration space: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𝑞</m:t>
                    </m:r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∈</m:t>
                    </m:r>
                    <m:r>
                      <a:rPr lang="en-US" altLang="zh-CN" sz="2000" b="0" i="1" smtClean="0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×</m:t>
                    </m:r>
                    <m:r>
                      <a:rPr lang="en-US" altLang="zh-CN" sz="2000" b="0" i="1" smtClean="0">
                        <a:latin typeface="Cambria Math"/>
                      </a:rPr>
                      <m:t>𝑆𝑂</m:t>
                    </m:r>
                    <m:r>
                      <a:rPr lang="en-US" altLang="zh-CN" sz="2000" b="0" i="1" smtClean="0">
                        <a:latin typeface="Cambria Math"/>
                      </a:rPr>
                      <m:t>(3)</m:t>
                    </m:r>
                  </m:oMath>
                </a14:m>
                <a:endParaRPr lang="en-US" altLang="zh-CN" sz="2000" b="0" dirty="0" smtClean="0"/>
              </a:p>
              <a:p>
                <a:pPr marL="342900" indent="-342900">
                  <a:buSzPct val="120000"/>
                  <a:buBlip>
                    <a:blip r:embed="rId2"/>
                  </a:buBlip>
                </a:pPr>
                <a:r>
                  <a:rPr lang="en-US" altLang="zh-CN" sz="2400" b="0" dirty="0" smtClean="0"/>
                  <a:t>Angular momentum: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𝜇</m:t>
                    </m:r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, </m:t>
                    </m:r>
                  </m:oMath>
                </a14:m>
                <a:endParaRPr lang="en-US" altLang="zh-CN" sz="2400" b="0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/>
                      </a:rPr>
                      <m:t>, 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𝑖</m:t>
                    </m:r>
                    <m:r>
                      <a:rPr lang="en-US" altLang="zh-CN" sz="2000" b="0" i="1" dirty="0" smtClean="0">
                        <a:latin typeface="Cambria Math"/>
                      </a:rPr>
                      <m:t>=1,2</m:t>
                    </m:r>
                  </m:oMath>
                </a14:m>
                <a:r>
                  <a:rPr lang="en-US" altLang="zh-CN" sz="20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𝐴</m:t>
                    </m:r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altLang="zh-CN" sz="2000" b="0" dirty="0" smtClean="0"/>
                  <a:t> shape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𝑢</m:t>
                        </m:r>
                      </m:e>
                    </m:acc>
                    <m:r>
                      <a:rPr lang="en-US" altLang="zh-CN" sz="20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altLang="zh-CN" sz="2000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altLang="zh-CN" sz="2000" b="0" i="1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altLang="zh-CN" sz="2000" b="0" dirty="0" smtClean="0"/>
                  <a:t> control </a:t>
                </a:r>
              </a:p>
              <a:p>
                <a:pPr marL="342900" indent="-342900">
                  <a:buSzPct val="120000"/>
                  <a:buBlip>
                    <a:blip r:embed="rId2"/>
                  </a:buBlip>
                </a:pPr>
                <a:r>
                  <a:rPr lang="en-US" altLang="zh-CN" sz="2400" b="0" dirty="0" smtClean="0"/>
                  <a:t>System equations: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𝑞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2400" b="0" dirty="0" smtClean="0"/>
              </a:p>
              <a:p>
                <a:pPr marL="342900" indent="-342900">
                  <a:buSzPct val="120000"/>
                  <a:buBlip>
                    <a:blip r:embed="rId2"/>
                  </a:buBlip>
                </a:pPr>
                <a:endParaRPr lang="en-US" altLang="zh-CN" sz="1050" b="0" dirty="0" smtClean="0"/>
              </a:p>
              <a:p>
                <a:pPr marL="342900" indent="-342900">
                  <a:buSzPct val="120000"/>
                  <a:buBlip>
                    <a:blip r:embed="rId2"/>
                  </a:buBlip>
                </a:pPr>
                <a:r>
                  <a:rPr lang="en-US" altLang="zh-CN" sz="2400" b="0" dirty="0" smtClean="0"/>
                  <a:t>Controllability condition: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/>
                      </a:rPr>
                      <m:t>span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/>
                          </a:rPr>
                          <m:t>,…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=6</m:t>
                    </m:r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40768"/>
                <a:ext cx="8686800" cy="4592960"/>
              </a:xfrm>
              <a:blipFill rotWithShape="1">
                <a:blip r:embed="rId3"/>
                <a:stretch>
                  <a:fillRect t="-1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071" name="Picture 1799" descr="http://survivalistics.com/wp-content/uploads/2010/10/falling-cat-landing-photos-300x2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15" y="3933056"/>
            <a:ext cx="2085393" cy="1925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072" name="Picture 18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11" y="3933056"/>
            <a:ext cx="1696999" cy="1925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073" name="Picture 1801" descr="C:\Users\Troy Woo\Desktop\121212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933056"/>
            <a:ext cx="2464390" cy="1925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21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072467" y="1124744"/>
            <a:ext cx="3964029" cy="2801159"/>
            <a:chOff x="3927296" y="1340768"/>
            <a:chExt cx="5210236" cy="3681784"/>
          </a:xfrm>
        </p:grpSpPr>
        <p:pic>
          <p:nvPicPr>
            <p:cNvPr id="90115" name="Picture 3" descr="C:\Users\Troy Woo\Desktop\Homogeneou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3"/>
            <a:stretch/>
          </p:blipFill>
          <p:spPr bwMode="auto">
            <a:xfrm>
              <a:off x="3927296" y="1340768"/>
              <a:ext cx="5210236" cy="3465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291757" y="1937132"/>
                  <a:ext cx="7758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𝑒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757" y="1937132"/>
                  <a:ext cx="775890" cy="4001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12232" y="2959471"/>
                  <a:ext cx="7758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𝐻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232" y="2959471"/>
                  <a:ext cx="775890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368044" y="3270470"/>
                  <a:ext cx="7758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𝐺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044" y="3270470"/>
                  <a:ext cx="775890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76256" y="2524834"/>
                  <a:ext cx="7758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256" y="2524834"/>
                  <a:ext cx="775890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236296" y="2020778"/>
                  <a:ext cx="7758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020778"/>
                  <a:ext cx="775890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793791" y="3044666"/>
                  <a:ext cx="7758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𝐻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791" y="3044666"/>
                  <a:ext cx="775890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3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344588" y="4653220"/>
                  <a:ext cx="6968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588" y="4653220"/>
                  <a:ext cx="696857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294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5863664" y="4653136"/>
                  <a:ext cx="580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𝑒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664" y="4653136"/>
                  <a:ext cx="580544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8244408" y="4436422"/>
                  <a:ext cx="893124" cy="4369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𝐻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4408" y="4436422"/>
                  <a:ext cx="893124" cy="436968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60040" y="1340768"/>
                <a:ext cx="5220072" cy="55172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altLang="zh-CN" sz="2400" b="0" dirty="0" smtClean="0"/>
                  <a:t>: A Lie group,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𝐻</m:t>
                    </m:r>
                    <m:r>
                      <a:rPr lang="en-US" altLang="zh-CN" sz="2400" b="0" i="1" smtClean="0">
                        <a:latin typeface="Cambria Math"/>
                      </a:rPr>
                      <m:t>⊂</m:t>
                    </m:r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</m:oMath>
                </a14:m>
                <a:endParaRPr lang="en-US" altLang="zh-CN" sz="2400" b="0" dirty="0" smtClean="0"/>
              </a:p>
              <a:p>
                <a:pPr marL="342900" indent="-342900">
                  <a:buSzPct val="120000"/>
                  <a:buBlip>
                    <a:blip r:embed="rId12"/>
                  </a:buBlip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∀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∈</m:t>
                    </m:r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  <m:r>
                      <a:rPr lang="en-US" altLang="zh-CN" sz="2400" b="0" i="1" smtClean="0">
                        <a:latin typeface="Cambria Math"/>
                      </a:rPr>
                      <m:t>,  </m:t>
                    </m:r>
                  </m:oMath>
                </a14:m>
                <a:endParaRPr lang="en-US" altLang="zh-CN" sz="2400" b="0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0" dirty="0" smtClean="0"/>
                  <a:t> </a:t>
                </a:r>
                <a:r>
                  <a:rPr lang="en-US" altLang="zh-CN" sz="2400" b="0" dirty="0" err="1" smtClean="0"/>
                  <a:t>iff</a:t>
                </a:r>
                <a:r>
                  <a:rPr lang="en-US" altLang="zh-CN" sz="2400" b="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∈</m:t>
                    </m:r>
                    <m:r>
                      <a:rPr lang="en-US" altLang="zh-CN" sz="2400" b="0" i="1" smtClean="0">
                        <a:latin typeface="Cambria Math"/>
                      </a:rPr>
                      <m:t>𝐻</m:t>
                    </m:r>
                  </m:oMath>
                </a14:m>
                <a:endParaRPr lang="en-US" altLang="zh-CN" sz="2800" b="0" dirty="0" smtClean="0"/>
              </a:p>
              <a:p>
                <a:pPr marL="342900" indent="-342900">
                  <a:buSzPct val="120000"/>
                  <a:buBlip>
                    <a:blip r:embed="rId12"/>
                  </a:buBlip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𝑔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≔</m:t>
                    </m:r>
                    <m:r>
                      <a:rPr lang="en-US" altLang="zh-CN" sz="2400" b="0" i="1" smtClean="0">
                        <a:latin typeface="Cambria Math"/>
                      </a:rPr>
                      <m:t>𝑔𝐻</m:t>
                    </m:r>
                  </m:oMath>
                </a14:m>
                <a:endParaRPr lang="en-US" altLang="zh-CN" sz="2400" b="0" dirty="0" smtClean="0"/>
              </a:p>
              <a:p>
                <a:pPr marL="342900" indent="-342900">
                  <a:buSzPct val="120000"/>
                  <a:buBlip>
                    <a:blip r:embed="rId12"/>
                  </a:buBlip>
                </a:pPr>
                <a:r>
                  <a:rPr lang="en-US" altLang="zh-CN" sz="2400" b="0" dirty="0" smtClean="0"/>
                  <a:t>Homogeneous space:</a:t>
                </a:r>
              </a:p>
              <a:p>
                <a:pPr marL="0" indent="0"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/>
                            </a:rPr>
                            <m:t>|∀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altLang="zh-CN" sz="2400" b="0" dirty="0" smtClean="0"/>
              </a:p>
              <a:p>
                <a:pPr marL="0" indent="0">
                  <a:buSzPct val="120000"/>
                  <a:buNone/>
                </a:pPr>
                <a:r>
                  <a:rPr lang="en-US" altLang="zh-CN" sz="2400" b="0" dirty="0" smtClean="0"/>
                  <a:t>a manifold of dimension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</a:rPr>
                          <m:t>dim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𝐺</m:t>
                        </m:r>
                      </m:e>
                    </m:func>
                    <m:r>
                      <a:rPr lang="en-US" altLang="zh-CN" sz="2400" b="0" i="1" smtClean="0">
                        <a:latin typeface="Cambria Math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</a:rPr>
                          <m:t>dim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𝐻</m:t>
                        </m:r>
                      </m:e>
                    </m:func>
                  </m:oMath>
                </a14:m>
                <a:r>
                  <a:rPr lang="en-US" altLang="zh-CN" sz="2400" b="0" dirty="0" smtClean="0"/>
                  <a:t>.</a:t>
                </a:r>
              </a:p>
              <a:p>
                <a:pPr marL="0" indent="0">
                  <a:buSzPct val="120000"/>
                  <a:buNone/>
                </a:pPr>
                <a:endParaRPr lang="en-US" altLang="zh-CN" sz="2400" b="0" dirty="0"/>
              </a:p>
              <a:p>
                <a:pPr marL="0" indent="0">
                  <a:buSzPct val="120000"/>
                  <a:buNone/>
                </a:pPr>
                <a:endParaRPr lang="en-US" altLang="zh-CN" sz="2400" b="0" dirty="0" smtClean="0"/>
              </a:p>
              <a:p>
                <a:pPr marL="0" indent="0">
                  <a:buSzPct val="120000"/>
                  <a:buNone/>
                </a:pPr>
                <a:endParaRPr lang="zh-CN" altLang="en-US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340768"/>
                <a:ext cx="5220072" cy="5517232"/>
              </a:xfrm>
              <a:blipFill rotWithShape="1">
                <a:blip r:embed="rId13"/>
                <a:stretch>
                  <a:fillRect l="-1752" t="-884" r="-3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</a:rPr>
              <a:t>i</a:t>
            </a:r>
            <a:r>
              <a:rPr lang="en-US" altLang="zh-CN" sz="3200" dirty="0" smtClean="0">
                <a:solidFill>
                  <a:schemeClr val="bg1"/>
                </a:solidFill>
              </a:rPr>
              <a:t>) Homogeneous Spaces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528" y="4441571"/>
            <a:ext cx="8158638" cy="2119683"/>
            <a:chOff x="323528" y="4149080"/>
            <a:chExt cx="8158638" cy="2119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3528" y="4149080"/>
                  <a:ext cx="5789511" cy="21196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Blip>
                      <a:blip r:embed="rId14"/>
                    </a:buBlip>
                  </a:pPr>
                  <a:r>
                    <a:rPr lang="en-US" altLang="zh-CN" sz="2400" dirty="0" smtClean="0">
                      <a:latin typeface="Calibri" pitchFamily="34" charset="0"/>
                    </a:rPr>
                    <a:t>Configuration space of an infinite cylinder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𝐺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𝑆𝐸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3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𝜃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∈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ℝ</m:t>
                            </m:r>
                          </m:e>
                        </m:d>
                      </m:oMath>
                      <m:oMath xmlns:m="http://schemas.openxmlformats.org/officeDocument/2006/math">
                        <m:func>
                          <m:func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i="0">
                                <a:latin typeface="Cambria Math"/>
                              </a:rPr>
                              <m:t>dim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𝐺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/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𝐻</m:t>
                            </m:r>
                          </m:e>
                        </m:func>
                        <m:r>
                          <a:rPr lang="en-US" altLang="zh-CN" sz="24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6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 altLang="zh-CN" sz="2400" dirty="0">
                    <a:latin typeface="Calibri" pitchFamily="34" charset="0"/>
                  </a:endParaRPr>
                </a:p>
                <a:p>
                  <a:endParaRPr lang="en-US" altLang="zh-CN" sz="2400" dirty="0" smtClean="0">
                    <a:latin typeface="Calibri" pitchFamily="34" charset="0"/>
                  </a:endParaRPr>
                </a:p>
                <a:p>
                  <a:endParaRPr lang="zh-CN" altLang="en-US" sz="2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28" y="4149080"/>
                  <a:ext cx="5789511" cy="2119683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t="-23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组合 35"/>
            <p:cNvGrpSpPr/>
            <p:nvPr/>
          </p:nvGrpSpPr>
          <p:grpSpPr>
            <a:xfrm>
              <a:off x="5217131" y="4338418"/>
              <a:ext cx="3265035" cy="1790299"/>
              <a:chOff x="5573333" y="4653136"/>
              <a:chExt cx="3265035" cy="1790299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573333" y="5136178"/>
                <a:ext cx="1287760" cy="1307257"/>
                <a:chOff x="2267744" y="5254204"/>
                <a:chExt cx="1287760" cy="1307257"/>
              </a:xfrm>
            </p:grpSpPr>
            <p:cxnSp>
              <p:nvCxnSpPr>
                <p:cNvPr id="21" name="直接箭头连接符 20"/>
                <p:cNvCxnSpPr/>
                <p:nvPr/>
              </p:nvCxnSpPr>
              <p:spPr>
                <a:xfrm flipV="1">
                  <a:off x="2771800" y="5254204"/>
                  <a:ext cx="0" cy="8390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/>
                <p:cNvCxnSpPr/>
                <p:nvPr/>
              </p:nvCxnSpPr>
              <p:spPr>
                <a:xfrm>
                  <a:off x="2771800" y="6093296"/>
                  <a:ext cx="78370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6"/>
                <p:cNvCxnSpPr/>
                <p:nvPr/>
              </p:nvCxnSpPr>
              <p:spPr>
                <a:xfrm flipH="1">
                  <a:off x="2267744" y="6093296"/>
                  <a:ext cx="504056" cy="46816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组合 28"/>
              <p:cNvGrpSpPr/>
              <p:nvPr/>
            </p:nvGrpSpPr>
            <p:grpSpPr>
              <a:xfrm>
                <a:off x="7550608" y="5011020"/>
                <a:ext cx="1287760" cy="1307257"/>
                <a:chOff x="4250261" y="5210648"/>
                <a:chExt cx="1287760" cy="1307257"/>
              </a:xfrm>
            </p:grpSpPr>
            <p:sp>
              <p:nvSpPr>
                <p:cNvPr id="18" name="流程图: 直接访问存储器 17"/>
                <p:cNvSpPr/>
                <p:nvPr/>
              </p:nvSpPr>
              <p:spPr>
                <a:xfrm rot="17430265">
                  <a:off x="4188780" y="5499095"/>
                  <a:ext cx="1089966" cy="817475"/>
                </a:xfrm>
                <a:prstGeom prst="flowChartMagneticDrum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1" name="组合 30"/>
                <p:cNvGrpSpPr/>
                <p:nvPr/>
              </p:nvGrpSpPr>
              <p:grpSpPr>
                <a:xfrm rot="1222841">
                  <a:off x="4250261" y="5210648"/>
                  <a:ext cx="1287760" cy="1307257"/>
                  <a:chOff x="2267744" y="5254204"/>
                  <a:chExt cx="1287760" cy="1307257"/>
                </a:xfrm>
              </p:grpSpPr>
              <p:cxnSp>
                <p:nvCxnSpPr>
                  <p:cNvPr id="32" name="直接箭头连接符 31"/>
                  <p:cNvCxnSpPr/>
                  <p:nvPr/>
                </p:nvCxnSpPr>
                <p:spPr>
                  <a:xfrm flipV="1">
                    <a:off x="2771800" y="5254204"/>
                    <a:ext cx="0" cy="83909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箭头连接符 32"/>
                  <p:cNvCxnSpPr/>
                  <p:nvPr/>
                </p:nvCxnSpPr>
                <p:spPr>
                  <a:xfrm>
                    <a:off x="2771800" y="6093296"/>
                    <a:ext cx="78370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箭头连接符 33"/>
                  <p:cNvCxnSpPr/>
                  <p:nvPr/>
                </p:nvCxnSpPr>
                <p:spPr>
                  <a:xfrm flipH="1">
                    <a:off x="2267744" y="6093296"/>
                    <a:ext cx="504056" cy="46816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7869313" y="4653136"/>
                    <a:ext cx="951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latin typeface="Cambria Math"/>
                            </a:rPr>
                            <m:t>𝜉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9313" y="4653136"/>
                    <a:ext cx="951159" cy="36933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弧形 34"/>
              <p:cNvSpPr/>
              <p:nvPr/>
            </p:nvSpPr>
            <p:spPr>
              <a:xfrm rot="6574388">
                <a:off x="8063755" y="4696352"/>
                <a:ext cx="359332" cy="879651"/>
              </a:xfrm>
              <a:prstGeom prst="arc">
                <a:avLst>
                  <a:gd name="adj1" fmla="val 14647728"/>
                  <a:gd name="adj2" fmla="val 6946769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0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>
          <a:xfrm>
            <a:off x="322945" y="5157192"/>
            <a:ext cx="5544616" cy="1596437"/>
          </a:xfrm>
          <a:prstGeom prst="rect">
            <a:avLst/>
          </a:prstGeom>
          <a:gradFill>
            <a:gsLst>
              <a:gs pos="0">
                <a:schemeClr val="bg1"/>
              </a:gs>
              <a:gs pos="72000">
                <a:srgbClr val="00B0F0"/>
              </a:gs>
              <a:gs pos="100000">
                <a:srgbClr val="0070C0"/>
              </a:gs>
            </a:gsLst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323528" y="1340768"/>
            <a:ext cx="5544616" cy="3731772"/>
          </a:xfrm>
          <a:prstGeom prst="rect">
            <a:avLst/>
          </a:prstGeom>
          <a:gradFill>
            <a:gsLst>
              <a:gs pos="0">
                <a:schemeClr val="bg1"/>
              </a:gs>
              <a:gs pos="72000">
                <a:srgbClr val="00B0F0"/>
              </a:gs>
              <a:gs pos="100000">
                <a:srgbClr val="0070C0"/>
              </a:gs>
            </a:gsLst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内容占位符 99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340768"/>
                <a:ext cx="5544616" cy="5517232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SzPct val="120000"/>
                  <a:buBlip>
                    <a:blip r:embed="rId2"/>
                  </a:buBlip>
                </a:pPr>
                <a:r>
                  <a:rPr lang="en-US" altLang="zh-CN" sz="2400" b="0" dirty="0" smtClean="0"/>
                  <a:t>P: Localize a </a:t>
                </a:r>
                <a:r>
                  <a:rPr lang="en-US" altLang="zh-CN" sz="2400" b="0" dirty="0" err="1" smtClean="0"/>
                  <a:t>workpiece</a:t>
                </a:r>
                <a:r>
                  <a:rPr lang="en-US" altLang="zh-CN" sz="2400" b="0" dirty="0" smtClean="0"/>
                  <a:t> with measurement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zh-CN" sz="2400" b="0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sz="2400" b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>
                                  <a:latin typeface="Cambria Math"/>
                                </a:rPr>
                                <m:t>𝑔</m:t>
                              </m:r>
                              <m:r>
                                <a:rPr lang="en-US" altLang="zh-CN" sz="2400" b="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altLang="zh-CN" sz="2400" b="0" i="1">
                                  <a:latin typeface="Cambria Math"/>
                                </a:rPr>
                                <m:t>𝑆𝐸</m:t>
                              </m:r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2400" b="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2400" b="0" i="1">
                              <a:latin typeface="Cambria Math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sz="2400" b="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2400" b="0" dirty="0" smtClean="0"/>
              </a:p>
              <a:p>
                <a:pPr marL="0" indent="0">
                  <a:buNone/>
                </a:pPr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2400" b="0" dirty="0" smtClean="0"/>
              </a:p>
              <a:p>
                <a:pPr marL="0" indent="0">
                  <a:buNone/>
                </a:pPr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2400" b="0" dirty="0" smtClean="0"/>
              </a:p>
              <a:p>
                <a:pPr marL="0" indent="0">
                  <a:buNone/>
                </a:pPr>
                <a:endParaRPr lang="en-US" altLang="zh-CN" sz="2400" b="0" dirty="0" smtClean="0"/>
              </a:p>
              <a:p>
                <a:pPr marL="0" indent="0">
                  <a:buNone/>
                </a:pPr>
                <a:endParaRPr lang="en-US" altLang="zh-CN" sz="2400" b="0" dirty="0" smtClean="0"/>
              </a:p>
              <a:p>
                <a:pPr marL="342900" indent="-342900">
                  <a:buSzPct val="120000"/>
                  <a:buBlip>
                    <a:blip r:embed="rId2"/>
                  </a:buBlip>
                </a:pPr>
                <a:r>
                  <a:rPr lang="en-US" altLang="zh-CN" sz="2400" b="0" dirty="0" smtClean="0"/>
                  <a:t>Symmetric </a:t>
                </a:r>
                <a:r>
                  <a:rPr lang="en-US" altLang="zh-CN" sz="2400" b="0" dirty="0" err="1" smtClean="0"/>
                  <a:t>workpiece</a:t>
                </a:r>
                <a:r>
                  <a:rPr lang="en-US" altLang="zh-CN" sz="2400" b="0" dirty="0" smtClean="0"/>
                  <a:t> localization: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sz="2400" b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altLang="zh-CN" sz="2400" b="0" i="1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𝑔</m:t>
                                  </m:r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𝑆𝐸</m:t>
                                  </m:r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3</m:t>
                                  </m:r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)/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altLang="zh-CN" sz="2400" b="0" i="1">
                              <a:latin typeface="Cambria Math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sz="2400" b="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𝑔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100" name="内容占位符 9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340768"/>
                <a:ext cx="5544616" cy="5517232"/>
              </a:xfrm>
              <a:blipFill rotWithShape="1">
                <a:blip r:embed="rId3"/>
                <a:stretch>
                  <a:fillRect t="-1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i1) Symmetric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workpiece</a:t>
            </a:r>
            <a:r>
              <a:rPr lang="en-US" altLang="zh-CN" sz="3200" dirty="0" smtClean="0">
                <a:solidFill>
                  <a:schemeClr val="bg1"/>
                </a:solidFill>
              </a:rPr>
              <a:t> localization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159412" y="1587500"/>
            <a:ext cx="2724419" cy="2220292"/>
            <a:chOff x="2581872" y="1587615"/>
            <a:chExt cx="2724419" cy="2220292"/>
          </a:xfrm>
        </p:grpSpPr>
        <p:pic>
          <p:nvPicPr>
            <p:cNvPr id="91138" name="Picture 2" descr="C:\Users\Troy Woo\Desktop\3333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" t="4101" r="57820" b="7241"/>
            <a:stretch/>
          </p:blipFill>
          <p:spPr bwMode="auto">
            <a:xfrm>
              <a:off x="2581872" y="1587615"/>
              <a:ext cx="2724419" cy="22202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AutoShape 125"/>
            <p:cNvSpPr>
              <a:spLocks noChangeArrowheads="1"/>
            </p:cNvSpPr>
            <p:nvPr/>
          </p:nvSpPr>
          <p:spPr bwMode="auto">
            <a:xfrm>
              <a:off x="3250874" y="2884503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3611849" y="2871803"/>
                  <a:ext cx="38100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/>
                            <a:ea typeface="SimSun" pitchFamily="2" charset="-122"/>
                          </a:rPr>
                          <m:t>𝑔</m:t>
                        </m:r>
                      </m:oMath>
                    </m:oMathPara>
                  </a14:m>
                  <a:endParaRPr lang="en-US" altLang="zh-CN" sz="900" dirty="0">
                    <a:ea typeface="SimSun" pitchFamily="2" charset="-122"/>
                  </a:endParaRPr>
                </a:p>
              </p:txBody>
            </p:sp>
          </mc:Choice>
          <mc:Fallback xmlns="">
            <p:sp>
              <p:nvSpPr>
                <p:cNvPr id="55" name="Text 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11849" y="2871803"/>
                  <a:ext cx="381000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922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2581873" y="2466989"/>
                  <a:ext cx="7825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1873" y="2466989"/>
                  <a:ext cx="782557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1141" name="Picture 5" descr="C:\Users\Troy Woo\Desktop\页面提取自－Rev-Localization-July-2012[handout]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865" y="3015819"/>
              <a:ext cx="736142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3914259" y="3474730"/>
                  <a:ext cx="3890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259" y="3474730"/>
                  <a:ext cx="389095" cy="30777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611849" y="2439755"/>
                  <a:ext cx="3890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849" y="2439755"/>
                  <a:ext cx="389095" cy="30777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弧形 81"/>
            <p:cNvSpPr/>
            <p:nvPr/>
          </p:nvSpPr>
          <p:spPr>
            <a:xfrm rot="10372678">
              <a:off x="3876169" y="2752497"/>
              <a:ext cx="292067" cy="696455"/>
            </a:xfrm>
            <a:prstGeom prst="arc">
              <a:avLst>
                <a:gd name="adj1" fmla="val 16200000"/>
                <a:gd name="adj2" fmla="val 5638263"/>
              </a:avLst>
            </a:pr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AutoShape 125"/>
            <p:cNvSpPr>
              <a:spLocks noChangeArrowheads="1"/>
            </p:cNvSpPr>
            <p:nvPr/>
          </p:nvSpPr>
          <p:spPr bwMode="auto">
            <a:xfrm>
              <a:off x="3365174" y="2923347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125"/>
            <p:cNvSpPr>
              <a:spLocks noChangeArrowheads="1"/>
            </p:cNvSpPr>
            <p:nvPr/>
          </p:nvSpPr>
          <p:spPr bwMode="auto">
            <a:xfrm>
              <a:off x="3479474" y="2955097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125"/>
            <p:cNvSpPr>
              <a:spLocks noChangeArrowheads="1"/>
            </p:cNvSpPr>
            <p:nvPr/>
          </p:nvSpPr>
          <p:spPr bwMode="auto">
            <a:xfrm>
              <a:off x="3251809" y="2998803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125"/>
            <p:cNvSpPr>
              <a:spLocks noChangeArrowheads="1"/>
            </p:cNvSpPr>
            <p:nvPr/>
          </p:nvSpPr>
          <p:spPr bwMode="auto">
            <a:xfrm>
              <a:off x="3366109" y="3037647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AutoShape 125"/>
            <p:cNvSpPr>
              <a:spLocks noChangeArrowheads="1"/>
            </p:cNvSpPr>
            <p:nvPr/>
          </p:nvSpPr>
          <p:spPr bwMode="auto">
            <a:xfrm>
              <a:off x="3480409" y="3069397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159413" y="4005064"/>
            <a:ext cx="2724418" cy="2244726"/>
            <a:chOff x="5843767" y="4255514"/>
            <a:chExt cx="2906533" cy="2394776"/>
          </a:xfrm>
        </p:grpSpPr>
        <p:pic>
          <p:nvPicPr>
            <p:cNvPr id="102" name="Picture 2" descr="C:\Users\Troy Woo\Desktop\3333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3" t="4376" r="1296"/>
            <a:stretch/>
          </p:blipFill>
          <p:spPr bwMode="auto">
            <a:xfrm>
              <a:off x="5843767" y="4255514"/>
              <a:ext cx="2906533" cy="23947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556618" y="4466877"/>
                  <a:ext cx="317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618" y="4466877"/>
                  <a:ext cx="317087" cy="307777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12245" b="-20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682487" y="5000203"/>
                  <a:ext cx="317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487" y="5000203"/>
                  <a:ext cx="317087" cy="307777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AutoShape 125"/>
            <p:cNvSpPr>
              <a:spLocks noChangeArrowheads="1"/>
            </p:cNvSpPr>
            <p:nvPr/>
          </p:nvSpPr>
          <p:spPr bwMode="auto">
            <a:xfrm>
              <a:off x="7120620" y="5316810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AutoShape 125"/>
            <p:cNvSpPr>
              <a:spLocks noChangeArrowheads="1"/>
            </p:cNvSpPr>
            <p:nvPr/>
          </p:nvSpPr>
          <p:spPr bwMode="auto">
            <a:xfrm>
              <a:off x="7352285" y="5303584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AutoShape 125"/>
            <p:cNvSpPr>
              <a:spLocks noChangeArrowheads="1"/>
            </p:cNvSpPr>
            <p:nvPr/>
          </p:nvSpPr>
          <p:spPr bwMode="auto">
            <a:xfrm>
              <a:off x="7587741" y="5280046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125"/>
            <p:cNvSpPr>
              <a:spLocks noChangeArrowheads="1"/>
            </p:cNvSpPr>
            <p:nvPr/>
          </p:nvSpPr>
          <p:spPr bwMode="auto">
            <a:xfrm>
              <a:off x="7121555" y="5431110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125"/>
            <p:cNvSpPr>
              <a:spLocks noChangeArrowheads="1"/>
            </p:cNvSpPr>
            <p:nvPr/>
          </p:nvSpPr>
          <p:spPr bwMode="auto">
            <a:xfrm>
              <a:off x="7353220" y="5417884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125"/>
            <p:cNvSpPr>
              <a:spLocks noChangeArrowheads="1"/>
            </p:cNvSpPr>
            <p:nvPr/>
          </p:nvSpPr>
          <p:spPr bwMode="auto">
            <a:xfrm>
              <a:off x="7588676" y="5394346"/>
              <a:ext cx="36000" cy="3600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6266055" y="5235510"/>
                  <a:ext cx="7825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055" y="5235510"/>
                  <a:ext cx="782557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1142" name="Picture 6" descr="C:\Users\Troy Woo\Desktop\页面提取自－Rev-Localization-July-2012[handout]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50" y="2852936"/>
            <a:ext cx="3961606" cy="2162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i2) Task space of five-axes machining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275" y="4457310"/>
                <a:ext cx="4151784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SzPct val="120000"/>
                  <a:buBlip>
                    <a:blip r:embed="rId2"/>
                  </a:buBlip>
                </a:pPr>
                <a:r>
                  <a:rPr lang="en-US" altLang="zh-CN" dirty="0" smtClean="0">
                    <a:latin typeface="Calibri" pitchFamily="34" charset="0"/>
                  </a:rPr>
                  <a:t>Linear algebra fact:</a:t>
                </a:r>
              </a:p>
              <a:p>
                <a:r>
                  <a:rPr lang="en-US" altLang="zh-CN" dirty="0" smtClean="0">
                    <a:latin typeface="Calibri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𝐴</m:t>
                    </m:r>
                    <m:r>
                      <a:rPr lang="en-US" altLang="zh-CN" b="0" i="1" smtClean="0">
                        <a:latin typeface="Cambria Math"/>
                      </a:rPr>
                      <m:t>:</m:t>
                    </m:r>
                    <m:r>
                      <a:rPr lang="en-US" altLang="zh-CN" b="0" i="1" smtClean="0"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latin typeface="Cambria Math"/>
                      </a:rPr>
                      <m:t>↦</m:t>
                    </m:r>
                    <m:r>
                      <a:rPr lang="en-US" altLang="zh-CN" b="0" i="1" smtClean="0">
                        <a:latin typeface="Cambria Math"/>
                      </a:rPr>
                      <m:t>𝑊</m:t>
                    </m:r>
                  </m:oMath>
                </a14:m>
                <a:r>
                  <a:rPr lang="en-US" altLang="zh-CN" dirty="0" smtClean="0">
                    <a:latin typeface="Calibri" pitchFamily="34" charset="0"/>
                  </a:rPr>
                  <a:t>, </a:t>
                </a:r>
                <a:endParaRPr lang="en-US" altLang="zh-CN" b="0" i="1" dirty="0" smtClean="0">
                  <a:latin typeface="Calibri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≅</m:t>
                      </m:r>
                      <m:r>
                        <a:rPr lang="en-US" altLang="zh-CN" b="0" i="1" smtClean="0">
                          <a:latin typeface="Cambria Math"/>
                        </a:rPr>
                        <m:t>𝑉</m:t>
                      </m:r>
                      <m:r>
                        <a:rPr lang="en-US" altLang="zh-CN" b="0" i="1" smtClean="0">
                          <a:latin typeface="Cambria Math"/>
                        </a:rPr>
                        <m:t>/</m:t>
                      </m:r>
                      <m:func>
                        <m:func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ker</m:t>
                          </m:r>
                        </m:fName>
                        <m:e>
                          <m:r>
                            <a:rPr lang="en-US" altLang="zh-CN" i="1">
                              <a:latin typeface="Cambria Math"/>
                            </a:rPr>
                            <m:t>𝐴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5" y="4457310"/>
                <a:ext cx="4151784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1891" y="5465422"/>
                <a:ext cx="4149169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SzPct val="120000"/>
                  <a:buBlip>
                    <a:blip r:embed="rId2"/>
                  </a:buBlip>
                </a:pPr>
                <a:r>
                  <a:rPr lang="en-US" altLang="zh-CN" dirty="0" smtClean="0">
                    <a:latin typeface="Calibri" pitchFamily="34" charset="0"/>
                  </a:rPr>
                  <a:t>Similarly: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≅</m:t>
                      </m:r>
                      <m:r>
                        <a:rPr lang="en-US" altLang="zh-CN" b="0" i="1" smtClean="0">
                          <a:latin typeface="Cambria Math"/>
                        </a:rPr>
                        <m:t>𝑆𝑂</m:t>
                      </m:r>
                      <m:r>
                        <a:rPr lang="en-US" altLang="zh-CN" b="0" i="1" smtClean="0">
                          <a:latin typeface="Cambria Math"/>
                        </a:rPr>
                        <m:t>(3)/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 smtClean="0">
                  <a:latin typeface="Calibri" pitchFamily="34" charset="0"/>
                </a:endParaRPr>
              </a:p>
              <a:p>
                <a:r>
                  <a:rPr lang="en-US" altLang="zh-CN" dirty="0" smtClean="0">
                    <a:latin typeface="Calibri" pitchFamily="34" charset="0"/>
                  </a:rPr>
                  <a:t>is the task space of five-face machining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" y="5465422"/>
                <a:ext cx="4149169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768598" y="1631311"/>
            <a:ext cx="1283122" cy="1664590"/>
            <a:chOff x="768598" y="2187482"/>
            <a:chExt cx="1283122" cy="1664590"/>
          </a:xfrm>
        </p:grpSpPr>
        <p:grpSp>
          <p:nvGrpSpPr>
            <p:cNvPr id="11" name="组合 10"/>
            <p:cNvGrpSpPr/>
            <p:nvPr/>
          </p:nvGrpSpPr>
          <p:grpSpPr>
            <a:xfrm>
              <a:off x="768598" y="2187482"/>
              <a:ext cx="1283122" cy="1454088"/>
              <a:chOff x="768598" y="2187482"/>
              <a:chExt cx="1790964" cy="202959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68598" y="2187482"/>
                <a:ext cx="1790964" cy="2029596"/>
                <a:chOff x="768598" y="2187482"/>
                <a:chExt cx="1790964" cy="2029596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856602" y="2220416"/>
                  <a:ext cx="1023920" cy="146881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258" b="90173" l="9973" r="92623">
                              <a14:foregroundMark x1="36202" y1="77689" x2="36202" y2="77689"/>
                              <a14:foregroundMark x1="39754" y1="81939" x2="39754" y2="81939"/>
                              <a14:foregroundMark x1="42350" y1="85525" x2="42350" y2="85525"/>
                              <a14:foregroundMark x1="33607" y1="72643" x2="33607" y2="72643"/>
                              <a14:foregroundMark x1="37705" y1="78619" x2="37705" y2="78619"/>
                              <a14:foregroundMark x1="36612" y1="76228" x2="36885" y2="75963"/>
                              <a14:foregroundMark x1="40437" y1="84329" x2="40437" y2="84329"/>
                              <a14:foregroundMark x1="41803" y1="86720" x2="41803" y2="86720"/>
                              <a14:backgroundMark x1="40437" y1="75564" x2="40437" y2="75564"/>
                              <a14:backgroundMark x1="31011" y1="81408" x2="31011" y2="81408"/>
                              <a14:backgroundMark x1="45355" y1="80744" x2="45355" y2="80744"/>
                              <a14:backgroundMark x1="37158" y1="87384" x2="37158" y2="87384"/>
                              <a14:backgroundMark x1="54508" y1="59363" x2="54508" y2="59363"/>
                              <a14:backgroundMark x1="59426" y1="28818" x2="59426" y2="28818"/>
                              <a14:backgroundMark x1="91120" y1="17663" x2="91120" y2="17663"/>
                              <a14:backgroundMark x1="91120" y1="5843" x2="91120" y2="5843"/>
                              <a14:backgroundMark x1="69262" y1="53386" x2="69262" y2="53386"/>
                              <a14:backgroundMark x1="75000" y1="49004" x2="75000" y2="49004"/>
                              <a14:backgroundMark x1="45765" y1="59628" x2="45765" y2="59628"/>
                              <a14:backgroundMark x1="39754" y1="66799" x2="39754" y2="66799"/>
                              <a14:backgroundMark x1="45355" y1="72244" x2="45355" y2="72244"/>
                              <a14:backgroundMark x1="50410" y1="76627" x2="50410" y2="76627"/>
                              <a14:backgroundMark x1="56284" y1="69588" x2="56284" y2="69588"/>
                              <a14:backgroundMark x1="63251" y1="63347" x2="63251" y2="63347"/>
                              <a14:backgroundMark x1="71175" y1="56308" x2="71175" y2="56308"/>
                              <a14:backgroundMark x1="35656" y1="68659" x2="35656" y2="68659"/>
                              <a14:backgroundMark x1="28689" y1="74502" x2="28689" y2="74502"/>
                              <a14:backgroundMark x1="39754" y1="78884" x2="39754" y2="78884"/>
                              <a14:backgroundMark x1="37158" y1="74768" x2="37158" y2="74768"/>
                              <a14:backgroundMark x1="45082" y1="87915" x2="45082" y2="87915"/>
                              <a14:backgroundMark x1="45355" y1="86720" x2="45355" y2="86720"/>
                              <a14:backgroundMark x1="43989" y1="85126" x2="43989" y2="85126"/>
                              <a14:backgroundMark x1="43579" y1="83533" x2="43579" y2="835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43" t="41173" r="53651" b="11891"/>
                <a:stretch/>
              </p:blipFill>
              <p:spPr bwMode="auto">
                <a:xfrm>
                  <a:off x="768598" y="2187482"/>
                  <a:ext cx="769511" cy="9525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7" name="组合 16"/>
                <p:cNvGrpSpPr/>
                <p:nvPr/>
              </p:nvGrpSpPr>
              <p:grpSpPr>
                <a:xfrm>
                  <a:off x="1380969" y="3058649"/>
                  <a:ext cx="1178593" cy="1158429"/>
                  <a:chOff x="1696578" y="2918643"/>
                  <a:chExt cx="1178593" cy="1158429"/>
                </a:xfrm>
              </p:grpSpPr>
              <p:cxnSp>
                <p:nvCxnSpPr>
                  <p:cNvPr id="18" name="直接箭头连接符 17"/>
                  <p:cNvCxnSpPr/>
                  <p:nvPr/>
                </p:nvCxnSpPr>
                <p:spPr>
                  <a:xfrm flipH="1" flipV="1">
                    <a:off x="1762942" y="2918643"/>
                    <a:ext cx="448044" cy="64402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箭头连接符 18"/>
                  <p:cNvCxnSpPr/>
                  <p:nvPr/>
                </p:nvCxnSpPr>
                <p:spPr>
                  <a:xfrm flipH="1">
                    <a:off x="1696578" y="3562664"/>
                    <a:ext cx="514408" cy="5144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箭头连接符 19"/>
                  <p:cNvCxnSpPr/>
                  <p:nvPr/>
                </p:nvCxnSpPr>
                <p:spPr>
                  <a:xfrm>
                    <a:off x="2210986" y="3562664"/>
                    <a:ext cx="664185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" name="弧形 13"/>
              <p:cNvSpPr/>
              <p:nvPr/>
            </p:nvSpPr>
            <p:spPr>
              <a:xfrm rot="14267280">
                <a:off x="1561635" y="3075120"/>
                <a:ext cx="349467" cy="828235"/>
              </a:xfrm>
              <a:prstGeom prst="arc">
                <a:avLst>
                  <a:gd name="adj1" fmla="val 13240818"/>
                  <a:gd name="adj2" fmla="val 6762111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375419" y="3482740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419" y="3482740"/>
                  <a:ext cx="488402" cy="36933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/>
          <p:cNvGrpSpPr/>
          <p:nvPr/>
        </p:nvGrpSpPr>
        <p:grpSpPr>
          <a:xfrm>
            <a:off x="1763688" y="1635321"/>
            <a:ext cx="1266849" cy="1659103"/>
            <a:chOff x="2155675" y="2191492"/>
            <a:chExt cx="1266849" cy="1659103"/>
          </a:xfrm>
        </p:grpSpPr>
        <p:grpSp>
          <p:nvGrpSpPr>
            <p:cNvPr id="22" name="组合 21"/>
            <p:cNvGrpSpPr/>
            <p:nvPr/>
          </p:nvGrpSpPr>
          <p:grpSpPr>
            <a:xfrm>
              <a:off x="2155675" y="2191492"/>
              <a:ext cx="1266849" cy="1331913"/>
              <a:chOff x="768598" y="2187482"/>
              <a:chExt cx="1768252" cy="1859067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856602" y="2220416"/>
                <a:ext cx="1023920" cy="1468818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258" b="90173" l="9973" r="92623">
                            <a14:foregroundMark x1="36202" y1="77689" x2="36202" y2="77689"/>
                            <a14:foregroundMark x1="39754" y1="81939" x2="39754" y2="81939"/>
                            <a14:foregroundMark x1="42350" y1="85525" x2="42350" y2="85525"/>
                            <a14:foregroundMark x1="33607" y1="72643" x2="33607" y2="72643"/>
                            <a14:foregroundMark x1="37705" y1="78619" x2="37705" y2="78619"/>
                            <a14:foregroundMark x1="36612" y1="76228" x2="36885" y2="75963"/>
                            <a14:foregroundMark x1="40437" y1="84329" x2="40437" y2="84329"/>
                            <a14:foregroundMark x1="41803" y1="86720" x2="41803" y2="86720"/>
                            <a14:backgroundMark x1="40437" y1="75564" x2="40437" y2="75564"/>
                            <a14:backgroundMark x1="31011" y1="81408" x2="31011" y2="81408"/>
                            <a14:backgroundMark x1="45355" y1="80744" x2="45355" y2="80744"/>
                            <a14:backgroundMark x1="37158" y1="87384" x2="37158" y2="87384"/>
                            <a14:backgroundMark x1="54508" y1="59363" x2="54508" y2="59363"/>
                            <a14:backgroundMark x1="59426" y1="28818" x2="59426" y2="28818"/>
                            <a14:backgroundMark x1="91120" y1="17663" x2="91120" y2="17663"/>
                            <a14:backgroundMark x1="91120" y1="5843" x2="91120" y2="5843"/>
                            <a14:backgroundMark x1="69262" y1="53386" x2="69262" y2="53386"/>
                            <a14:backgroundMark x1="75000" y1="49004" x2="75000" y2="49004"/>
                            <a14:backgroundMark x1="45765" y1="59628" x2="45765" y2="59628"/>
                            <a14:backgroundMark x1="39754" y1="66799" x2="39754" y2="66799"/>
                            <a14:backgroundMark x1="45355" y1="72244" x2="45355" y2="72244"/>
                            <a14:backgroundMark x1="50410" y1="76627" x2="50410" y2="76627"/>
                            <a14:backgroundMark x1="56284" y1="69588" x2="56284" y2="69588"/>
                            <a14:backgroundMark x1="63251" y1="63347" x2="63251" y2="63347"/>
                            <a14:backgroundMark x1="71175" y1="56308" x2="71175" y2="56308"/>
                            <a14:backgroundMark x1="35656" y1="68659" x2="35656" y2="68659"/>
                            <a14:backgroundMark x1="28689" y1="74502" x2="28689" y2="74502"/>
                            <a14:backgroundMark x1="39754" y1="78884" x2="39754" y2="78884"/>
                            <a14:backgroundMark x1="37158" y1="74768" x2="37158" y2="74768"/>
                            <a14:backgroundMark x1="45082" y1="87915" x2="45082" y2="87915"/>
                            <a14:backgroundMark x1="45355" y1="86720" x2="45355" y2="86720"/>
                            <a14:backgroundMark x1="43989" y1="85126" x2="43989" y2="85126"/>
                            <a14:backgroundMark x1="43579" y1="83533" x2="43579" y2="835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3" t="41173" r="53651" b="11891"/>
              <a:stretch/>
            </p:blipFill>
            <p:spPr bwMode="auto">
              <a:xfrm>
                <a:off x="768598" y="2187482"/>
                <a:ext cx="769511" cy="952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6" name="组合 25"/>
              <p:cNvGrpSpPr/>
              <p:nvPr/>
            </p:nvGrpSpPr>
            <p:grpSpPr>
              <a:xfrm>
                <a:off x="1447333" y="3058649"/>
                <a:ext cx="1089517" cy="987900"/>
                <a:chOff x="1762942" y="2918643"/>
                <a:chExt cx="1089517" cy="987900"/>
              </a:xfrm>
            </p:grpSpPr>
            <p:cxnSp>
              <p:nvCxnSpPr>
                <p:cNvPr id="27" name="直接箭头连接符 26"/>
                <p:cNvCxnSpPr/>
                <p:nvPr/>
              </p:nvCxnSpPr>
              <p:spPr>
                <a:xfrm flipH="1" flipV="1">
                  <a:off x="1762942" y="2918643"/>
                  <a:ext cx="448044" cy="6440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/>
                <p:nvPr/>
              </p:nvCxnSpPr>
              <p:spPr>
                <a:xfrm>
                  <a:off x="2210987" y="3562664"/>
                  <a:ext cx="478760" cy="34387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/>
                <p:cNvCxnSpPr/>
                <p:nvPr/>
              </p:nvCxnSpPr>
              <p:spPr>
                <a:xfrm flipV="1">
                  <a:off x="2210986" y="3099551"/>
                  <a:ext cx="641473" cy="4631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680706" y="3481263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706" y="3481263"/>
                  <a:ext cx="483081" cy="369332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/>
          <p:cNvGrpSpPr/>
          <p:nvPr/>
        </p:nvGrpSpPr>
        <p:grpSpPr>
          <a:xfrm>
            <a:off x="3131840" y="1573453"/>
            <a:ext cx="884702" cy="1720971"/>
            <a:chOff x="4211960" y="2129624"/>
            <a:chExt cx="884702" cy="1720971"/>
          </a:xfrm>
        </p:grpSpPr>
        <p:grpSp>
          <p:nvGrpSpPr>
            <p:cNvPr id="31" name="组合 30"/>
            <p:cNvGrpSpPr/>
            <p:nvPr/>
          </p:nvGrpSpPr>
          <p:grpSpPr>
            <a:xfrm>
              <a:off x="4211960" y="2129624"/>
              <a:ext cx="884702" cy="1556618"/>
              <a:chOff x="4211960" y="2129624"/>
              <a:chExt cx="1234855" cy="2172708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4211960" y="2129624"/>
                <a:ext cx="1234855" cy="2172708"/>
                <a:chOff x="4178101" y="2256538"/>
                <a:chExt cx="1234855" cy="2172708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637047" y="2298473"/>
                  <a:ext cx="368328" cy="162122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6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258" b="90173" l="9973" r="92623">
                              <a14:foregroundMark x1="36202" y1="77689" x2="36202" y2="77689"/>
                              <a14:foregroundMark x1="39754" y1="81939" x2="39754" y2="81939"/>
                              <a14:foregroundMark x1="42350" y1="85525" x2="42350" y2="85525"/>
                              <a14:foregroundMark x1="33607" y1="72643" x2="33607" y2="72643"/>
                              <a14:foregroundMark x1="37705" y1="78619" x2="37705" y2="78619"/>
                              <a14:foregroundMark x1="36612" y1="76228" x2="36885" y2="75963"/>
                              <a14:foregroundMark x1="40437" y1="84329" x2="40437" y2="84329"/>
                              <a14:foregroundMark x1="41803" y1="86720" x2="41803" y2="86720"/>
                              <a14:backgroundMark x1="40437" y1="75564" x2="40437" y2="75564"/>
                              <a14:backgroundMark x1="31011" y1="81408" x2="31011" y2="81408"/>
                              <a14:backgroundMark x1="45355" y1="80744" x2="45355" y2="80744"/>
                              <a14:backgroundMark x1="37158" y1="87384" x2="37158" y2="87384"/>
                              <a14:backgroundMark x1="54508" y1="59363" x2="54508" y2="59363"/>
                              <a14:backgroundMark x1="59426" y1="28818" x2="59426" y2="28818"/>
                              <a14:backgroundMark x1="91120" y1="17663" x2="91120" y2="17663"/>
                              <a14:backgroundMark x1="91120" y1="5843" x2="91120" y2="5843"/>
                              <a14:backgroundMark x1="69262" y1="53386" x2="69262" y2="53386"/>
                              <a14:backgroundMark x1="75000" y1="49004" x2="75000" y2="49004"/>
                              <a14:backgroundMark x1="45765" y1="59628" x2="45765" y2="59628"/>
                              <a14:backgroundMark x1="39754" y1="66799" x2="39754" y2="66799"/>
                              <a14:backgroundMark x1="45355" y1="72244" x2="45355" y2="72244"/>
                              <a14:backgroundMark x1="50410" y1="76627" x2="50410" y2="76627"/>
                              <a14:backgroundMark x1="56284" y1="69588" x2="56284" y2="69588"/>
                              <a14:backgroundMark x1="63251" y1="63347" x2="63251" y2="63347"/>
                              <a14:backgroundMark x1="71175" y1="56308" x2="71175" y2="56308"/>
                              <a14:backgroundMark x1="35656" y1="68659" x2="35656" y2="68659"/>
                              <a14:backgroundMark x1="28689" y1="74502" x2="28689" y2="74502"/>
                              <a14:backgroundMark x1="39754" y1="78884" x2="39754" y2="78884"/>
                              <a14:backgroundMark x1="37158" y1="74768" x2="37158" y2="74768"/>
                              <a14:backgroundMark x1="45082" y1="87915" x2="45082" y2="87915"/>
                              <a14:backgroundMark x1="45355" y1="86720" x2="45355" y2="86720"/>
                              <a14:backgroundMark x1="43989" y1="85126" x2="43989" y2="85126"/>
                              <a14:backgroundMark x1="43579" y1="83533" x2="43579" y2="835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43" t="41173" r="53651" b="11891"/>
                <a:stretch/>
              </p:blipFill>
              <p:spPr bwMode="auto">
                <a:xfrm rot="2957827">
                  <a:off x="4551936" y="2165030"/>
                  <a:ext cx="769511" cy="9525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7" name="组合 36"/>
                <p:cNvGrpSpPr/>
                <p:nvPr/>
              </p:nvGrpSpPr>
              <p:grpSpPr>
                <a:xfrm rot="2839732">
                  <a:off x="4168019" y="3260735"/>
                  <a:ext cx="1178593" cy="1158429"/>
                  <a:chOff x="4140311" y="3214555"/>
                  <a:chExt cx="1178593" cy="1158429"/>
                </a:xfrm>
              </p:grpSpPr>
              <p:cxnSp>
                <p:nvCxnSpPr>
                  <p:cNvPr id="38" name="直接箭头连接符 37"/>
                  <p:cNvCxnSpPr/>
                  <p:nvPr/>
                </p:nvCxnSpPr>
                <p:spPr>
                  <a:xfrm flipH="1" flipV="1">
                    <a:off x="4206675" y="3214555"/>
                    <a:ext cx="448044" cy="64402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箭头连接符 38"/>
                  <p:cNvCxnSpPr/>
                  <p:nvPr/>
                </p:nvCxnSpPr>
                <p:spPr>
                  <a:xfrm flipH="1">
                    <a:off x="4140311" y="3858576"/>
                    <a:ext cx="514408" cy="5144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箭头连接符 39"/>
                  <p:cNvCxnSpPr/>
                  <p:nvPr/>
                </p:nvCxnSpPr>
                <p:spPr>
                  <a:xfrm>
                    <a:off x="4654719" y="3858576"/>
                    <a:ext cx="664185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4" name="弧形 33"/>
              <p:cNvSpPr/>
              <p:nvPr/>
            </p:nvSpPr>
            <p:spPr>
              <a:xfrm rot="17003498">
                <a:off x="4602011" y="2992745"/>
                <a:ext cx="349467" cy="828235"/>
              </a:xfrm>
              <a:prstGeom prst="arc">
                <a:avLst>
                  <a:gd name="adj1" fmla="val 13240818"/>
                  <a:gd name="adj2" fmla="val 6762111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355976" y="3481263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5976" y="3481263"/>
                  <a:ext cx="488402" cy="369332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/>
          <p:cNvGrpSpPr/>
          <p:nvPr/>
        </p:nvGrpSpPr>
        <p:grpSpPr>
          <a:xfrm>
            <a:off x="4208045" y="1564216"/>
            <a:ext cx="723995" cy="1730208"/>
            <a:chOff x="5953944" y="2120387"/>
            <a:chExt cx="723995" cy="1730208"/>
          </a:xfrm>
        </p:grpSpPr>
        <p:grpSp>
          <p:nvGrpSpPr>
            <p:cNvPr id="42" name="组合 41"/>
            <p:cNvGrpSpPr/>
            <p:nvPr/>
          </p:nvGrpSpPr>
          <p:grpSpPr>
            <a:xfrm>
              <a:off x="5967847" y="2120387"/>
              <a:ext cx="710092" cy="1469921"/>
              <a:chOff x="4421819" y="2256538"/>
              <a:chExt cx="991137" cy="2051696"/>
            </a:xfrm>
          </p:grpSpPr>
          <p:cxnSp>
            <p:nvCxnSpPr>
              <p:cNvPr id="44" name="直接连接符 43"/>
              <p:cNvCxnSpPr/>
              <p:nvPr/>
            </p:nvCxnSpPr>
            <p:spPr>
              <a:xfrm flipH="1">
                <a:off x="4637047" y="2298473"/>
                <a:ext cx="368328" cy="1621222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258" b="90173" l="9973" r="92623">
                            <a14:foregroundMark x1="36202" y1="77689" x2="36202" y2="77689"/>
                            <a14:foregroundMark x1="39754" y1="81939" x2="39754" y2="81939"/>
                            <a14:foregroundMark x1="42350" y1="85525" x2="42350" y2="85525"/>
                            <a14:foregroundMark x1="33607" y1="72643" x2="33607" y2="72643"/>
                            <a14:foregroundMark x1="37705" y1="78619" x2="37705" y2="78619"/>
                            <a14:foregroundMark x1="36612" y1="76228" x2="36885" y2="75963"/>
                            <a14:foregroundMark x1="40437" y1="84329" x2="40437" y2="84329"/>
                            <a14:foregroundMark x1="41803" y1="86720" x2="41803" y2="86720"/>
                            <a14:backgroundMark x1="40437" y1="75564" x2="40437" y2="75564"/>
                            <a14:backgroundMark x1="31011" y1="81408" x2="31011" y2="81408"/>
                            <a14:backgroundMark x1="45355" y1="80744" x2="45355" y2="80744"/>
                            <a14:backgroundMark x1="37158" y1="87384" x2="37158" y2="87384"/>
                            <a14:backgroundMark x1="54508" y1="59363" x2="54508" y2="59363"/>
                            <a14:backgroundMark x1="59426" y1="28818" x2="59426" y2="28818"/>
                            <a14:backgroundMark x1="91120" y1="17663" x2="91120" y2="17663"/>
                            <a14:backgroundMark x1="91120" y1="5843" x2="91120" y2="5843"/>
                            <a14:backgroundMark x1="69262" y1="53386" x2="69262" y2="53386"/>
                            <a14:backgroundMark x1="75000" y1="49004" x2="75000" y2="49004"/>
                            <a14:backgroundMark x1="45765" y1="59628" x2="45765" y2="59628"/>
                            <a14:backgroundMark x1="39754" y1="66799" x2="39754" y2="66799"/>
                            <a14:backgroundMark x1="45355" y1="72244" x2="45355" y2="72244"/>
                            <a14:backgroundMark x1="50410" y1="76627" x2="50410" y2="76627"/>
                            <a14:backgroundMark x1="56284" y1="69588" x2="56284" y2="69588"/>
                            <a14:backgroundMark x1="63251" y1="63347" x2="63251" y2="63347"/>
                            <a14:backgroundMark x1="71175" y1="56308" x2="71175" y2="56308"/>
                            <a14:backgroundMark x1="35656" y1="68659" x2="35656" y2="68659"/>
                            <a14:backgroundMark x1="28689" y1="74502" x2="28689" y2="74502"/>
                            <a14:backgroundMark x1="39754" y1="78884" x2="39754" y2="78884"/>
                            <a14:backgroundMark x1="37158" y1="74768" x2="37158" y2="74768"/>
                            <a14:backgroundMark x1="45082" y1="87915" x2="45082" y2="87915"/>
                            <a14:backgroundMark x1="45355" y1="86720" x2="45355" y2="86720"/>
                            <a14:backgroundMark x1="43989" y1="85126" x2="43989" y2="85126"/>
                            <a14:backgroundMark x1="43579" y1="83533" x2="43579" y2="835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3" t="41173" r="53651" b="11891"/>
              <a:stretch/>
            </p:blipFill>
            <p:spPr bwMode="auto">
              <a:xfrm rot="2957827">
                <a:off x="4551936" y="2165030"/>
                <a:ext cx="769511" cy="952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6" name="组合 45"/>
              <p:cNvGrpSpPr/>
              <p:nvPr/>
            </p:nvGrpSpPr>
            <p:grpSpPr>
              <a:xfrm rot="2839732">
                <a:off x="4325295" y="3318344"/>
                <a:ext cx="1086414" cy="893366"/>
                <a:chOff x="4206675" y="3214555"/>
                <a:chExt cx="1086414" cy="893366"/>
              </a:xfrm>
            </p:grpSpPr>
            <p:cxnSp>
              <p:nvCxnSpPr>
                <p:cNvPr id="47" name="直接箭头连接符 46"/>
                <p:cNvCxnSpPr/>
                <p:nvPr/>
              </p:nvCxnSpPr>
              <p:spPr>
                <a:xfrm flipH="1" flipV="1">
                  <a:off x="4206675" y="3214555"/>
                  <a:ext cx="448044" cy="6440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箭头连接符 47"/>
                <p:cNvCxnSpPr/>
                <p:nvPr/>
              </p:nvCxnSpPr>
              <p:spPr>
                <a:xfrm rot="18760268">
                  <a:off x="4819639" y="3634471"/>
                  <a:ext cx="346466" cy="60043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箭头连接符 48"/>
                <p:cNvCxnSpPr/>
                <p:nvPr/>
              </p:nvCxnSpPr>
              <p:spPr>
                <a:xfrm rot="18760268">
                  <a:off x="4551719" y="3609521"/>
                  <a:ext cx="671322" cy="1401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953944" y="3481263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944" y="3481263"/>
                  <a:ext cx="488402" cy="369332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/>
          <p:cNvGrpSpPr/>
          <p:nvPr/>
        </p:nvGrpSpPr>
        <p:grpSpPr>
          <a:xfrm>
            <a:off x="5029265" y="1556792"/>
            <a:ext cx="3897746" cy="2147880"/>
            <a:chOff x="3232727" y="3356992"/>
            <a:chExt cx="3897746" cy="2147880"/>
          </a:xfrm>
        </p:grpSpPr>
        <p:sp>
          <p:nvSpPr>
            <p:cNvPr id="51" name="任意多边形 50"/>
            <p:cNvSpPr/>
            <p:nvPr/>
          </p:nvSpPr>
          <p:spPr>
            <a:xfrm>
              <a:off x="3232727" y="3708075"/>
              <a:ext cx="3897746" cy="1796797"/>
            </a:xfrm>
            <a:custGeom>
              <a:avLst/>
              <a:gdLst>
                <a:gd name="connsiteX0" fmla="*/ 1043709 w 3897746"/>
                <a:gd name="connsiteY0" fmla="*/ 0 h 1477818"/>
                <a:gd name="connsiteX1" fmla="*/ 0 w 3897746"/>
                <a:gd name="connsiteY1" fmla="*/ 1403927 h 1477818"/>
                <a:gd name="connsiteX2" fmla="*/ 2927928 w 3897746"/>
                <a:gd name="connsiteY2" fmla="*/ 1477818 h 1477818"/>
                <a:gd name="connsiteX3" fmla="*/ 3897746 w 3897746"/>
                <a:gd name="connsiteY3" fmla="*/ 27709 h 1477818"/>
                <a:gd name="connsiteX4" fmla="*/ 1043709 w 3897746"/>
                <a:gd name="connsiteY4" fmla="*/ 0 h 1477818"/>
                <a:gd name="connsiteX0" fmla="*/ 1043709 w 3897746"/>
                <a:gd name="connsiteY0" fmla="*/ 192051 h 1669869"/>
                <a:gd name="connsiteX1" fmla="*/ 0 w 3897746"/>
                <a:gd name="connsiteY1" fmla="*/ 1595978 h 1669869"/>
                <a:gd name="connsiteX2" fmla="*/ 2927928 w 3897746"/>
                <a:gd name="connsiteY2" fmla="*/ 1669869 h 1669869"/>
                <a:gd name="connsiteX3" fmla="*/ 3897746 w 3897746"/>
                <a:gd name="connsiteY3" fmla="*/ 219760 h 1669869"/>
                <a:gd name="connsiteX4" fmla="*/ 1043709 w 3897746"/>
                <a:gd name="connsiteY4" fmla="*/ 192051 h 1669869"/>
                <a:gd name="connsiteX0" fmla="*/ 1043709 w 3897746"/>
                <a:gd name="connsiteY0" fmla="*/ 318979 h 1796797"/>
                <a:gd name="connsiteX1" fmla="*/ 0 w 3897746"/>
                <a:gd name="connsiteY1" fmla="*/ 1722906 h 1796797"/>
                <a:gd name="connsiteX2" fmla="*/ 2927928 w 3897746"/>
                <a:gd name="connsiteY2" fmla="*/ 1796797 h 1796797"/>
                <a:gd name="connsiteX3" fmla="*/ 3897746 w 3897746"/>
                <a:gd name="connsiteY3" fmla="*/ 346688 h 1796797"/>
                <a:gd name="connsiteX4" fmla="*/ 1043709 w 3897746"/>
                <a:gd name="connsiteY4" fmla="*/ 318979 h 1796797"/>
                <a:gd name="connsiteX0" fmla="*/ 1043709 w 3897746"/>
                <a:gd name="connsiteY0" fmla="*/ 318979 h 1796797"/>
                <a:gd name="connsiteX1" fmla="*/ 0 w 3897746"/>
                <a:gd name="connsiteY1" fmla="*/ 1722906 h 1796797"/>
                <a:gd name="connsiteX2" fmla="*/ 2927928 w 3897746"/>
                <a:gd name="connsiteY2" fmla="*/ 1796797 h 1796797"/>
                <a:gd name="connsiteX3" fmla="*/ 3897746 w 3897746"/>
                <a:gd name="connsiteY3" fmla="*/ 346688 h 1796797"/>
                <a:gd name="connsiteX4" fmla="*/ 1043709 w 3897746"/>
                <a:gd name="connsiteY4" fmla="*/ 318979 h 1796797"/>
                <a:gd name="connsiteX0" fmla="*/ 1043709 w 3897746"/>
                <a:gd name="connsiteY0" fmla="*/ 318979 h 1796797"/>
                <a:gd name="connsiteX1" fmla="*/ 0 w 3897746"/>
                <a:gd name="connsiteY1" fmla="*/ 1722906 h 1796797"/>
                <a:gd name="connsiteX2" fmla="*/ 2927928 w 3897746"/>
                <a:gd name="connsiteY2" fmla="*/ 1796797 h 1796797"/>
                <a:gd name="connsiteX3" fmla="*/ 3897746 w 3897746"/>
                <a:gd name="connsiteY3" fmla="*/ 346688 h 1796797"/>
                <a:gd name="connsiteX4" fmla="*/ 1043709 w 3897746"/>
                <a:gd name="connsiteY4" fmla="*/ 318979 h 1796797"/>
                <a:gd name="connsiteX0" fmla="*/ 1043709 w 3897746"/>
                <a:gd name="connsiteY0" fmla="*/ 318979 h 1796797"/>
                <a:gd name="connsiteX1" fmla="*/ 0 w 3897746"/>
                <a:gd name="connsiteY1" fmla="*/ 1722906 h 1796797"/>
                <a:gd name="connsiteX2" fmla="*/ 2927928 w 3897746"/>
                <a:gd name="connsiteY2" fmla="*/ 1796797 h 1796797"/>
                <a:gd name="connsiteX3" fmla="*/ 3897746 w 3897746"/>
                <a:gd name="connsiteY3" fmla="*/ 346688 h 1796797"/>
                <a:gd name="connsiteX4" fmla="*/ 1043709 w 3897746"/>
                <a:gd name="connsiteY4" fmla="*/ 318979 h 1796797"/>
                <a:gd name="connsiteX0" fmla="*/ 1043709 w 3897746"/>
                <a:gd name="connsiteY0" fmla="*/ 318979 h 1796797"/>
                <a:gd name="connsiteX1" fmla="*/ 0 w 3897746"/>
                <a:gd name="connsiteY1" fmla="*/ 1722906 h 1796797"/>
                <a:gd name="connsiteX2" fmla="*/ 2927928 w 3897746"/>
                <a:gd name="connsiteY2" fmla="*/ 1796797 h 1796797"/>
                <a:gd name="connsiteX3" fmla="*/ 3897746 w 3897746"/>
                <a:gd name="connsiteY3" fmla="*/ 346688 h 1796797"/>
                <a:gd name="connsiteX4" fmla="*/ 1043709 w 3897746"/>
                <a:gd name="connsiteY4" fmla="*/ 318979 h 1796797"/>
                <a:gd name="connsiteX0" fmla="*/ 1043709 w 3897746"/>
                <a:gd name="connsiteY0" fmla="*/ 318979 h 1796797"/>
                <a:gd name="connsiteX1" fmla="*/ 0 w 3897746"/>
                <a:gd name="connsiteY1" fmla="*/ 1722906 h 1796797"/>
                <a:gd name="connsiteX2" fmla="*/ 2927928 w 3897746"/>
                <a:gd name="connsiteY2" fmla="*/ 1796797 h 1796797"/>
                <a:gd name="connsiteX3" fmla="*/ 3897746 w 3897746"/>
                <a:gd name="connsiteY3" fmla="*/ 346688 h 1796797"/>
                <a:gd name="connsiteX4" fmla="*/ 1043709 w 3897746"/>
                <a:gd name="connsiteY4" fmla="*/ 318979 h 1796797"/>
                <a:gd name="connsiteX0" fmla="*/ 1043709 w 3897746"/>
                <a:gd name="connsiteY0" fmla="*/ 318979 h 1796797"/>
                <a:gd name="connsiteX1" fmla="*/ 0 w 3897746"/>
                <a:gd name="connsiteY1" fmla="*/ 1722906 h 1796797"/>
                <a:gd name="connsiteX2" fmla="*/ 2927928 w 3897746"/>
                <a:gd name="connsiteY2" fmla="*/ 1796797 h 1796797"/>
                <a:gd name="connsiteX3" fmla="*/ 3897746 w 3897746"/>
                <a:gd name="connsiteY3" fmla="*/ 346688 h 1796797"/>
                <a:gd name="connsiteX4" fmla="*/ 1043709 w 3897746"/>
                <a:gd name="connsiteY4" fmla="*/ 318979 h 179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7746" h="1796797">
                  <a:moveTo>
                    <a:pt x="1043709" y="318979"/>
                  </a:moveTo>
                  <a:cubicBezTo>
                    <a:pt x="668097" y="546810"/>
                    <a:pt x="467976" y="700748"/>
                    <a:pt x="0" y="1722906"/>
                  </a:cubicBezTo>
                  <a:cubicBezTo>
                    <a:pt x="1123758" y="1165645"/>
                    <a:pt x="1951952" y="1439658"/>
                    <a:pt x="2927928" y="1796797"/>
                  </a:cubicBezTo>
                  <a:cubicBezTo>
                    <a:pt x="2937165" y="888555"/>
                    <a:pt x="3158836" y="589912"/>
                    <a:pt x="3897746" y="346688"/>
                  </a:cubicBezTo>
                  <a:cubicBezTo>
                    <a:pt x="2900218" y="-96658"/>
                    <a:pt x="2142837" y="-124367"/>
                    <a:pt x="1043709" y="3189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5000">
                  <a:srgbClr val="0070C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247746" y="4005064"/>
              <a:ext cx="600364" cy="932873"/>
            </a:xfrm>
            <a:custGeom>
              <a:avLst/>
              <a:gdLst>
                <a:gd name="connsiteX0" fmla="*/ 600364 w 600364"/>
                <a:gd name="connsiteY0" fmla="*/ 0 h 932873"/>
                <a:gd name="connsiteX1" fmla="*/ 0 w 600364"/>
                <a:gd name="connsiteY1" fmla="*/ 932873 h 932873"/>
                <a:gd name="connsiteX0" fmla="*/ 600364 w 600364"/>
                <a:gd name="connsiteY0" fmla="*/ 0 h 932873"/>
                <a:gd name="connsiteX1" fmla="*/ 0 w 600364"/>
                <a:gd name="connsiteY1" fmla="*/ 932873 h 932873"/>
                <a:gd name="connsiteX0" fmla="*/ 600364 w 600364"/>
                <a:gd name="connsiteY0" fmla="*/ 0 h 932873"/>
                <a:gd name="connsiteX1" fmla="*/ 0 w 600364"/>
                <a:gd name="connsiteY1" fmla="*/ 932873 h 932873"/>
                <a:gd name="connsiteX0" fmla="*/ 600364 w 600364"/>
                <a:gd name="connsiteY0" fmla="*/ 0 h 932873"/>
                <a:gd name="connsiteX1" fmla="*/ 0 w 600364"/>
                <a:gd name="connsiteY1" fmla="*/ 932873 h 932873"/>
                <a:gd name="connsiteX0" fmla="*/ 600364 w 600364"/>
                <a:gd name="connsiteY0" fmla="*/ 0 h 932873"/>
                <a:gd name="connsiteX1" fmla="*/ 0 w 600364"/>
                <a:gd name="connsiteY1" fmla="*/ 932873 h 9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364" h="932873">
                  <a:moveTo>
                    <a:pt x="600364" y="0"/>
                  </a:moveTo>
                  <a:cubicBezTo>
                    <a:pt x="307108" y="153940"/>
                    <a:pt x="69273" y="603442"/>
                    <a:pt x="0" y="93287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5267780" y="3931173"/>
              <a:ext cx="655782" cy="1006763"/>
            </a:xfrm>
            <a:custGeom>
              <a:avLst/>
              <a:gdLst>
                <a:gd name="connsiteX0" fmla="*/ 600364 w 600364"/>
                <a:gd name="connsiteY0" fmla="*/ 0 h 932873"/>
                <a:gd name="connsiteX1" fmla="*/ 0 w 600364"/>
                <a:gd name="connsiteY1" fmla="*/ 932873 h 932873"/>
                <a:gd name="connsiteX0" fmla="*/ 600364 w 600364"/>
                <a:gd name="connsiteY0" fmla="*/ 0 h 932873"/>
                <a:gd name="connsiteX1" fmla="*/ 0 w 600364"/>
                <a:gd name="connsiteY1" fmla="*/ 932873 h 932873"/>
                <a:gd name="connsiteX0" fmla="*/ 600364 w 600364"/>
                <a:gd name="connsiteY0" fmla="*/ 0 h 932873"/>
                <a:gd name="connsiteX1" fmla="*/ 0 w 600364"/>
                <a:gd name="connsiteY1" fmla="*/ 932873 h 932873"/>
                <a:gd name="connsiteX0" fmla="*/ 655782 w 655782"/>
                <a:gd name="connsiteY0" fmla="*/ 0 h 1006763"/>
                <a:gd name="connsiteX1" fmla="*/ 0 w 655782"/>
                <a:gd name="connsiteY1" fmla="*/ 1006763 h 100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82" h="1006763">
                  <a:moveTo>
                    <a:pt x="655782" y="0"/>
                  </a:moveTo>
                  <a:cubicBezTo>
                    <a:pt x="214745" y="200121"/>
                    <a:pt x="13854" y="677332"/>
                    <a:pt x="0" y="100676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266218" y="4658041"/>
              <a:ext cx="99940" cy="999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4572000" y="4149080"/>
              <a:ext cx="99940" cy="999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79888" y="4077072"/>
              <a:ext cx="99940" cy="999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5220072" y="4769220"/>
              <a:ext cx="99940" cy="999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3931377" y="4604092"/>
                  <a:ext cx="4182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1377" y="4604092"/>
                  <a:ext cx="418256" cy="307777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4211960" y="3985319"/>
                  <a:ext cx="4182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3985319"/>
                  <a:ext cx="418256" cy="307777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420730" y="3769295"/>
                  <a:ext cx="4182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730" y="3769295"/>
                  <a:ext cx="418256" cy="307777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932040" y="4511413"/>
                  <a:ext cx="4182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4511413"/>
                  <a:ext cx="418256" cy="307777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937790" y="3408192"/>
                  <a:ext cx="4074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1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790" y="3408192"/>
                  <a:ext cx="407483" cy="307777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52749" y="3356992"/>
                  <a:ext cx="4074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1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749" y="3356992"/>
                  <a:ext cx="407483" cy="307777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接箭头连接符 63"/>
            <p:cNvCxnSpPr>
              <a:endCxn id="52" idx="0"/>
            </p:cNvCxnSpPr>
            <p:nvPr/>
          </p:nvCxnSpPr>
          <p:spPr>
            <a:xfrm flipH="1">
              <a:off x="4848110" y="3661058"/>
              <a:ext cx="181155" cy="3440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5923563" y="3641570"/>
              <a:ext cx="376629" cy="2896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508104" y="4993431"/>
                  <a:ext cx="6923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/>
                          </a:rPr>
                          <m:t>𝑆𝑂</m:t>
                        </m:r>
                        <m:r>
                          <a:rPr lang="en-US" altLang="zh-CN" sz="1400" b="0" i="1" smtClean="0">
                            <a:latin typeface="Cambria Math"/>
                          </a:rPr>
                          <m:t>(3)</m:t>
                        </m:r>
                      </m:oMath>
                    </m:oMathPara>
                  </a14:m>
                  <a:endParaRPr lang="zh-CN" altLang="en-US" sz="1400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104" y="4993431"/>
                  <a:ext cx="692369" cy="307777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485800" y="3239450"/>
                <a:ext cx="4572000" cy="9589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 smtClean="0">
                    <a:latin typeface="Calibri" pitchFamily="34" charset="0"/>
                  </a:rPr>
                  <a:t>Fix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𝑧</m:t>
                    </m:r>
                    <m:r>
                      <a:rPr lang="en-US" altLang="zh-CN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Calibri" pitchFamily="34" charset="0"/>
                  </a:rPr>
                  <a:t>, define: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𝜓</m:t>
                      </m:r>
                      <m:r>
                        <a:rPr lang="en-US" altLang="zh-CN" i="1">
                          <a:latin typeface="Cambria Math"/>
                        </a:rPr>
                        <m:t>:</m:t>
                      </m:r>
                      <m:r>
                        <a:rPr lang="en-US" altLang="zh-CN" i="1">
                          <a:latin typeface="Cambria Math"/>
                        </a:rPr>
                        <m:t>𝑆𝑂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↦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i="1">
                          <a:latin typeface="Cambria Math"/>
                        </a:rPr>
                        <m:t>𝑅</m:t>
                      </m:r>
                      <m:r>
                        <a:rPr lang="en-US" altLang="zh-CN" i="1">
                          <a:latin typeface="Cambria Math"/>
                        </a:rPr>
                        <m:t>↦</m:t>
                      </m:r>
                      <m:r>
                        <a:rPr lang="en-US" altLang="zh-CN" i="1">
                          <a:latin typeface="Cambria Math"/>
                        </a:rPr>
                        <m:t>𝑅</m:t>
                      </m:r>
                      <m:r>
                        <a:rPr lang="en-US" altLang="zh-CN" i="1">
                          <a:latin typeface="Cambria Math"/>
                        </a:rPr>
                        <m:t>⋅</m:t>
                      </m:r>
                      <m:r>
                        <a:rPr lang="en-US" altLang="zh-CN" i="1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altLang="zh-CN" i="1" dirty="0" smtClean="0">
                  <a:latin typeface="Calibri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                    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𝜓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/>
                                </a:rPr>
                                <m:t>𝜃</m:t>
                              </m:r>
                            </m:sup>
                          </m:sSup>
                        </m:e>
                        <m:e>
                          <m:r>
                            <a:rPr lang="en-US" altLang="zh-CN" i="1">
                              <a:latin typeface="Cambria Math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∈</m:t>
                          </m:r>
                          <m:d>
                            <m:dPr>
                              <m:begChr m:val="[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0,2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≅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00" y="3239450"/>
                <a:ext cx="4572000" cy="958980"/>
              </a:xfrm>
              <a:prstGeom prst="rect">
                <a:avLst/>
              </a:prstGeom>
              <a:blipFill rotWithShape="1">
                <a:blip r:embed="rId25"/>
                <a:stretch>
                  <a:fillRect l="-1200" t="-3165" b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/>
          <p:cNvGrpSpPr/>
          <p:nvPr/>
        </p:nvGrpSpPr>
        <p:grpSpPr>
          <a:xfrm>
            <a:off x="5366068" y="3823701"/>
            <a:ext cx="3336762" cy="2384900"/>
            <a:chOff x="5366068" y="4248325"/>
            <a:chExt cx="3336762" cy="2384900"/>
          </a:xfrm>
        </p:grpSpPr>
        <p:sp>
          <p:nvSpPr>
            <p:cNvPr id="70" name="弧形 69"/>
            <p:cNvSpPr/>
            <p:nvPr/>
          </p:nvSpPr>
          <p:spPr>
            <a:xfrm rot="16200000">
              <a:off x="6295025" y="4695437"/>
              <a:ext cx="189274" cy="528736"/>
            </a:xfrm>
            <a:prstGeom prst="arc">
              <a:avLst>
                <a:gd name="adj1" fmla="val 14837228"/>
                <a:gd name="adj2" fmla="val 7092138"/>
              </a:avLst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 rot="338475">
              <a:off x="5366068" y="4248325"/>
              <a:ext cx="3336762" cy="2384900"/>
              <a:chOff x="5747956" y="1063482"/>
              <a:chExt cx="4432335" cy="3167944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5889363" y="1105417"/>
                <a:ext cx="4290928" cy="3126009"/>
                <a:chOff x="6884389" y="1825772"/>
                <a:chExt cx="3601627" cy="2623844"/>
              </a:xfrm>
            </p:grpSpPr>
            <p:sp>
              <p:nvSpPr>
                <p:cNvPr id="81" name="弧形 80"/>
                <p:cNvSpPr/>
                <p:nvPr/>
              </p:nvSpPr>
              <p:spPr>
                <a:xfrm rot="16200000">
                  <a:off x="7556077" y="3157861"/>
                  <a:ext cx="901811" cy="1333857"/>
                </a:xfrm>
                <a:prstGeom prst="arc">
                  <a:avLst>
                    <a:gd name="adj1" fmla="val 16200000"/>
                    <a:gd name="adj2" fmla="val 5490636"/>
                  </a:avLst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82" name="弧形 81"/>
                <p:cNvSpPr/>
                <p:nvPr/>
              </p:nvSpPr>
              <p:spPr>
                <a:xfrm>
                  <a:off x="7852619" y="3109605"/>
                  <a:ext cx="285485" cy="1333857"/>
                </a:xfrm>
                <a:prstGeom prst="arc">
                  <a:avLst>
                    <a:gd name="adj1" fmla="val 16200000"/>
                    <a:gd name="adj2" fmla="val 5490636"/>
                  </a:avLst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cxnSp>
              <p:nvCxnSpPr>
                <p:cNvPr id="83" name="直接连接符 82"/>
                <p:cNvCxnSpPr>
                  <a:endCxn id="92" idx="0"/>
                </p:cNvCxnSpPr>
                <p:nvPr/>
              </p:nvCxnSpPr>
              <p:spPr>
                <a:xfrm flipH="1" flipV="1">
                  <a:off x="7743825" y="3425825"/>
                  <a:ext cx="263156" cy="35424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flipH="1" flipV="1">
                  <a:off x="7934027" y="3199259"/>
                  <a:ext cx="68783" cy="57727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flipV="1">
                  <a:off x="8002809" y="3186559"/>
                  <a:ext cx="129221" cy="57851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椭圆 85"/>
                <p:cNvSpPr/>
                <p:nvPr/>
              </p:nvSpPr>
              <p:spPr>
                <a:xfrm>
                  <a:off x="7342599" y="3113137"/>
                  <a:ext cx="1333857" cy="1333857"/>
                </a:xfrm>
                <a:prstGeom prst="ellipse">
                  <a:avLst/>
                </a:prstGeom>
                <a:solidFill>
                  <a:srgbClr val="FFFFFF">
                    <a:alpha val="69804"/>
                  </a:srgbClr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87" name="弧形 86"/>
                <p:cNvSpPr/>
                <p:nvPr/>
              </p:nvSpPr>
              <p:spPr>
                <a:xfrm rot="10800000">
                  <a:off x="7852619" y="3115759"/>
                  <a:ext cx="285485" cy="1333857"/>
                </a:xfrm>
                <a:prstGeom prst="arc">
                  <a:avLst>
                    <a:gd name="adj1" fmla="val 16200000"/>
                    <a:gd name="adj2" fmla="val 5490636"/>
                  </a:avLst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88" name="弧形 87"/>
                <p:cNvSpPr/>
                <p:nvPr/>
              </p:nvSpPr>
              <p:spPr>
                <a:xfrm rot="5061525">
                  <a:off x="7556076" y="3085017"/>
                  <a:ext cx="901811" cy="1333857"/>
                </a:xfrm>
                <a:prstGeom prst="arc">
                  <a:avLst>
                    <a:gd name="adj1" fmla="val 16200000"/>
                    <a:gd name="adj2" fmla="val 5490636"/>
                  </a:avLst>
                </a:prstGeom>
                <a:ln>
                  <a:solidFill>
                    <a:schemeClr val="accent3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p:cxnSp>
              <p:nvCxnSpPr>
                <p:cNvPr id="89" name="直接连接符 88"/>
                <p:cNvCxnSpPr/>
                <p:nvPr/>
              </p:nvCxnSpPr>
              <p:spPr>
                <a:xfrm flipH="1">
                  <a:off x="8134930" y="1825772"/>
                  <a:ext cx="309159" cy="136078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>
                  <a:off x="7765752" y="1846709"/>
                  <a:ext cx="168275" cy="135255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>
                  <a:off x="6884389" y="2192959"/>
                  <a:ext cx="859436" cy="123286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任意多边形 91"/>
                <p:cNvSpPr/>
                <p:nvPr/>
              </p:nvSpPr>
              <p:spPr>
                <a:xfrm>
                  <a:off x="7743825" y="3177779"/>
                  <a:ext cx="393700" cy="248046"/>
                </a:xfrm>
                <a:custGeom>
                  <a:avLst/>
                  <a:gdLst>
                    <a:gd name="connsiteX0" fmla="*/ 0 w 393700"/>
                    <a:gd name="connsiteY0" fmla="*/ 248046 h 248046"/>
                    <a:gd name="connsiteX1" fmla="*/ 193675 w 393700"/>
                    <a:gd name="connsiteY1" fmla="*/ 25796 h 248046"/>
                    <a:gd name="connsiteX2" fmla="*/ 393700 w 393700"/>
                    <a:gd name="connsiteY2" fmla="*/ 9921 h 248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3700" h="248046">
                      <a:moveTo>
                        <a:pt x="0" y="248046"/>
                      </a:moveTo>
                      <a:cubicBezTo>
                        <a:pt x="64029" y="156764"/>
                        <a:pt x="128058" y="65483"/>
                        <a:pt x="193675" y="25796"/>
                      </a:cubicBezTo>
                      <a:cubicBezTo>
                        <a:pt x="259292" y="-13891"/>
                        <a:pt x="343429" y="1984"/>
                        <a:pt x="393700" y="9921"/>
                      </a:cubicBezTo>
                    </a:path>
                  </a:pathLst>
                </a:custGeom>
                <a:ln w="28575">
                  <a:solidFill>
                    <a:schemeClr val="tx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/>
                    <p:cNvSpPr txBox="1"/>
                    <p:nvPr/>
                  </p:nvSpPr>
                  <p:spPr>
                    <a:xfrm rot="21261525">
                      <a:off x="8553481" y="3210332"/>
                      <a:ext cx="1932535" cy="4117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/>
                              </a:rPr>
                              <m:t>≅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𝑆𝑂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(3)/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zh-CN" altLang="en-US" dirty="0">
                        <a:latin typeface="Calibri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1261525">
                      <a:off x="8549635" y="3234056"/>
                      <a:ext cx="1454856" cy="310002"/>
                    </a:xfrm>
                    <a:prstGeom prst="rect">
                      <a:avLst/>
                    </a:prstGeom>
                    <a:blipFill rotWithShape="1">
                      <a:blip r:embed="rId26"/>
                      <a:stretch>
                        <a:fillRect r="-24766" b="-5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75" name="Picture 4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2258" b="90173" l="9973" r="92623">
                            <a14:foregroundMark x1="36202" y1="77689" x2="36202" y2="77689"/>
                            <a14:foregroundMark x1="39754" y1="81939" x2="39754" y2="81939"/>
                            <a14:foregroundMark x1="42350" y1="85525" x2="42350" y2="85525"/>
                            <a14:foregroundMark x1="33607" y1="72643" x2="33607" y2="72643"/>
                            <a14:foregroundMark x1="37705" y1="78619" x2="37705" y2="78619"/>
                            <a14:foregroundMark x1="36612" y1="76228" x2="36885" y2="75963"/>
                            <a14:foregroundMark x1="40437" y1="84329" x2="40437" y2="84329"/>
                            <a14:foregroundMark x1="41803" y1="86720" x2="41803" y2="86720"/>
                            <a14:backgroundMark x1="40437" y1="75564" x2="40437" y2="75564"/>
                            <a14:backgroundMark x1="31011" y1="81408" x2="31011" y2="81408"/>
                            <a14:backgroundMark x1="45355" y1="80744" x2="45355" y2="80744"/>
                            <a14:backgroundMark x1="37158" y1="87384" x2="37158" y2="87384"/>
                            <a14:backgroundMark x1="54508" y1="59363" x2="54508" y2="59363"/>
                            <a14:backgroundMark x1="59426" y1="28818" x2="59426" y2="28818"/>
                            <a14:backgroundMark x1="91120" y1="17663" x2="91120" y2="17663"/>
                            <a14:backgroundMark x1="91120" y1="5843" x2="91120" y2="5843"/>
                            <a14:backgroundMark x1="69262" y1="53386" x2="69262" y2="53386"/>
                            <a14:backgroundMark x1="75000" y1="49004" x2="75000" y2="49004"/>
                            <a14:backgroundMark x1="45765" y1="59628" x2="45765" y2="59628"/>
                            <a14:backgroundMark x1="39754" y1="66799" x2="39754" y2="66799"/>
                            <a14:backgroundMark x1="45355" y1="72244" x2="45355" y2="72244"/>
                            <a14:backgroundMark x1="50410" y1="76627" x2="50410" y2="76627"/>
                            <a14:backgroundMark x1="56284" y1="69588" x2="56284" y2="69588"/>
                            <a14:backgroundMark x1="63251" y1="63347" x2="63251" y2="63347"/>
                            <a14:backgroundMark x1="71175" y1="56308" x2="71175" y2="56308"/>
                            <a14:backgroundMark x1="35656" y1="68659" x2="35656" y2="68659"/>
                            <a14:backgroundMark x1="28689" y1="74502" x2="28689" y2="74502"/>
                            <a14:backgroundMark x1="39754" y1="78884" x2="39754" y2="78884"/>
                            <a14:backgroundMark x1="37158" y1="74768" x2="37158" y2="74768"/>
                            <a14:backgroundMark x1="45082" y1="87915" x2="45082" y2="87915"/>
                            <a14:backgroundMark x1="45355" y1="86720" x2="45355" y2="86720"/>
                            <a14:backgroundMark x1="43989" y1="85126" x2="43989" y2="85126"/>
                            <a14:backgroundMark x1="43579" y1="83533" x2="43579" y2="835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3" t="41173" r="53651" b="11891"/>
              <a:stretch/>
            </p:blipFill>
            <p:spPr bwMode="auto">
              <a:xfrm>
                <a:off x="5801360" y="1509944"/>
                <a:ext cx="769511" cy="952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4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2258" b="90173" l="9973" r="92623">
                            <a14:foregroundMark x1="36202" y1="77689" x2="36202" y2="77689"/>
                            <a14:foregroundMark x1="39754" y1="81939" x2="39754" y2="81939"/>
                            <a14:foregroundMark x1="42350" y1="85525" x2="42350" y2="85525"/>
                            <a14:foregroundMark x1="33607" y1="72643" x2="33607" y2="72643"/>
                            <a14:foregroundMark x1="37705" y1="78619" x2="37705" y2="78619"/>
                            <a14:foregroundMark x1="36612" y1="76228" x2="36885" y2="75963"/>
                            <a14:foregroundMark x1="40437" y1="84329" x2="40437" y2="84329"/>
                            <a14:foregroundMark x1="41803" y1="86720" x2="41803" y2="86720"/>
                            <a14:backgroundMark x1="40437" y1="75564" x2="40437" y2="75564"/>
                            <a14:backgroundMark x1="31011" y1="81408" x2="31011" y2="81408"/>
                            <a14:backgroundMark x1="45355" y1="80744" x2="45355" y2="80744"/>
                            <a14:backgroundMark x1="37158" y1="87384" x2="37158" y2="87384"/>
                            <a14:backgroundMark x1="54508" y1="59363" x2="54508" y2="59363"/>
                            <a14:backgroundMark x1="59426" y1="28818" x2="59426" y2="28818"/>
                            <a14:backgroundMark x1="91120" y1="17663" x2="91120" y2="17663"/>
                            <a14:backgroundMark x1="91120" y1="5843" x2="91120" y2="5843"/>
                            <a14:backgroundMark x1="69262" y1="53386" x2="69262" y2="53386"/>
                            <a14:backgroundMark x1="75000" y1="49004" x2="75000" y2="49004"/>
                            <a14:backgroundMark x1="45765" y1="59628" x2="45765" y2="59628"/>
                            <a14:backgroundMark x1="39754" y1="66799" x2="39754" y2="66799"/>
                            <a14:backgroundMark x1="45355" y1="72244" x2="45355" y2="72244"/>
                            <a14:backgroundMark x1="50410" y1="76627" x2="50410" y2="76627"/>
                            <a14:backgroundMark x1="56284" y1="69588" x2="56284" y2="69588"/>
                            <a14:backgroundMark x1="63251" y1="63347" x2="63251" y2="63347"/>
                            <a14:backgroundMark x1="71175" y1="56308" x2="71175" y2="56308"/>
                            <a14:backgroundMark x1="35656" y1="68659" x2="35656" y2="68659"/>
                            <a14:backgroundMark x1="28689" y1="74502" x2="28689" y2="74502"/>
                            <a14:backgroundMark x1="39754" y1="78884" x2="39754" y2="78884"/>
                            <a14:backgroundMark x1="37158" y1="74768" x2="37158" y2="74768"/>
                            <a14:backgroundMark x1="45082" y1="87915" x2="45082" y2="87915"/>
                            <a14:backgroundMark x1="45355" y1="86720" x2="45355" y2="86720"/>
                            <a14:backgroundMark x1="43989" y1="85126" x2="43989" y2="85126"/>
                            <a14:backgroundMark x1="43579" y1="83533" x2="43579" y2="835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3" t="41173" r="53651" b="11891"/>
              <a:stretch/>
            </p:blipFill>
            <p:spPr bwMode="auto">
              <a:xfrm rot="2957827">
                <a:off x="7294130" y="971974"/>
                <a:ext cx="769511" cy="952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椭圆 77"/>
              <p:cNvSpPr/>
              <p:nvPr/>
            </p:nvSpPr>
            <p:spPr>
              <a:xfrm>
                <a:off x="7093616" y="2694120"/>
                <a:ext cx="87265" cy="872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cxnSp>
            <p:nvCxnSpPr>
              <p:cNvPr id="79" name="直接箭头连接符 78"/>
              <p:cNvCxnSpPr/>
              <p:nvPr/>
            </p:nvCxnSpPr>
            <p:spPr>
              <a:xfrm rot="21261525" flipV="1">
                <a:off x="6078405" y="2820638"/>
                <a:ext cx="1046737" cy="726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 rot="21261525">
                    <a:off x="5747956" y="3442176"/>
                    <a:ext cx="469900" cy="4905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>
                      <a:latin typeface="Calibri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61525">
                    <a:off x="5747956" y="3442176"/>
                    <a:ext cx="469900" cy="490596"/>
                  </a:xfrm>
                  <a:prstGeom prst="rect">
                    <a:avLst/>
                  </a:prstGeom>
                  <a:blipFill rotWithShape="1"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6" name="Picture 4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2258" b="90173" l="9973" r="92623">
                            <a14:foregroundMark x1="36202" y1="77689" x2="36202" y2="77689"/>
                            <a14:foregroundMark x1="39754" y1="81939" x2="39754" y2="81939"/>
                            <a14:foregroundMark x1="42350" y1="85525" x2="42350" y2="85525"/>
                            <a14:foregroundMark x1="33607" y1="72643" x2="33607" y2="72643"/>
                            <a14:foregroundMark x1="37705" y1="78619" x2="37705" y2="78619"/>
                            <a14:foregroundMark x1="36612" y1="76228" x2="36885" y2="75963"/>
                            <a14:foregroundMark x1="40437" y1="84329" x2="40437" y2="84329"/>
                            <a14:foregroundMark x1="41803" y1="86720" x2="41803" y2="86720"/>
                            <a14:backgroundMark x1="40437" y1="75564" x2="40437" y2="75564"/>
                            <a14:backgroundMark x1="31011" y1="81408" x2="31011" y2="81408"/>
                            <a14:backgroundMark x1="45355" y1="80744" x2="45355" y2="80744"/>
                            <a14:backgroundMark x1="37158" y1="87384" x2="37158" y2="87384"/>
                            <a14:backgroundMark x1="54508" y1="59363" x2="54508" y2="59363"/>
                            <a14:backgroundMark x1="59426" y1="28818" x2="59426" y2="28818"/>
                            <a14:backgroundMark x1="91120" y1="17663" x2="91120" y2="17663"/>
                            <a14:backgroundMark x1="91120" y1="5843" x2="91120" y2="5843"/>
                            <a14:backgroundMark x1="69262" y1="53386" x2="69262" y2="53386"/>
                            <a14:backgroundMark x1="75000" y1="49004" x2="75000" y2="49004"/>
                            <a14:backgroundMark x1="45765" y1="59628" x2="45765" y2="59628"/>
                            <a14:backgroundMark x1="39754" y1="66799" x2="39754" y2="66799"/>
                            <a14:backgroundMark x1="45355" y1="72244" x2="45355" y2="72244"/>
                            <a14:backgroundMark x1="50410" y1="76627" x2="50410" y2="76627"/>
                            <a14:backgroundMark x1="56284" y1="69588" x2="56284" y2="69588"/>
                            <a14:backgroundMark x1="63251" y1="63347" x2="63251" y2="63347"/>
                            <a14:backgroundMark x1="71175" y1="56308" x2="71175" y2="56308"/>
                            <a14:backgroundMark x1="35656" y1="68659" x2="35656" y2="68659"/>
                            <a14:backgroundMark x1="28689" y1="74502" x2="28689" y2="74502"/>
                            <a14:backgroundMark x1="39754" y1="78884" x2="39754" y2="78884"/>
                            <a14:backgroundMark x1="37158" y1="74768" x2="37158" y2="74768"/>
                            <a14:backgroundMark x1="45082" y1="87915" x2="45082" y2="87915"/>
                            <a14:backgroundMark x1="45355" y1="86720" x2="45355" y2="86720"/>
                            <a14:backgroundMark x1="43989" y1="85126" x2="43989" y2="85126"/>
                            <a14:backgroundMark x1="43579" y1="83533" x2="43579" y2="835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3" t="41173" r="53651" b="11891"/>
              <a:stretch/>
            </p:blipFill>
            <p:spPr bwMode="auto">
              <a:xfrm rot="1698141">
                <a:off x="6609602" y="1066613"/>
                <a:ext cx="769511" cy="952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670163" y="4797152"/>
                  <a:ext cx="1094209" cy="3827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163" y="4797152"/>
                  <a:ext cx="1094209" cy="382733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t="-31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椭圆 71"/>
            <p:cNvSpPr/>
            <p:nvPr/>
          </p:nvSpPr>
          <p:spPr>
            <a:xfrm rot="338475">
              <a:off x="6556421" y="5419153"/>
              <a:ext cx="65695" cy="656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rot="338475">
              <a:off x="6187824" y="5595368"/>
              <a:ext cx="65695" cy="656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8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7" grpId="0" uiExpand="1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23528" y="1717400"/>
            <a:ext cx="3237826" cy="3016827"/>
            <a:chOff x="5576442" y="1368262"/>
            <a:chExt cx="2168918" cy="2020878"/>
          </a:xfrm>
        </p:grpSpPr>
        <p:pic>
          <p:nvPicPr>
            <p:cNvPr id="15" name="Picture 7" descr="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6442" y="1368262"/>
              <a:ext cx="2168917" cy="16888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5576443" y="3079885"/>
              <a:ext cx="2168917" cy="309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latin typeface="Calibri" pitchFamily="34" charset="0"/>
                </a:rPr>
                <a:t>Tolerance specification</a:t>
              </a:r>
              <a:endParaRPr lang="zh-CN" altLang="en-US" sz="2400" dirty="0">
                <a:latin typeface="Calibri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55534" y="1484784"/>
            <a:ext cx="4764938" cy="3528392"/>
            <a:chOff x="5652120" y="1340768"/>
            <a:chExt cx="3208612" cy="2375947"/>
          </a:xfrm>
        </p:grpSpPr>
        <p:pic>
          <p:nvPicPr>
            <p:cNvPr id="13" name="Picture 4" descr="cnc_cmm_machine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4" t="24060" r="12691" b="3456"/>
            <a:stretch/>
          </p:blipFill>
          <p:spPr bwMode="auto">
            <a:xfrm>
              <a:off x="5652301" y="1494223"/>
              <a:ext cx="2031575" cy="17008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seacast%20cm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180" y="1358842"/>
              <a:ext cx="1302480" cy="1626688"/>
            </a:xfrm>
            <a:prstGeom prst="rect">
              <a:avLst/>
            </a:prstGeom>
            <a:ln w="38100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6215941" y="2129807"/>
              <a:ext cx="358680" cy="4099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6574621" y="1340768"/>
              <a:ext cx="957497" cy="789039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74621" y="2539727"/>
              <a:ext cx="948460" cy="44580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652120" y="3255050"/>
              <a:ext cx="3208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latin typeface="Calibri" pitchFamily="34" charset="0"/>
                </a:rPr>
                <a:t>Inspection</a:t>
              </a:r>
              <a:endParaRPr lang="zh-CN" altLang="en-US" sz="2400" dirty="0">
                <a:latin typeface="Calibri" pitchFamily="3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i3) Tolerance formulation and verification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63688" y="4869160"/>
            <a:ext cx="5437112" cy="1792200"/>
            <a:chOff x="107504" y="4775380"/>
            <a:chExt cx="5437112" cy="1792200"/>
          </a:xfrm>
        </p:grpSpPr>
        <p:sp>
          <p:nvSpPr>
            <p:cNvPr id="24" name="矩形 23"/>
            <p:cNvSpPr/>
            <p:nvPr/>
          </p:nvSpPr>
          <p:spPr>
            <a:xfrm>
              <a:off x="107504" y="4775380"/>
              <a:ext cx="5437112" cy="1792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Picture 39" descr="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1" y="4800780"/>
              <a:ext cx="4320480" cy="173686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45947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i3) Tolerance formulation and verification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7544" y="1470946"/>
            <a:ext cx="8136904" cy="5054352"/>
            <a:chOff x="107504" y="1182960"/>
            <a:chExt cx="8136904" cy="5054352"/>
          </a:xfrm>
        </p:grpSpPr>
        <p:sp>
          <p:nvSpPr>
            <p:cNvPr id="189466" name="Rectangle 26"/>
            <p:cNvSpPr>
              <a:spLocks noChangeArrowheads="1"/>
            </p:cNvSpPr>
            <p:nvPr/>
          </p:nvSpPr>
          <p:spPr bwMode="auto">
            <a:xfrm>
              <a:off x="4572000" y="1196752"/>
              <a:ext cx="3672408" cy="1525960"/>
            </a:xfrm>
            <a:prstGeom prst="rect">
              <a:avLst/>
            </a:prstGeom>
            <a:solidFill>
              <a:srgbClr val="CCFFFF">
                <a:alpha val="2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t"/>
            <a:lstStyle/>
            <a:p>
              <a:r>
                <a:rPr lang="en-US" sz="2400" b="1" dirty="0" smtClean="0">
                  <a:latin typeface="Calibri" pitchFamily="34" charset="0"/>
                  <a:ea typeface="Cambria Math" pitchFamily="18" charset="0"/>
                </a:rPr>
                <a:t>Problems:</a:t>
              </a:r>
            </a:p>
            <a:p>
              <a:pPr marL="342900" indent="-342900">
                <a:buBlip>
                  <a:blip r:embed="rId2"/>
                </a:buBlip>
              </a:pPr>
              <a:r>
                <a:rPr lang="en-US" altLang="zh-CN" sz="2400" dirty="0" smtClean="0">
                  <a:latin typeface="Calibri" pitchFamily="34" charset="0"/>
                  <a:ea typeface="Cambria Math" pitchFamily="18" charset="0"/>
                </a:rPr>
                <a:t>graphic </a:t>
              </a:r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expression;</a:t>
              </a:r>
            </a:p>
            <a:p>
              <a:pPr marL="342900" indent="-342900">
                <a:buBlip>
                  <a:blip r:embed="rId2"/>
                </a:buBlip>
              </a:pPr>
              <a:r>
                <a:rPr lang="en-US" altLang="zh-CN" sz="2400" dirty="0" smtClean="0">
                  <a:latin typeface="Calibri" pitchFamily="34" charset="0"/>
                  <a:ea typeface="Cambria Math" pitchFamily="18" charset="0"/>
                </a:rPr>
                <a:t>case </a:t>
              </a:r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by case basis.</a:t>
              </a:r>
            </a:p>
            <a:p>
              <a:pPr marL="342900" indent="-342900">
                <a:buBlip>
                  <a:blip r:embed="rId2"/>
                </a:buBlip>
              </a:pPr>
              <a:r>
                <a:rPr lang="en-US" altLang="zh-CN" sz="2400" dirty="0" err="1" smtClean="0">
                  <a:latin typeface="Calibri" pitchFamily="34" charset="0"/>
                  <a:ea typeface="Cambria Math" pitchFamily="18" charset="0"/>
                </a:rPr>
                <a:t>effic</a:t>
              </a:r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. but </a:t>
              </a:r>
              <a:r>
                <a:rPr lang="en-US" altLang="zh-CN" sz="2400" dirty="0" err="1">
                  <a:latin typeface="Calibri" pitchFamily="34" charset="0"/>
                  <a:ea typeface="Cambria Math" pitchFamily="18" charset="0"/>
                </a:rPr>
                <a:t>inconsist</a:t>
              </a:r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. LSA</a:t>
              </a:r>
            </a:p>
            <a:p>
              <a:endParaRPr lang="en-US" sz="2400" dirty="0">
                <a:latin typeface="Calibri" pitchFamily="34" charset="0"/>
                <a:ea typeface="Cambria Math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461" name="Rectangle 21"/>
                <p:cNvSpPr>
                  <a:spLocks noChangeArrowheads="1"/>
                </p:cNvSpPr>
                <p:nvPr/>
              </p:nvSpPr>
              <p:spPr bwMode="auto">
                <a:xfrm>
                  <a:off x="107504" y="1182960"/>
                  <a:ext cx="3888432" cy="5054352"/>
                </a:xfrm>
                <a:prstGeom prst="rect">
                  <a:avLst/>
                </a:prstGeom>
                <a:solidFill>
                  <a:srgbClr val="FFFF00">
                    <a:alpha val="25000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t"/>
                <a:lstStyle/>
                <a:p>
                  <a:r>
                    <a:rPr lang="en-US" sz="2800" b="1" dirty="0" smtClean="0">
                      <a:latin typeface="Calibri" pitchFamily="34" charset="0"/>
                      <a:ea typeface="Cambria Math" pitchFamily="18" charset="0"/>
                    </a:rPr>
                    <a:t>ANSI Y14.5 Standard</a:t>
                  </a:r>
                </a:p>
                <a:p>
                  <a:pPr marL="342900" indent="-342900">
                    <a:buBlip>
                      <a:blip r:embed="rId3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Form</a:t>
                  </a:r>
                  <a:r>
                    <a:rPr lang="en-US" altLang="zh-CN" sz="2400" dirty="0">
                      <a:latin typeface="Calibri" pitchFamily="34" charset="0"/>
                      <a:ea typeface="Cambria Math" pitchFamily="18" charset="0"/>
                    </a:rPr>
                    <a:t>, profile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Cambria Math" pitchFamily="18" charset="0"/>
                        </a:rPr>
                        <m:t>−</m:t>
                      </m:r>
                    </m:oMath>
                  </a14:m>
                  <a:r>
                    <a:rPr lang="en-US" altLang="zh-CN" sz="2400" dirty="0">
                      <a:latin typeface="Calibri" pitchFamily="34" charset="0"/>
                      <a:ea typeface="Cambria Math" pitchFamily="18" charset="0"/>
                    </a:rPr>
                    <a:t>5 </a:t>
                  </a: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cases</a:t>
                  </a:r>
                </a:p>
                <a:p>
                  <a:pPr marL="800100" lvl="1" indent="-342900">
                    <a:buBlip>
                      <a:blip r:embed="rId2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Flatness</a:t>
                  </a:r>
                  <a:endParaRPr lang="en-US" altLang="zh-CN" sz="2400" dirty="0">
                    <a:latin typeface="Calibri" pitchFamily="34" charset="0"/>
                    <a:ea typeface="Cambria Math" pitchFamily="18" charset="0"/>
                  </a:endParaRPr>
                </a:p>
                <a:p>
                  <a:pPr marL="800100" lvl="1" indent="-342900">
                    <a:buBlip>
                      <a:blip r:embed="rId2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Straightness</a:t>
                  </a:r>
                  <a:endParaRPr lang="en-US" altLang="zh-CN" sz="2400" dirty="0">
                    <a:latin typeface="Calibri" pitchFamily="34" charset="0"/>
                    <a:ea typeface="Cambria Math" pitchFamily="18" charset="0"/>
                  </a:endParaRPr>
                </a:p>
                <a:p>
                  <a:pPr marL="800100" lvl="1" indent="-342900">
                    <a:buBlip>
                      <a:blip r:embed="rId2"/>
                    </a:buBlip>
                  </a:pPr>
                  <a:r>
                    <a:rPr lang="en-US" altLang="zh-CN" sz="2400" dirty="0" err="1" smtClean="0">
                      <a:latin typeface="Calibri" pitchFamily="34" charset="0"/>
                      <a:ea typeface="Cambria Math" pitchFamily="18" charset="0"/>
                    </a:rPr>
                    <a:t>Cylindricity</a:t>
                  </a:r>
                  <a:endParaRPr lang="en-US" altLang="zh-CN" sz="2400" dirty="0">
                    <a:latin typeface="Calibri" pitchFamily="34" charset="0"/>
                    <a:ea typeface="Cambria Math" pitchFamily="18" charset="0"/>
                  </a:endParaRPr>
                </a:p>
                <a:p>
                  <a:pPr marL="800100" lvl="1" indent="-342900">
                    <a:buBlip>
                      <a:blip r:embed="rId2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Circularity</a:t>
                  </a:r>
                  <a:endParaRPr lang="en-US" altLang="zh-CN" sz="2400" dirty="0">
                    <a:latin typeface="Calibri" pitchFamily="34" charset="0"/>
                    <a:ea typeface="Cambria Math" pitchFamily="18" charset="0"/>
                  </a:endParaRPr>
                </a:p>
                <a:p>
                  <a:pPr marL="800100" lvl="1" indent="-342900">
                    <a:buBlip>
                      <a:blip r:embed="rId2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Profile</a:t>
                  </a:r>
                  <a:endParaRPr lang="en-US" altLang="zh-CN" sz="2400" dirty="0">
                    <a:latin typeface="Calibri" pitchFamily="34" charset="0"/>
                    <a:ea typeface="Cambria Math" pitchFamily="18" charset="0"/>
                  </a:endParaRPr>
                </a:p>
                <a:p>
                  <a:pPr marL="342900" indent="-342900">
                    <a:buBlip>
                      <a:blip r:embed="rId3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Orientation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Cambria Math" pitchFamily="18" charset="0"/>
                        </a:rPr>
                        <m:t>−</m:t>
                      </m:r>
                    </m:oMath>
                  </a14:m>
                  <a:r>
                    <a:rPr lang="en-US" altLang="zh-CN" sz="2400" dirty="0">
                      <a:latin typeface="Calibri" pitchFamily="34" charset="0"/>
                      <a:ea typeface="Cambria Math" pitchFamily="18" charset="0"/>
                    </a:rPr>
                    <a:t> 3 cases</a:t>
                  </a:r>
                </a:p>
                <a:p>
                  <a:pPr marL="800100" lvl="1" indent="-342900">
                    <a:buBlip>
                      <a:blip r:embed="rId2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Planar </a:t>
                  </a:r>
                  <a:r>
                    <a:rPr lang="en-US" altLang="zh-CN" sz="2400" dirty="0">
                      <a:latin typeface="Calibri" pitchFamily="34" charset="0"/>
                      <a:ea typeface="Cambria Math" pitchFamily="18" charset="0"/>
                    </a:rPr>
                    <a:t>orientation</a:t>
                  </a:r>
                </a:p>
                <a:p>
                  <a:pPr marL="800100" lvl="1" indent="-342900">
                    <a:buBlip>
                      <a:blip r:embed="rId2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Cylindrical </a:t>
                  </a:r>
                  <a:r>
                    <a:rPr lang="en-US" altLang="zh-CN" sz="2400" dirty="0">
                      <a:latin typeface="Calibri" pitchFamily="34" charset="0"/>
                      <a:ea typeface="Cambria Math" pitchFamily="18" charset="0"/>
                    </a:rPr>
                    <a:t>orientation</a:t>
                  </a:r>
                </a:p>
                <a:p>
                  <a:pPr marL="800100" lvl="1" indent="-342900">
                    <a:buBlip>
                      <a:blip r:embed="rId2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Linear </a:t>
                  </a:r>
                  <a:r>
                    <a:rPr lang="en-US" altLang="zh-CN" sz="2400" dirty="0">
                      <a:latin typeface="Calibri" pitchFamily="34" charset="0"/>
                      <a:ea typeface="Cambria Math" pitchFamily="18" charset="0"/>
                    </a:rPr>
                    <a:t>orientation</a:t>
                  </a:r>
                </a:p>
                <a:p>
                  <a:pPr marL="342900" indent="-342900">
                    <a:buBlip>
                      <a:blip r:embed="rId3"/>
                    </a:buBlip>
                  </a:pP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Location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Cambria Math" pitchFamily="18" charset="0"/>
                        </a:rPr>
                        <m:t>→</m:t>
                      </m:r>
                    </m:oMath>
                  </a14:m>
                  <a:r>
                    <a:rPr lang="en-US" altLang="zh-CN" sz="2400" dirty="0">
                      <a:latin typeface="Calibri" pitchFamily="34" charset="0"/>
                      <a:ea typeface="Cambria Math" pitchFamily="18" charset="0"/>
                    </a:rPr>
                    <a:t> 52 </a:t>
                  </a: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cases</a:t>
                  </a:r>
                </a:p>
                <a:p>
                  <a:pPr marL="342900" indent="-342900">
                    <a:buBlip>
                      <a:blip r:embed="rId3"/>
                    </a:buBlip>
                  </a:pPr>
                  <a:r>
                    <a:rPr lang="en-US" altLang="zh-CN" sz="2400" dirty="0" err="1" smtClean="0">
                      <a:latin typeface="Calibri" pitchFamily="34" charset="0"/>
                      <a:ea typeface="Cambria Math" pitchFamily="18" charset="0"/>
                    </a:rPr>
                    <a:t>Runout</a:t>
                  </a:r>
                  <a:r>
                    <a:rPr lang="en-US" altLang="zh-CN" sz="2400" dirty="0" smtClean="0">
                      <a:latin typeface="Calibri" pitchFamily="34" charset="0"/>
                      <a:ea typeface="Cambria Math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Cambria Math" pitchFamily="18" charset="0"/>
                        </a:rPr>
                        <m:t>−</m:t>
                      </m:r>
                    </m:oMath>
                  </a14:m>
                  <a:r>
                    <a:rPr lang="en-US" altLang="zh-CN" sz="2400" dirty="0">
                      <a:latin typeface="Calibri" pitchFamily="34" charset="0"/>
                      <a:ea typeface="Cambria Math" pitchFamily="18" charset="0"/>
                    </a:rPr>
                    <a:t> 4 cases</a:t>
                  </a:r>
                </a:p>
                <a:p>
                  <a:endParaRPr lang="en-US" sz="2800" dirty="0">
                    <a:latin typeface="Calibri" pitchFamily="34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189461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7504" y="1182960"/>
                  <a:ext cx="3888432" cy="505435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467" name="Rectangle 27"/>
            <p:cNvSpPr>
              <a:spLocks noChangeArrowheads="1"/>
            </p:cNvSpPr>
            <p:nvPr/>
          </p:nvSpPr>
          <p:spPr bwMode="auto">
            <a:xfrm>
              <a:off x="4545820" y="4654998"/>
              <a:ext cx="3698588" cy="1569660"/>
            </a:xfrm>
            <a:prstGeom prst="rect">
              <a:avLst/>
            </a:prstGeom>
            <a:solidFill>
              <a:srgbClr val="CCFFFF">
                <a:alpha val="2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t">
              <a:spAutoFit/>
            </a:bodyPr>
            <a:lstStyle/>
            <a:p>
              <a:r>
                <a:rPr lang="en-US" altLang="zh-CN" sz="2400" b="1" dirty="0" smtClean="0">
                  <a:latin typeface="Calibri" pitchFamily="34" charset="0"/>
                  <a:ea typeface="Cambria Math" pitchFamily="18" charset="0"/>
                </a:rPr>
                <a:t>Differential geometry </a:t>
              </a:r>
              <a:r>
                <a:rPr lang="en-US" altLang="zh-CN" sz="2400" b="1" dirty="0">
                  <a:latin typeface="Calibri" pitchFamily="34" charset="0"/>
                  <a:ea typeface="Cambria Math" pitchFamily="18" charset="0"/>
                </a:rPr>
                <a:t>tools </a:t>
              </a:r>
            </a:p>
            <a:p>
              <a:pPr marL="342900" indent="-342900">
                <a:buBlip>
                  <a:blip r:embed="rId2"/>
                </a:buBlip>
              </a:pPr>
              <a:r>
                <a:rPr lang="en-US" altLang="zh-CN" sz="2400" dirty="0" smtClean="0">
                  <a:latin typeface="Calibri" pitchFamily="34" charset="0"/>
                  <a:ea typeface="Cambria Math" pitchFamily="18" charset="0"/>
                </a:rPr>
                <a:t>Unified </a:t>
              </a:r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formulation</a:t>
              </a:r>
              <a:r>
                <a:rPr lang="en-US" altLang="zh-CN" sz="2400" dirty="0" smtClean="0">
                  <a:latin typeface="Calibri" pitchFamily="34" charset="0"/>
                  <a:ea typeface="Cambria Math" pitchFamily="18" charset="0"/>
                </a:rPr>
                <a:t>; (</a:t>
              </a:r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simple and compact)</a:t>
              </a:r>
            </a:p>
            <a:p>
              <a:pPr marL="342900" indent="-342900">
                <a:buBlip>
                  <a:blip r:embed="rId2"/>
                </a:buBlip>
              </a:pPr>
              <a:r>
                <a:rPr lang="en-US" altLang="zh-CN" sz="2400" dirty="0" smtClean="0">
                  <a:latin typeface="Calibri" pitchFamily="34" charset="0"/>
                  <a:ea typeface="Cambria Math" pitchFamily="18" charset="0"/>
                </a:rPr>
                <a:t>Efficient </a:t>
              </a:r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verification.</a:t>
              </a:r>
            </a:p>
          </p:txBody>
        </p:sp>
        <p:sp>
          <p:nvSpPr>
            <p:cNvPr id="189468" name="Text Box 28"/>
            <p:cNvSpPr txBox="1">
              <a:spLocks noChangeArrowheads="1"/>
            </p:cNvSpPr>
            <p:nvPr/>
          </p:nvSpPr>
          <p:spPr bwMode="auto">
            <a:xfrm>
              <a:off x="5278626" y="2921706"/>
              <a:ext cx="2627514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ANSI Y14.5.1M</a:t>
              </a:r>
            </a:p>
            <a:p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partially addressed</a:t>
              </a:r>
            </a:p>
            <a:p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those problems but</a:t>
              </a:r>
            </a:p>
            <a:p>
              <a:r>
                <a:rPr lang="en-US" altLang="zh-CN" sz="2400" dirty="0">
                  <a:latin typeface="Calibri" pitchFamily="34" charset="0"/>
                  <a:ea typeface="Cambria Math" pitchFamily="18" charset="0"/>
                </a:rPr>
                <a:t>not completely.</a:t>
              </a:r>
            </a:p>
          </p:txBody>
        </p:sp>
        <p:sp>
          <p:nvSpPr>
            <p:cNvPr id="2" name="下箭头 1"/>
            <p:cNvSpPr/>
            <p:nvPr/>
          </p:nvSpPr>
          <p:spPr>
            <a:xfrm>
              <a:off x="4545820" y="2921706"/>
              <a:ext cx="746260" cy="1576859"/>
            </a:xfrm>
            <a:prstGeom prst="down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85793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i3) Tolerance formulation and verification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4722063"/>
                  </p:ext>
                </p:extLst>
              </p:nvPr>
            </p:nvGraphicFramePr>
            <p:xfrm>
              <a:off x="0" y="1437848"/>
              <a:ext cx="9144000" cy="530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63688"/>
                    <a:gridCol w="934542"/>
                    <a:gridCol w="1513730"/>
                    <a:gridCol w="1884040"/>
                    <a:gridCol w="2508448"/>
                    <a:gridCol w="539552"/>
                  </a:tblGrid>
                  <a:tr h="250373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Feature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Symbols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Isotropy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>
                              <a:latin typeface="Calibri" pitchFamily="34" charset="0"/>
                            </a:rPr>
                            <a:t>Config</a:t>
                          </a:r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. Space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𝑄</m:t>
                              </m:r>
                            </m:oMath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Description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Dim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43246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Circle in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𝑆𝑂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𝑆𝐸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around the center of circle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2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250373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Straight line in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𝑆𝐸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Translation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along the line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2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43246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Sphere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𝑆𝑂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𝑆𝐸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the center of sphere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3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43246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Plane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𝑆𝐸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𝑆𝐸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the normal &amp; translation in the plane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3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43246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Straight line in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𝑆𝑂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×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𝑆𝐸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and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translation along the line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4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43246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Cylinder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𝑆𝑂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×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𝑆𝐸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and translation along the axis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4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43246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Cone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(revolved surface)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𝑆𝑂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𝑆𝐸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the axis of cone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5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43246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Tabular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Surface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zh-CN" sz="1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/>
                                      </a:rPr>
                                      <m:t>𝑆𝐸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Translation along the sweeping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direction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5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43246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Sculptured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surface without symmetry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𝑆𝐸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Identity element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6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4722063"/>
                  </p:ext>
                </p:extLst>
              </p:nvPr>
            </p:nvGraphicFramePr>
            <p:xfrm>
              <a:off x="0" y="1437848"/>
              <a:ext cx="9144000" cy="530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63688"/>
                    <a:gridCol w="934542"/>
                    <a:gridCol w="1513730"/>
                    <a:gridCol w="1884040"/>
                    <a:gridCol w="2508448"/>
                    <a:gridCol w="539552"/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Feature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Symbols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5455" r="-326210" b="-15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5455" r="-161812" b="-15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Description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Dim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61053" r="-419031" b="-77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61053" r="-326210" b="-77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61053" r="-161812" b="-77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around the center of circle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2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278182" r="-419031" b="-12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278182" r="-326210" b="-12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278182" r="-161812" b="-123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Translation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along the line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2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Sphere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218947" r="-326210" b="-6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218947" r="-161812" b="-6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the center of sphere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3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Plane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318947" r="-326210" b="-5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318947" r="-161812" b="-5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the normal &amp; translation in the plane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3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418947" r="-419031" b="-4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418947" r="-326210" b="-4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418947" r="-161812" b="-4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and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translation along the line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4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Cylinder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518947" r="-326210" b="-3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518947" r="-161812" b="-3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and translation along the axis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4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Cone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(revolved surface)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618947" r="-326210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618947" r="-161812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Rotation about the axis of cone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5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Tabular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Surface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718947" r="-326210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718947" r="-161812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Translation along the sweeping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direction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5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Sculptured</a:t>
                          </a:r>
                          <a:r>
                            <a:rPr lang="en-US" altLang="zh-CN" sz="1600" baseline="0" dirty="0" smtClean="0">
                              <a:latin typeface="Calibri" pitchFamily="34" charset="0"/>
                            </a:rPr>
                            <a:t> surface without symmetry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78629" t="-818947" r="-32621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23625" t="-818947" r="-16181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Identity element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Calibri" pitchFamily="34" charset="0"/>
                            </a:rPr>
                            <a:t>6</a:t>
                          </a:r>
                          <a:endParaRPr lang="zh-CN" altLang="en-US" sz="1600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矩形 3"/>
          <p:cNvSpPr/>
          <p:nvPr/>
        </p:nvSpPr>
        <p:spPr>
          <a:xfrm>
            <a:off x="828600" y="1033686"/>
            <a:ext cx="83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</a:rPr>
              <a:t>Symmetry subgroups and configuration spaces of symmetric features</a:t>
            </a:r>
            <a:endParaRPr lang="zh-CN" alt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979712" y="1831052"/>
            <a:ext cx="468560" cy="4685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868128" y="2373952"/>
            <a:ext cx="691728" cy="307435"/>
            <a:chOff x="1331640" y="3212976"/>
            <a:chExt cx="691728" cy="307435"/>
          </a:xfrm>
        </p:grpSpPr>
        <p:sp>
          <p:nvSpPr>
            <p:cNvPr id="13" name="平行四边形 12"/>
            <p:cNvSpPr/>
            <p:nvPr/>
          </p:nvSpPr>
          <p:spPr>
            <a:xfrm>
              <a:off x="1331640" y="3212976"/>
              <a:ext cx="691728" cy="307435"/>
            </a:xfrm>
            <a:prstGeom prst="parallelogram">
              <a:avLst>
                <a:gd name="adj" fmla="val 8283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1412962" y="3263900"/>
              <a:ext cx="504738" cy="218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1979712" y="2733992"/>
            <a:ext cx="468560" cy="468560"/>
            <a:chOff x="2068984" y="2708920"/>
            <a:chExt cx="468560" cy="468560"/>
          </a:xfrm>
        </p:grpSpPr>
        <p:sp>
          <p:nvSpPr>
            <p:cNvPr id="20" name="椭圆 19"/>
            <p:cNvSpPr/>
            <p:nvPr/>
          </p:nvSpPr>
          <p:spPr>
            <a:xfrm>
              <a:off x="2068984" y="2708920"/>
              <a:ext cx="468560" cy="4685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068984" y="2895426"/>
              <a:ext cx="468560" cy="9554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60674" y="3310056"/>
            <a:ext cx="691728" cy="451451"/>
            <a:chOff x="1860674" y="3212976"/>
            <a:chExt cx="691728" cy="451451"/>
          </a:xfrm>
        </p:grpSpPr>
        <p:sp>
          <p:nvSpPr>
            <p:cNvPr id="23" name="平行四边形 22"/>
            <p:cNvSpPr/>
            <p:nvPr/>
          </p:nvSpPr>
          <p:spPr>
            <a:xfrm>
              <a:off x="1860674" y="3356992"/>
              <a:ext cx="691728" cy="307435"/>
            </a:xfrm>
            <a:prstGeom prst="parallelogram">
              <a:avLst>
                <a:gd name="adj" fmla="val 8076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2201819" y="3212976"/>
              <a:ext cx="0" cy="2977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接连接符 27"/>
          <p:cNvCxnSpPr/>
          <p:nvPr/>
        </p:nvCxnSpPr>
        <p:spPr>
          <a:xfrm flipV="1">
            <a:off x="1961623" y="4030136"/>
            <a:ext cx="504738" cy="218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2079278" y="4462184"/>
            <a:ext cx="288032" cy="504056"/>
            <a:chOff x="2079278" y="4365104"/>
            <a:chExt cx="288032" cy="504056"/>
          </a:xfrm>
        </p:grpSpPr>
        <p:sp>
          <p:nvSpPr>
            <p:cNvPr id="27" name="圆柱形 26"/>
            <p:cNvSpPr/>
            <p:nvPr/>
          </p:nvSpPr>
          <p:spPr>
            <a:xfrm>
              <a:off x="2079278" y="4437112"/>
              <a:ext cx="288032" cy="360040"/>
            </a:xfrm>
            <a:prstGeom prst="ca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2223294" y="4365104"/>
              <a:ext cx="0" cy="504056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41" name="组合 197640"/>
          <p:cNvGrpSpPr/>
          <p:nvPr/>
        </p:nvGrpSpPr>
        <p:grpSpPr>
          <a:xfrm>
            <a:off x="1977275" y="5084828"/>
            <a:ext cx="499891" cy="385468"/>
            <a:chOff x="2077523" y="5077752"/>
            <a:chExt cx="289787" cy="223456"/>
          </a:xfrm>
        </p:grpSpPr>
        <p:sp>
          <p:nvSpPr>
            <p:cNvPr id="197633" name="椭圆 197632"/>
            <p:cNvSpPr/>
            <p:nvPr/>
          </p:nvSpPr>
          <p:spPr>
            <a:xfrm>
              <a:off x="2079278" y="5229200"/>
              <a:ext cx="288032" cy="720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635" name="等腰三角形 197634"/>
            <p:cNvSpPr/>
            <p:nvPr/>
          </p:nvSpPr>
          <p:spPr>
            <a:xfrm>
              <a:off x="2079278" y="5085184"/>
              <a:ext cx="288032" cy="180020"/>
            </a:xfrm>
            <a:prstGeom prst="triangl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7638" name="直接连接符 197637"/>
            <p:cNvCxnSpPr/>
            <p:nvPr/>
          </p:nvCxnSpPr>
          <p:spPr>
            <a:xfrm flipH="1" flipV="1">
              <a:off x="2223294" y="5077752"/>
              <a:ext cx="144016" cy="1800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640" name="直接连接符 197639"/>
            <p:cNvCxnSpPr/>
            <p:nvPr/>
          </p:nvCxnSpPr>
          <p:spPr>
            <a:xfrm flipH="1">
              <a:off x="2079278" y="5077752"/>
              <a:ext cx="144016" cy="1800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2077523" y="5229200"/>
              <a:ext cx="288032" cy="7200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2228734" y="5034800"/>
            <a:ext cx="0" cy="504056"/>
          </a:xfrm>
          <a:prstGeom prst="line">
            <a:avLst/>
          </a:prstGeom>
          <a:ln w="63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642" name="流程图: 资料带 197641"/>
          <p:cNvSpPr/>
          <p:nvPr/>
        </p:nvSpPr>
        <p:spPr>
          <a:xfrm rot="19611407">
            <a:off x="2029806" y="5690299"/>
            <a:ext cx="464046" cy="364610"/>
          </a:xfrm>
          <a:prstGeom prst="flowChartPunchedTap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210" name="Picture 2" descr="C:\Users\Troy Woo\Desktop\页面提取自－1-s2.0-S0141635998000282-main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" b="95050" l="1031" r="94330">
                        <a14:foregroundMark x1="45361" y1="3960" x2="45361" y2="3960"/>
                        <a14:foregroundMark x1="1546" y1="77228" x2="1546" y2="77228"/>
                        <a14:foregroundMark x1="34021" y1="86139" x2="34021" y2="86139"/>
                        <a14:foregroundMark x1="94330" y1="32673" x2="94330" y2="32673"/>
                        <a14:foregroundMark x1="55155" y1="95050" x2="55155" y2="95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553" y="6207043"/>
            <a:ext cx="843782" cy="4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1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5172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  <a:p>
            <a:pPr>
              <a:buFont typeface="+mj-lt"/>
              <a:buAutoNum type="alphaLcParenR" startAt="2"/>
            </a:pPr>
            <a:endParaRPr lang="en-US" altLang="zh-CN" sz="3200" dirty="0"/>
          </a:p>
          <a:p>
            <a:pPr>
              <a:buFont typeface="+mj-lt"/>
              <a:buAutoNum type="alphaLcParenR" startAt="2"/>
            </a:pPr>
            <a:endParaRPr lang="en-US" altLang="zh-CN" sz="3200" dirty="0" smtClean="0"/>
          </a:p>
          <a:p>
            <a:pPr>
              <a:buFont typeface="+mj-lt"/>
              <a:buAutoNum type="alphaLcParenR" startAt="2"/>
            </a:pPr>
            <a:endParaRPr lang="en-US" altLang="zh-CN" sz="3200" dirty="0" smtClean="0"/>
          </a:p>
          <a:p>
            <a:pPr>
              <a:buFont typeface="+mj-lt"/>
              <a:buAutoNum type="alphaLcParenR" startAt="2"/>
            </a:pPr>
            <a:endParaRPr lang="en-US" altLang="zh-CN" dirty="0"/>
          </a:p>
          <a:p>
            <a:pPr lvl="1">
              <a:buClr>
                <a:schemeClr val="tx1"/>
              </a:buClr>
              <a:buBlip>
                <a:blip r:embed="rId2"/>
              </a:buBlip>
            </a:pPr>
            <a:r>
              <a:rPr lang="en-US" altLang="zh-CN" sz="3200" dirty="0" smtClean="0"/>
              <a:t>Forward kinematics</a:t>
            </a:r>
          </a:p>
          <a:p>
            <a:pPr lvl="1">
              <a:buClr>
                <a:schemeClr val="tx1"/>
              </a:buClr>
              <a:buBlip>
                <a:blip r:embed="rId2"/>
              </a:buBlip>
            </a:pPr>
            <a:r>
              <a:rPr lang="en-US" altLang="zh-CN" sz="3200" dirty="0" smtClean="0"/>
              <a:t>Inverse kinematics</a:t>
            </a:r>
          </a:p>
          <a:p>
            <a:pPr lvl="1">
              <a:buBlip>
                <a:blip r:embed="rId2"/>
              </a:buBlip>
            </a:pPr>
            <a:r>
              <a:rPr lang="en-US" altLang="zh-CN" sz="3200" dirty="0" err="1" smtClean="0"/>
              <a:t>Jacobian</a:t>
            </a:r>
            <a:endParaRPr lang="en-US" altLang="zh-CN" sz="3200" dirty="0" smtClean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B. Robot Manipulators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3797" name="Picture 5" descr="C:\Users\Troy Woo\Desktop\页面提取自－Rev-Manipulator-Kinematics-July-2012[handout]-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00" b="13160"/>
          <a:stretch/>
        </p:blipFill>
        <p:spPr bwMode="auto">
          <a:xfrm>
            <a:off x="755576" y="1898862"/>
            <a:ext cx="3774571" cy="2266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Troy Woo\Desktop\页面提取自－Rev-Manipulator-Kinematics-July-2012[handout]-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9" b="13160"/>
          <a:stretch/>
        </p:blipFill>
        <p:spPr bwMode="auto">
          <a:xfrm>
            <a:off x="5220072" y="1898862"/>
            <a:ext cx="2997200" cy="2266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4201924"/>
            <a:ext cx="377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Calibri" pitchFamily="34" charset="0"/>
              </a:rPr>
              <a:t>Open chain</a:t>
            </a:r>
            <a:endParaRPr lang="zh-CN" alt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0073" y="4201924"/>
            <a:ext cx="299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Calibri" pitchFamily="34" charset="0"/>
              </a:rPr>
              <a:t>Hybrid control</a:t>
            </a:r>
            <a:endParaRPr lang="zh-CN" altLang="en-US" sz="2800" dirty="0">
              <a:latin typeface="Calibri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3968" y="4919960"/>
            <a:ext cx="3168352" cy="176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70000"/>
              <a:buBlip>
                <a:blip r:embed="rId2"/>
              </a:buBlip>
            </a:pPr>
            <a:r>
              <a:rPr lang="en-US" altLang="zh-CN" sz="3200" dirty="0" smtClean="0">
                <a:latin typeface="Calibri" pitchFamily="34" charset="0"/>
              </a:rPr>
              <a:t>Dynamics</a:t>
            </a:r>
            <a:endParaRPr lang="en-US" altLang="zh-CN" sz="3200" dirty="0">
              <a:latin typeface="Calibri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70000"/>
              <a:buBlip>
                <a:blip r:embed="rId2"/>
              </a:buBlip>
            </a:pPr>
            <a:r>
              <a:rPr lang="en-US" altLang="zh-CN" sz="3200" dirty="0" smtClean="0">
                <a:latin typeface="Calibri" pitchFamily="34" charset="0"/>
              </a:rPr>
              <a:t>Control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70000"/>
              <a:buBlip>
                <a:blip r:embed="rId2"/>
              </a:buBlip>
            </a:pPr>
            <a:r>
              <a:rPr lang="en-US" altLang="zh-CN" sz="3200" dirty="0" smtClean="0">
                <a:latin typeface="Calibri" pitchFamily="34" charset="0"/>
              </a:rPr>
              <a:t>…</a:t>
            </a:r>
            <a:endParaRPr lang="en-US" altLang="zh-CN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8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i3) Tolerance formulation and verification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51520" y="4941168"/>
            <a:ext cx="8640960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latin typeface="Calibri" pitchFamily="34" charset="0"/>
                <a:ea typeface="SimSun" pitchFamily="2" charset="-122"/>
              </a:rPr>
              <a:t>[1]  </a:t>
            </a:r>
            <a:r>
              <a:rPr lang="en-US" altLang="zh-CN" sz="2000" dirty="0" smtClean="0">
                <a:latin typeface="Calibri" pitchFamily="34" charset="0"/>
                <a:ea typeface="SimSun" pitchFamily="2" charset="-122"/>
              </a:rPr>
              <a:t>J.B. </a:t>
            </a:r>
            <a:r>
              <a:rPr lang="en-US" altLang="zh-CN" sz="2000" dirty="0">
                <a:latin typeface="Calibri" pitchFamily="34" charset="0"/>
                <a:ea typeface="SimSun" pitchFamily="2" charset="-122"/>
              </a:rPr>
              <a:t>Gou, </a:t>
            </a:r>
            <a:r>
              <a:rPr lang="en-US" altLang="zh-CN" sz="2000" dirty="0" smtClean="0">
                <a:latin typeface="Calibri" pitchFamily="34" charset="0"/>
                <a:ea typeface="SimSun" pitchFamily="2" charset="-122"/>
              </a:rPr>
              <a:t>Y.X. </a:t>
            </a:r>
            <a:r>
              <a:rPr lang="en-US" altLang="zh-CN" sz="2000" dirty="0">
                <a:latin typeface="Calibri" pitchFamily="34" charset="0"/>
                <a:ea typeface="SimSun" pitchFamily="2" charset="-122"/>
              </a:rPr>
              <a:t>Chu, </a:t>
            </a:r>
            <a:r>
              <a:rPr lang="en-US" altLang="zh-CN" sz="2000" dirty="0" smtClean="0">
                <a:latin typeface="Calibri" pitchFamily="34" charset="0"/>
                <a:ea typeface="SimSun" pitchFamily="2" charset="-122"/>
              </a:rPr>
              <a:t>Z.H. </a:t>
            </a:r>
            <a:r>
              <a:rPr lang="en-US" altLang="zh-CN" sz="2000" dirty="0" err="1">
                <a:latin typeface="Calibri" pitchFamily="34" charset="0"/>
                <a:ea typeface="SimSun" pitchFamily="2" charset="-122"/>
              </a:rPr>
              <a:t>Xiong</a:t>
            </a:r>
            <a:r>
              <a:rPr lang="en-US" altLang="zh-CN" sz="2000" dirty="0">
                <a:latin typeface="Calibri" pitchFamily="34" charset="0"/>
                <a:ea typeface="SimSun" pitchFamily="2" charset="-122"/>
              </a:rPr>
              <a:t>, and Z. Li, A geometric method for computation Of </a:t>
            </a:r>
            <a:r>
              <a:rPr lang="en-US" altLang="zh-CN" sz="2000" dirty="0" smtClean="0">
                <a:latin typeface="Calibri" pitchFamily="34" charset="0"/>
                <a:ea typeface="SimSun" pitchFamily="2" charset="-122"/>
              </a:rPr>
              <a:t>datum reference </a:t>
            </a:r>
            <a:r>
              <a:rPr lang="en-US" altLang="zh-CN" sz="2000" dirty="0">
                <a:latin typeface="Calibri" pitchFamily="34" charset="0"/>
                <a:ea typeface="SimSun" pitchFamily="2" charset="-122"/>
              </a:rPr>
              <a:t>frames, </a:t>
            </a:r>
            <a:r>
              <a:rPr lang="en-US" altLang="zh-CN" sz="2000" i="1" dirty="0">
                <a:latin typeface="Calibri" pitchFamily="34" charset="0"/>
                <a:ea typeface="SimSun" pitchFamily="2" charset="-122"/>
              </a:rPr>
              <a:t>IEEE TRA</a:t>
            </a:r>
            <a:r>
              <a:rPr lang="en-US" altLang="zh-CN" sz="2000" dirty="0">
                <a:latin typeface="Calibri" pitchFamily="34" charset="0"/>
                <a:ea typeface="SimSun" pitchFamily="2" charset="-122"/>
              </a:rPr>
              <a:t>, 2000, pp. 797-806.</a:t>
            </a:r>
          </a:p>
          <a:p>
            <a:pPr algn="just"/>
            <a:r>
              <a:rPr lang="en-US" altLang="zh-CN" sz="2000" dirty="0">
                <a:latin typeface="Calibri" pitchFamily="34" charset="0"/>
                <a:ea typeface="SimSun" pitchFamily="2" charset="-122"/>
              </a:rPr>
              <a:t>[2]  J.B. Gou, Y.X. Chu, and Z.X. Li, A geometric theory of form, profile, and </a:t>
            </a:r>
            <a:r>
              <a:rPr lang="en-US" altLang="zh-CN" sz="2000" dirty="0" smtClean="0">
                <a:latin typeface="Calibri" pitchFamily="34" charset="0"/>
                <a:ea typeface="SimSun" pitchFamily="2" charset="-122"/>
              </a:rPr>
              <a:t>orientation      </a:t>
            </a:r>
            <a:r>
              <a:rPr lang="en-US" altLang="zh-CN" sz="2000" dirty="0">
                <a:latin typeface="Calibri" pitchFamily="34" charset="0"/>
                <a:ea typeface="SimSun" pitchFamily="2" charset="-122"/>
              </a:rPr>
              <a:t>tolerances. Precision Engineering, 1999, pp.79-93.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340768"/>
            <a:ext cx="889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altLang="zh-CN" sz="2800" b="0" dirty="0" smtClean="0">
                <a:latin typeface="Calibri" pitchFamily="34" charset="0"/>
              </a:rPr>
              <a:t>Flatness</a:t>
            </a:r>
            <a:endParaRPr lang="zh-CN" altLang="en-US" sz="2800" b="0" dirty="0" smtClean="0">
              <a:latin typeface="Calibri" pitchFamily="34" charset="0"/>
            </a:endParaRPr>
          </a:p>
        </p:txBody>
      </p:sp>
      <p:pic>
        <p:nvPicPr>
          <p:cNvPr id="95234" name="Picture 2" descr="http://gd-t.com/map-of-gdt/images/flatnes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26" y="1484260"/>
            <a:ext cx="2985764" cy="29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467544" y="2060848"/>
            <a:ext cx="5787558" cy="1771174"/>
            <a:chOff x="161758" y="2449914"/>
            <a:chExt cx="5787558" cy="1771174"/>
          </a:xfrm>
        </p:grpSpPr>
        <p:sp>
          <p:nvSpPr>
            <p:cNvPr id="37" name="矩形 36"/>
            <p:cNvSpPr/>
            <p:nvPr/>
          </p:nvSpPr>
          <p:spPr>
            <a:xfrm>
              <a:off x="161758" y="2449914"/>
              <a:ext cx="5773043" cy="177117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2000">
                  <a:srgbClr val="00B0F0"/>
                </a:gs>
                <a:gs pos="100000">
                  <a:srgbClr val="0070C0"/>
                </a:gs>
              </a:gsLst>
            </a:gra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177130" y="2464430"/>
                  <a:ext cx="5772186" cy="14256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>
                      <a:latin typeface="Calibri" pitchFamily="34" charset="0"/>
                      <a:ea typeface="SimSun" pitchFamily="2" charset="-122"/>
                    </a:rPr>
                    <a:t>P: Given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𝑌</m:t>
                      </m:r>
                      <m: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𝐼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latin typeface="Calibri" pitchFamily="34" charset="0"/>
                      <a:ea typeface="SimSun" pitchFamily="2" charset="-122"/>
                    </a:rPr>
                    <a:t>, CAD model, find 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latin typeface="Cambria Math"/>
                          <a:ea typeface="SimSun" pitchFamily="2" charset="-122"/>
                        </a:rPr>
                        <m:t>𝑔</m:t>
                      </m:r>
                      <m:r>
                        <a:rPr lang="en-US" altLang="zh-CN" sz="2400" i="1" dirty="0">
                          <a:latin typeface="Cambria Math"/>
                          <a:ea typeface="SimSun" pitchFamily="2" charset="-122"/>
                        </a:rPr>
                        <m:t>∈</m:t>
                      </m:r>
                    </m:oMath>
                  </a14:m>
                  <a:r>
                    <a:rPr lang="en-US" altLang="zh-CN" sz="2400" dirty="0">
                      <a:latin typeface="Calibri" pitchFamily="34" charset="0"/>
                      <a:ea typeface="SimSun" pitchFamily="2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latin typeface="Cambria Math"/>
                          <a:ea typeface="SimSun" pitchFamily="2" charset="-122"/>
                        </a:rPr>
                        <m:t>𝑆𝐸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/>
                              <a:ea typeface="SimSun" pitchFamily="2" charset="-122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  <a:ea typeface="SimSun" pitchFamily="2" charset="-122"/>
                            </a:rPr>
                            <m:t>3</m:t>
                          </m:r>
                        </m:e>
                      </m:d>
                      <m:r>
                        <a:rPr lang="en-US" altLang="zh-CN" sz="2400" i="1" dirty="0">
                          <a:latin typeface="Cambria Math"/>
                          <a:ea typeface="SimSun" pitchFamily="2" charset="-122"/>
                        </a:rPr>
                        <m:t>/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SimSun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/>
                              <a:ea typeface="SimSun" pitchFamily="2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SimSun" pitchFamily="2" charset="-12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latin typeface="Calibri" pitchFamily="34" charset="0"/>
                      <a:ea typeface="SimSun" pitchFamily="2" charset="-122"/>
                    </a:rPr>
                    <a:t> </a:t>
                  </a:r>
                  <a:r>
                    <a:rPr lang="en-US" altLang="zh-CN" sz="2400" dirty="0" err="1">
                      <a:latin typeface="Calibri" pitchFamily="34" charset="0"/>
                      <a:ea typeface="SimSun" pitchFamily="2" charset="-122"/>
                    </a:rPr>
                    <a:t>s.t</a:t>
                  </a:r>
                  <a:r>
                    <a:rPr lang="en-US" altLang="zh-CN" sz="2400" dirty="0" err="1" smtClean="0">
                      <a:latin typeface="Calibri" pitchFamily="34" charset="0"/>
                      <a:ea typeface="SimSun" pitchFamily="2" charset="-122"/>
                    </a:rPr>
                    <a:t>.</a:t>
                  </a:r>
                  <a:endParaRPr lang="en-US" altLang="zh-CN" sz="2400" dirty="0" smtClean="0">
                    <a:latin typeface="Calibri" pitchFamily="34" charset="0"/>
                    <a:ea typeface="SimSun" pitchFamily="2" charset="-122"/>
                  </a:endParaRPr>
                </a:p>
                <a:p>
                  <a:endParaRPr lang="en-US" altLang="zh-CN" sz="1400" i="1" dirty="0" smtClean="0">
                    <a:latin typeface="Calibri" pitchFamily="34" charset="0"/>
                    <a:ea typeface="SimSun" pitchFamily="2" charset="-122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𝑡</m:t>
                      </m:r>
                      <m:r>
                        <a:rPr lang="en-US" altLang="zh-CN" sz="2400" i="1">
                          <a:latin typeface="Cambria Math"/>
                          <a:ea typeface="SimSun" pitchFamily="2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/>
                                  <a:ea typeface="SimSun" pitchFamily="2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𝑔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𝑆𝐸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3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)/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limLowPr>
                                <m:e>
                                  <m:limLow>
                                    <m:limLow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/>
                                          <a:ea typeface="SimSun" pitchFamily="2" charset="-122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/>
                                              <a:ea typeface="SimSun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  <a:ea typeface="SimSun" pitchFamily="2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  <a:ea typeface="SimSun" pitchFamily="2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∈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e>
                                <m:lim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𝑔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−</m:t>
                              </m:r>
                              <m:limLow>
                                <m:limLowPr>
                                  <m:ctrlP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/>
                                      <a:ea typeface="SimSun" pitchFamily="2" charset="-122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SimSun" pitchFamily="2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∈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𝑌</m:t>
                                  </m:r>
                                </m:lim>
                              </m:limLow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𝑑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𝑔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  <a:ea typeface="SimSun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/>
                                  <a:ea typeface="SimSun" pitchFamily="2" charset="-122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2400" i="1">
                              <a:latin typeface="Cambria Math"/>
                              <a:ea typeface="SimSun" pitchFamily="2" charset="-122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altLang="zh-CN" sz="2400" dirty="0">
                      <a:latin typeface="Calibri" pitchFamily="34" charset="0"/>
                      <a:ea typeface="SimSun" pitchFamily="2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130" y="2464430"/>
                  <a:ext cx="5772186" cy="142564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584" t="-3419" r="-634" b="-200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23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j) Parallel mechanism Synthesis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51520" y="1556792"/>
            <a:ext cx="2339992" cy="796886"/>
            <a:chOff x="251520" y="1556792"/>
            <a:chExt cx="2339992" cy="796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115" name="矩形 90114"/>
                <p:cNvSpPr/>
                <p:nvPr/>
              </p:nvSpPr>
              <p:spPr>
                <a:xfrm>
                  <a:off x="251520" y="1556792"/>
                  <a:ext cx="2339992" cy="364838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72000">
                      <a:srgbClr val="6699FF"/>
                    </a:gs>
                    <a:gs pos="100000">
                      <a:srgbClr val="0066FF"/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dirty="0" smtClean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rPr>
                    <a:t>Subgroups of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𝑆𝐸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(3)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90115" name="矩形 90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1556792"/>
                  <a:ext cx="2339992" cy="36483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251520" y="1988840"/>
                  <a:ext cx="2337566" cy="364838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72000">
                      <a:srgbClr val="99FF99"/>
                    </a:gs>
                    <a:gs pos="100000">
                      <a:srgbClr val="00CC66"/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dirty="0" smtClean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rPr>
                    <a:t>Submanifolds of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𝑆𝐸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(3)</m:t>
                      </m:r>
                    </m:oMath>
                  </a14:m>
                  <a:endParaRPr lang="zh-CN" altLang="en-US" dirty="0">
                    <a:solidFill>
                      <a:schemeClr val="dk1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1988840"/>
                  <a:ext cx="2337566" cy="36483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/>
          <p:cNvGrpSpPr/>
          <p:nvPr/>
        </p:nvGrpSpPr>
        <p:grpSpPr>
          <a:xfrm>
            <a:off x="3026522" y="1556792"/>
            <a:ext cx="1545478" cy="2223988"/>
            <a:chOff x="3026522" y="1556792"/>
            <a:chExt cx="1545478" cy="2223988"/>
          </a:xfrm>
        </p:grpSpPr>
        <p:pic>
          <p:nvPicPr>
            <p:cNvPr id="35" name="Picture 2" descr="http://www.nedquip.com/products/imgs/deltarobot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486" y="2607107"/>
              <a:ext cx="1165550" cy="11736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下箭头标注 28"/>
                <p:cNvSpPr/>
                <p:nvPr/>
              </p:nvSpPr>
              <p:spPr>
                <a:xfrm>
                  <a:off x="3026522" y="1556792"/>
                  <a:ext cx="1545478" cy="1215918"/>
                </a:xfrm>
                <a:prstGeom prst="downArrowCallou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rPr>
                    <a:t>motion type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𝑄</m:t>
                      </m:r>
                    </m:oMath>
                  </a14:m>
                  <a:endPara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9" name="下箭头标注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522" y="1556792"/>
                  <a:ext cx="1545478" cy="1215918"/>
                </a:xfrm>
                <a:prstGeom prst="downArrowCallou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/>
          <p:cNvGrpSpPr/>
          <p:nvPr/>
        </p:nvGrpSpPr>
        <p:grpSpPr>
          <a:xfrm>
            <a:off x="2652828" y="1588923"/>
            <a:ext cx="334996" cy="732624"/>
            <a:chOff x="2652828" y="1588923"/>
            <a:chExt cx="334996" cy="732624"/>
          </a:xfrm>
        </p:grpSpPr>
        <p:sp>
          <p:nvSpPr>
            <p:cNvPr id="30" name="下箭头 29"/>
            <p:cNvSpPr/>
            <p:nvPr/>
          </p:nvSpPr>
          <p:spPr>
            <a:xfrm rot="16200000">
              <a:off x="2670038" y="2003761"/>
              <a:ext cx="300576" cy="334996"/>
            </a:xfrm>
            <a:prstGeom prst="downArrow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1" name="下箭头 30"/>
            <p:cNvSpPr/>
            <p:nvPr/>
          </p:nvSpPr>
          <p:spPr>
            <a:xfrm rot="16200000">
              <a:off x="2670038" y="1571713"/>
              <a:ext cx="300576" cy="334996"/>
            </a:xfrm>
            <a:prstGeom prst="downArrow">
              <a:avLst/>
            </a:prstGeom>
            <a:gradFill>
              <a:gsLst>
                <a:gs pos="0">
                  <a:schemeClr val="bg1"/>
                </a:gs>
                <a:gs pos="72000">
                  <a:srgbClr val="6699FF"/>
                </a:gs>
                <a:gs pos="100000">
                  <a:srgbClr val="0066FF"/>
                </a:gs>
              </a:gsLst>
            </a:gra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22866" y="1556792"/>
            <a:ext cx="2337566" cy="2232248"/>
            <a:chOff x="6122866" y="1556792"/>
            <a:chExt cx="2337566" cy="2232248"/>
          </a:xfrm>
        </p:grpSpPr>
        <p:grpSp>
          <p:nvGrpSpPr>
            <p:cNvPr id="22" name="组合 21"/>
            <p:cNvGrpSpPr/>
            <p:nvPr/>
          </p:nvGrpSpPr>
          <p:grpSpPr>
            <a:xfrm>
              <a:off x="6448412" y="2636913"/>
              <a:ext cx="1686473" cy="1152127"/>
              <a:chOff x="6122866" y="2636913"/>
              <a:chExt cx="2337566" cy="159692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122866" y="2636913"/>
                <a:ext cx="2337566" cy="15969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6588224" y="2696077"/>
                <a:ext cx="1435679" cy="1486911"/>
                <a:chOff x="3923928" y="4209183"/>
                <a:chExt cx="1541904" cy="1596927"/>
              </a:xfrm>
            </p:grpSpPr>
            <p:pic>
              <p:nvPicPr>
                <p:cNvPr id="90114" name="Picture 2" descr="http://www.nedquip.com/products/imgs/deltarobot5.jp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4766" y="4209184"/>
                  <a:ext cx="1541066" cy="1596926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矩形 6"/>
                <p:cNvSpPr/>
                <p:nvPr/>
              </p:nvSpPr>
              <p:spPr>
                <a:xfrm>
                  <a:off x="3923928" y="4209184"/>
                  <a:ext cx="1541904" cy="1596926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pic>
              <p:nvPicPr>
                <p:cNvPr id="8" name="Picture 2" descr="http://www.nedquip.com/products/imgs/deltarobot5.jp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877" b="97942" l="9595" r="89979">
                              <a14:foregroundMark x1="43923" y1="20370" x2="43923" y2="20370"/>
                              <a14:foregroundMark x1="59701" y1="94444" x2="59701" y2="94444"/>
                              <a14:foregroundMark x1="72495" y1="96914" x2="72495" y2="96914"/>
                              <a14:foregroundMark x1="60768" y1="95679" x2="60768" y2="95679"/>
                              <a14:foregroundMark x1="67164" y1="97942" x2="67164" y2="97942"/>
                              <a14:foregroundMark x1="58849" y1="90535" x2="58849" y2="90535"/>
                              <a14:foregroundMark x1="70576" y1="96708" x2="70576" y2="96708"/>
                              <a14:foregroundMark x1="63539" y1="96914" x2="63539" y2="96914"/>
                              <a14:foregroundMark x1="55437" y1="81687" x2="55437" y2="81687"/>
                              <a14:foregroundMark x1="57569" y1="87860" x2="57569" y2="87860"/>
                              <a14:foregroundMark x1="59062" y1="92181" x2="59062" y2="92181"/>
                              <a14:foregroundMark x1="71215" y1="93004" x2="71215" y2="93004"/>
                              <a14:backgroundMark x1="46695" y1="10905" x2="46695" y2="10905"/>
                              <a14:backgroundMark x1="24094" y1="50617" x2="24094" y2="50617"/>
                              <a14:backgroundMark x1="30490" y1="64609" x2="30490" y2="64609"/>
                              <a14:backgroundMark x1="53518" y1="91770" x2="53518" y2="91770"/>
                              <a14:backgroundMark x1="53731" y1="84774" x2="53731" y2="84774"/>
                              <a14:backgroundMark x1="44136" y1="72840" x2="44136" y2="72840"/>
                              <a14:backgroundMark x1="44350" y1="80658" x2="44350" y2="80658"/>
                              <a14:backgroundMark x1="56290" y1="94444" x2="56290" y2="94444"/>
                              <a14:backgroundMark x1="56503" y1="88272" x2="56503" y2="88272"/>
                              <a14:backgroundMark x1="55864" y1="87037" x2="55864" y2="87037"/>
                              <a14:backgroundMark x1="71429" y1="88272" x2="71429" y2="88272"/>
                              <a14:backgroundMark x1="76546" y1="95885" x2="76546" y2="95885"/>
                              <a14:backgroundMark x1="57996" y1="96708" x2="57996" y2="96708"/>
                              <a14:backgroundMark x1="59701" y1="96914" x2="59701" y2="96914"/>
                              <a14:backgroundMark x1="62260" y1="94033" x2="62260" y2="94033"/>
                              <a14:backgroundMark x1="63326" y1="95473" x2="63326" y2="95473"/>
                              <a14:backgroundMark x1="75480" y1="97119" x2="75480" y2="97119"/>
                              <a14:backgroundMark x1="74627" y1="96914" x2="74627" y2="96914"/>
                              <a14:backgroundMark x1="56930" y1="88889" x2="56930" y2="88889"/>
                              <a14:backgroundMark x1="59488" y1="90123" x2="59488" y2="90123"/>
                              <a14:backgroundMark x1="59915" y1="91564" x2="59915" y2="91564"/>
                              <a14:backgroundMark x1="59701" y1="90741" x2="59701" y2="90741"/>
                              <a14:backgroundMark x1="70362" y1="93004" x2="70362" y2="93004"/>
                              <a14:backgroundMark x1="71215" y1="89300" x2="71215" y2="893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3928" y="4209183"/>
                  <a:ext cx="1541904" cy="15969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下箭头标注 25"/>
                <p:cNvSpPr/>
                <p:nvPr/>
              </p:nvSpPr>
              <p:spPr>
                <a:xfrm>
                  <a:off x="6122866" y="1556792"/>
                  <a:ext cx="2337566" cy="1215918"/>
                </a:xfrm>
                <a:prstGeom prst="downArrowCallou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rPr>
                    <a:t>Leg motion type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altLang="zh-C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endParaRPr>
                </a:p>
                <a:p>
                  <a:pPr algn="ctr"/>
                  <a:r>
                    <a:rPr lang="en-US" altLang="zh-CN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rPr>
                    <a:t>s.t.</a:t>
                  </a:r>
                  <a:r>
                    <a:rPr lang="en-US" altLang="zh-CN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𝑄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⊂</m:t>
                      </m:r>
                      <m:sSub>
                        <m:sSub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, 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𝑄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∩</m:t>
                          </m:r>
                        </m:e>
                        <m:sub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6" name="下箭头标注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2866" y="1556792"/>
                  <a:ext cx="2337566" cy="1215918"/>
                </a:xfrm>
                <a:prstGeom prst="downArrowCallou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下箭头 31"/>
          <p:cNvSpPr/>
          <p:nvPr/>
        </p:nvSpPr>
        <p:spPr>
          <a:xfrm rot="16200000">
            <a:off x="4987594" y="1513004"/>
            <a:ext cx="764754" cy="852329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51520" y="3501008"/>
                <a:ext cx="8892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Blip>
                    <a:blip r:embed="rId10"/>
                  </a:buBlip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𝑄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𝑆𝑂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(3)</m:t>
                    </m:r>
                  </m:oMath>
                </a14:m>
                <a:endParaRPr lang="zh-CN" altLang="en-US" sz="2400" b="0" dirty="0" smtClean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01008"/>
                <a:ext cx="8892480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/>
          <p:cNvGrpSpPr/>
          <p:nvPr/>
        </p:nvGrpSpPr>
        <p:grpSpPr>
          <a:xfrm>
            <a:off x="262237" y="4221088"/>
            <a:ext cx="4165747" cy="1474891"/>
            <a:chOff x="262237" y="4221088"/>
            <a:chExt cx="4165747" cy="1474891"/>
          </a:xfrm>
        </p:grpSpPr>
        <p:sp>
          <p:nvSpPr>
            <p:cNvPr id="43" name="下箭头 42"/>
            <p:cNvSpPr/>
            <p:nvPr/>
          </p:nvSpPr>
          <p:spPr>
            <a:xfrm rot="16200000">
              <a:off x="306025" y="4489912"/>
              <a:ext cx="764754" cy="852329"/>
            </a:xfrm>
            <a:prstGeom prst="down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14567" y="4221088"/>
                  <a:ext cx="3313417" cy="1474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𝑃𝐿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⋅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𝑆𝑂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(3)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⋅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𝑆𝑂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(3)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𝑜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⋅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𝑆𝑂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(3)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400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567" y="4221088"/>
                  <a:ext cx="3313417" cy="1474891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/>
          <p:cNvGrpSpPr/>
          <p:nvPr/>
        </p:nvGrpSpPr>
        <p:grpSpPr>
          <a:xfrm>
            <a:off x="4118334" y="2852936"/>
            <a:ext cx="3909781" cy="1178739"/>
            <a:chOff x="4118334" y="2852936"/>
            <a:chExt cx="3909781" cy="1178739"/>
          </a:xfrm>
        </p:grpSpPr>
        <p:pic>
          <p:nvPicPr>
            <p:cNvPr id="93188" name="Picture 4" descr="C:\Users\Troy Woo\Desktop\1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6954" y="2852936"/>
              <a:ext cx="2451161" cy="117873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下箭头 51"/>
            <p:cNvSpPr/>
            <p:nvPr/>
          </p:nvSpPr>
          <p:spPr>
            <a:xfrm rot="13861028">
              <a:off x="4685252" y="3185415"/>
              <a:ext cx="279337" cy="1413173"/>
            </a:xfrm>
            <a:prstGeom prst="down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283970" y="4166472"/>
            <a:ext cx="3744148" cy="1278752"/>
            <a:chOff x="4283970" y="4166472"/>
            <a:chExt cx="3744148" cy="1278752"/>
          </a:xfrm>
        </p:grpSpPr>
        <p:sp>
          <p:nvSpPr>
            <p:cNvPr id="51" name="下箭头 50"/>
            <p:cNvSpPr/>
            <p:nvPr/>
          </p:nvSpPr>
          <p:spPr>
            <a:xfrm rot="16200000">
              <a:off x="4687303" y="4402514"/>
              <a:ext cx="279337" cy="1086003"/>
            </a:xfrm>
            <a:prstGeom prst="down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pic>
          <p:nvPicPr>
            <p:cNvPr id="93189" name="Picture 5" descr="C:\Users\Troy Woo\Desktop\2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6955" y="4166472"/>
              <a:ext cx="2451163" cy="127875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4187654" y="5578765"/>
            <a:ext cx="3840730" cy="1234611"/>
            <a:chOff x="4187654" y="5578765"/>
            <a:chExt cx="3840730" cy="1234611"/>
          </a:xfrm>
        </p:grpSpPr>
        <p:pic>
          <p:nvPicPr>
            <p:cNvPr id="93187" name="Picture 3" descr="C:\Users\Troy Woo\Desktop\3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716" y="5578765"/>
              <a:ext cx="2452668" cy="123461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下箭头 52"/>
            <p:cNvSpPr/>
            <p:nvPr/>
          </p:nvSpPr>
          <p:spPr>
            <a:xfrm rot="18063628">
              <a:off x="4763163" y="5194645"/>
              <a:ext cx="279337" cy="1430356"/>
            </a:xfrm>
            <a:prstGeom prst="down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4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FFFFFF">
                  <a:alpha val="0"/>
                </a:srgbClr>
              </a:gs>
              <a:gs pos="5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4. From Geometry to Startups</a:t>
            </a:r>
            <a:endParaRPr lang="zh-CN" altLang="en-US" sz="40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1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a) The first startup: Googol Technology (</a:t>
            </a:r>
            <a:r>
              <a:rPr lang="zh-CN" altLang="en-US" sz="3200" dirty="0" smtClean="0">
                <a:solidFill>
                  <a:schemeClr val="bg1"/>
                </a:solidFill>
                <a:latin typeface="Adobe 黑体 Std R" pitchFamily="34" charset="-122"/>
                <a:ea typeface="Adobe 黑体 Std R" pitchFamily="34" charset="-122"/>
              </a:rPr>
              <a:t>固高科技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475656" y="1861140"/>
            <a:ext cx="6192688" cy="994757"/>
            <a:chOff x="1475656" y="1861140"/>
            <a:chExt cx="6192688" cy="994757"/>
          </a:xfrm>
        </p:grpSpPr>
        <p:sp>
          <p:nvSpPr>
            <p:cNvPr id="13" name="矩形 12"/>
            <p:cNvSpPr/>
            <p:nvPr/>
          </p:nvSpPr>
          <p:spPr>
            <a:xfrm>
              <a:off x="1475656" y="1861140"/>
              <a:ext cx="6192688" cy="99475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2000">
                  <a:srgbClr val="00B0F0"/>
                </a:gs>
                <a:gs pos="100000">
                  <a:srgbClr val="0070C0"/>
                </a:gs>
              </a:gsLst>
            </a:gra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Calibri" pitchFamily="34" charset="0"/>
                </a:rPr>
                <a:t>Dorm       </a:t>
              </a:r>
              <a:r>
                <a:rPr lang="en-US" altLang="zh-CN" sz="2800" dirty="0">
                  <a:latin typeface="Calibri" pitchFamily="34" charset="0"/>
                </a:rPr>
                <a:t>Porch </a:t>
              </a:r>
              <a:r>
                <a:rPr lang="en-US" altLang="zh-CN" sz="2800" dirty="0" smtClean="0">
                  <a:latin typeface="Calibri" pitchFamily="34" charset="0"/>
                </a:rPr>
                <a:t>       Garage        Park</a:t>
              </a:r>
              <a:endParaRPr lang="en-US" altLang="zh-CN" sz="2800" dirty="0">
                <a:latin typeface="Calibri" pitchFamily="34" charset="0"/>
              </a:endParaRPr>
            </a:p>
            <a:p>
              <a:pPr algn="ctr"/>
              <a:r>
                <a:rPr lang="en-US" altLang="zh-CN" dirty="0" smtClean="0">
                  <a:latin typeface="Calibri" pitchFamily="34" charset="0"/>
                </a:rPr>
                <a:t>(“</a:t>
              </a:r>
              <a:r>
                <a:rPr lang="en-US" altLang="zh-CN" dirty="0">
                  <a:latin typeface="Calibri" pitchFamily="34" charset="0"/>
                </a:rPr>
                <a:t>Science as Inspiration” - L. Page, Google 2002)</a:t>
              </a: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2843808" y="2107242"/>
              <a:ext cx="508811" cy="252028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alibri" pitchFamily="34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4240988" y="2107242"/>
              <a:ext cx="508811" cy="252028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alibri" pitchFamily="34" charset="0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>
              <a:off x="5935397" y="2106491"/>
              <a:ext cx="508811" cy="252028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alibri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60364" y="3157284"/>
            <a:ext cx="3607988" cy="2548163"/>
            <a:chOff x="360363" y="2780928"/>
            <a:chExt cx="4135031" cy="2920390"/>
          </a:xfrm>
        </p:grpSpPr>
        <p:grpSp>
          <p:nvGrpSpPr>
            <p:cNvPr id="20" name="组合 19"/>
            <p:cNvGrpSpPr/>
            <p:nvPr/>
          </p:nvGrpSpPr>
          <p:grpSpPr>
            <a:xfrm>
              <a:off x="360363" y="2780928"/>
              <a:ext cx="4135031" cy="2524974"/>
              <a:chOff x="360363" y="3284984"/>
              <a:chExt cx="4135031" cy="2524974"/>
            </a:xfrm>
          </p:grpSpPr>
          <p:pic>
            <p:nvPicPr>
              <p:cNvPr id="91139" name="Picture 3" descr="C:\Users\Troy Woo\Desktop\图片1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363" y="3284984"/>
                <a:ext cx="3352800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138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65" r="5634"/>
              <a:stretch/>
            </p:blipFill>
            <p:spPr bwMode="auto">
              <a:xfrm>
                <a:off x="2473930" y="4392813"/>
                <a:ext cx="2021464" cy="1417145"/>
              </a:xfrm>
              <a:prstGeom prst="rect">
                <a:avLst/>
              </a:prstGeom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360363" y="5301208"/>
              <a:ext cx="4135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0" dirty="0" smtClean="0">
                  <a:latin typeface="Calibri" pitchFamily="34" charset="0"/>
                </a:rPr>
                <a:t>Controller for HKUST Hand</a:t>
              </a:r>
              <a:endParaRPr lang="zh-CN" altLang="en-US" sz="2000" b="0" dirty="0" smtClean="0">
                <a:latin typeface="Calibri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112368" y="3157285"/>
            <a:ext cx="5068144" cy="2575971"/>
            <a:chOff x="4112368" y="3157285"/>
            <a:chExt cx="5068144" cy="2575971"/>
          </a:xfrm>
        </p:grpSpPr>
        <p:grpSp>
          <p:nvGrpSpPr>
            <p:cNvPr id="23" name="组合 22"/>
            <p:cNvGrpSpPr/>
            <p:nvPr/>
          </p:nvGrpSpPr>
          <p:grpSpPr>
            <a:xfrm>
              <a:off x="4673036" y="3157285"/>
              <a:ext cx="4507476" cy="2575971"/>
              <a:chOff x="4213672" y="2780929"/>
              <a:chExt cx="5165912" cy="2952259"/>
            </a:xfrm>
          </p:grpSpPr>
          <p:pic>
            <p:nvPicPr>
              <p:cNvPr id="25" name="Picture 22" descr="D:\yoyo\atc\photos\DEBO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9311" y="2780929"/>
                <a:ext cx="3185057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8615" y="3848714"/>
                <a:ext cx="1671505" cy="1417145"/>
              </a:xfrm>
              <a:prstGeom prst="rect">
                <a:avLst/>
              </a:prstGeom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213672" y="5274631"/>
                <a:ext cx="5165912" cy="458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0" dirty="0" smtClean="0">
                    <a:latin typeface="Calibri" pitchFamily="34" charset="0"/>
                  </a:rPr>
                  <a:t>ATC GM-400 for a tin plate cutter (1997)</a:t>
                </a:r>
                <a:endParaRPr lang="zh-CN" altLang="en-US" sz="2000" b="0" dirty="0" smtClean="0">
                  <a:latin typeface="Calibri" pitchFamily="34" charset="0"/>
                </a:endParaRPr>
              </a:p>
            </p:txBody>
          </p:sp>
        </p:grpSp>
        <p:sp>
          <p:nvSpPr>
            <p:cNvPr id="24" name="右箭头 23"/>
            <p:cNvSpPr/>
            <p:nvPr/>
          </p:nvSpPr>
          <p:spPr>
            <a:xfrm>
              <a:off x="4112368" y="3939747"/>
              <a:ext cx="891680" cy="441673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893057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a) The first startup: Googol Technology (</a:t>
            </a:r>
            <a:r>
              <a:rPr lang="zh-CN" altLang="en-US" sz="3200" dirty="0" smtClean="0">
                <a:solidFill>
                  <a:schemeClr val="bg1"/>
                </a:solidFill>
                <a:latin typeface="Adobe 黑体 Std R" pitchFamily="34" charset="-122"/>
                <a:ea typeface="Adobe 黑体 Std R" pitchFamily="34" charset="-122"/>
              </a:rPr>
              <a:t>固高科技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87999" y="1484782"/>
            <a:ext cx="7176489" cy="2026272"/>
            <a:chOff x="251520" y="1484783"/>
            <a:chExt cx="7425833" cy="2096674"/>
          </a:xfrm>
        </p:grpSpPr>
        <p:grpSp>
          <p:nvGrpSpPr>
            <p:cNvPr id="29" name="组合 28"/>
            <p:cNvGrpSpPr/>
            <p:nvPr/>
          </p:nvGrpSpPr>
          <p:grpSpPr>
            <a:xfrm>
              <a:off x="251520" y="1484784"/>
              <a:ext cx="5760640" cy="2096673"/>
              <a:chOff x="683568" y="1844824"/>
              <a:chExt cx="7335444" cy="2669847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3466480" y="1844824"/>
                <a:ext cx="1368152" cy="504056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6699FF"/>
                  </a:gs>
                  <a:gs pos="100000">
                    <a:srgbClr val="0066FF"/>
                  </a:gs>
                </a:gsLst>
              </a:gradFill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>
                    <a:latin typeface="Calibri" pitchFamily="34" charset="0"/>
                  </a:rPr>
                  <a:t>order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683568" y="2842020"/>
                <a:ext cx="1692188" cy="4274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99FF99"/>
                  </a:gs>
                  <a:gs pos="100000">
                    <a:srgbClr val="00CC66"/>
                  </a:gs>
                </a:gsLst>
              </a:gra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Calibri" pitchFamily="34" charset="0"/>
                  </a:rPr>
                  <a:t>Labor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683568" y="3382080"/>
                <a:ext cx="1692188" cy="4274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99FF99"/>
                  </a:gs>
                  <a:gs pos="100000">
                    <a:srgbClr val="00CC66"/>
                  </a:gs>
                </a:gsLst>
              </a:gra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Calibri" pitchFamily="34" charset="0"/>
                  </a:rPr>
                  <a:t>Land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683568" y="3933056"/>
                <a:ext cx="1692188" cy="4274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99FF99"/>
                  </a:gs>
                  <a:gs pos="100000">
                    <a:srgbClr val="00CC66"/>
                  </a:gs>
                </a:gsLst>
              </a:gra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latin typeface="Calibri" pitchFamily="34" charset="0"/>
                  </a:rPr>
                  <a:t>Equipment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038252" y="2942255"/>
                <a:ext cx="2181820" cy="130706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1003">
                <a:schemeClr val="lt1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4800" dirty="0">
                  <a:latin typeface="Calibri" pitchFamily="34" charset="0"/>
                </a:endParaRPr>
              </a:p>
            </p:txBody>
          </p:sp>
          <p:sp>
            <p:nvSpPr>
              <p:cNvPr id="21" name="下箭头 20"/>
              <p:cNvSpPr/>
              <p:nvPr/>
            </p:nvSpPr>
            <p:spPr>
              <a:xfrm rot="16200000">
                <a:off x="2497098" y="2820914"/>
                <a:ext cx="396044" cy="441396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99FF99"/>
                  </a:gs>
                  <a:gs pos="100000">
                    <a:srgbClr val="00CC66"/>
                  </a:gs>
                </a:gsLst>
              </a:gra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2" name="下箭头 21"/>
              <p:cNvSpPr/>
              <p:nvPr/>
            </p:nvSpPr>
            <p:spPr>
              <a:xfrm rot="16200000">
                <a:off x="2497099" y="3391904"/>
                <a:ext cx="396044" cy="441396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99FF99"/>
                  </a:gs>
                  <a:gs pos="100000">
                    <a:srgbClr val="00CC66"/>
                  </a:gs>
                </a:gsLst>
              </a:gra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3" name="下箭头 22"/>
              <p:cNvSpPr/>
              <p:nvPr/>
            </p:nvSpPr>
            <p:spPr>
              <a:xfrm rot="16200000">
                <a:off x="2497098" y="3926063"/>
                <a:ext cx="396044" cy="441396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99FF99"/>
                  </a:gs>
                  <a:gs pos="100000">
                    <a:srgbClr val="00CC66"/>
                  </a:gs>
                </a:gsLst>
              </a:gra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>
                <a:off x="3941930" y="2420888"/>
                <a:ext cx="396044" cy="441396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6699FF"/>
                  </a:gs>
                  <a:gs pos="100000">
                    <a:srgbClr val="0066FF"/>
                  </a:gs>
                </a:gsLst>
              </a:gradFill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5964688" y="3324517"/>
                <a:ext cx="2054324" cy="1190154"/>
                <a:chOff x="6046068" y="3324517"/>
                <a:chExt cx="2054324" cy="1190154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6156177" y="3324517"/>
                  <a:ext cx="1944215" cy="101382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342900" indent="-342900">
                    <a:buSzPct val="200000"/>
                    <a:buBlip>
                      <a:blip r:embed="rId2"/>
                    </a:buBlip>
                  </a:pPr>
                  <a:r>
                    <a:rPr lang="en-US" altLang="zh-CN" sz="4400" b="0" dirty="0" smtClean="0">
                      <a:latin typeface="Calibri" pitchFamily="34" charset="0"/>
                    </a:rPr>
                    <a:t> </a:t>
                  </a:r>
                  <a:endParaRPr lang="zh-CN" altLang="en-US" sz="4400" b="0" dirty="0" smtClean="0">
                    <a:latin typeface="Calibri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6046068" y="4028033"/>
                  <a:ext cx="1224136" cy="4866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0" dirty="0" smtClean="0">
                      <a:latin typeface="Calibri" pitchFamily="34" charset="0"/>
                    </a:rPr>
                    <a:t>Product</a:t>
                  </a:r>
                  <a:endParaRPr lang="zh-CN" altLang="en-US" b="0" dirty="0" smtClean="0">
                    <a:latin typeface="Calibri" pitchFamily="34" charset="0"/>
                  </a:endParaRPr>
                </a:p>
              </p:txBody>
            </p:sp>
          </p:grpSp>
          <p:sp>
            <p:nvSpPr>
              <p:cNvPr id="28" name="下箭头 27"/>
              <p:cNvSpPr/>
              <p:nvPr/>
            </p:nvSpPr>
            <p:spPr>
              <a:xfrm rot="16200000">
                <a:off x="5485416" y="3293252"/>
                <a:ext cx="396044" cy="638699"/>
              </a:xfrm>
              <a:prstGeom prst="downArrow">
                <a:avLst/>
              </a:prstGeom>
              <a:gradFill>
                <a:gsLst>
                  <a:gs pos="0">
                    <a:srgbClr val="FFFF99"/>
                  </a:gs>
                  <a:gs pos="78000">
                    <a:srgbClr val="FFFF00"/>
                  </a:gs>
                  <a:gs pos="100000">
                    <a:srgbClr val="FFCC00"/>
                  </a:gs>
                </a:gsLst>
              </a:gra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814277" y="1484783"/>
              <a:ext cx="1863076" cy="395843"/>
              <a:chOff x="5814277" y="1484783"/>
              <a:chExt cx="1863076" cy="395843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277" y="1484783"/>
                <a:ext cx="395765" cy="39584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6699FF"/>
                  </a:gs>
                  <a:gs pos="100000">
                    <a:srgbClr val="0066FF"/>
                  </a:gs>
                </a:gsLst>
              </a:gradFill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dirty="0">
                  <a:latin typeface="Calibri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190318" y="1490151"/>
                <a:ext cx="1487035" cy="382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 smtClean="0">
                    <a:latin typeface="Calibri" pitchFamily="34" charset="0"/>
                  </a:rPr>
                  <a:t>Overseas</a:t>
                </a:r>
                <a:endParaRPr lang="zh-CN" altLang="en-US" b="0" dirty="0" smtClean="0">
                  <a:latin typeface="Calibri" pitchFamily="34" charset="0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5947762" y="1988840"/>
            <a:ext cx="2849575" cy="1928247"/>
            <a:chOff x="5894328" y="2132856"/>
            <a:chExt cx="3145218" cy="2128302"/>
          </a:xfrm>
        </p:grpSpPr>
        <p:pic>
          <p:nvPicPr>
            <p:cNvPr id="30" name="Picture 2" descr="http://graphics8.nytimes.com/images/2010/07/06/business/06subiPhone/06subiPhone-articleLarg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4328" y="2132856"/>
              <a:ext cx="3142168" cy="17281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900563" y="3861048"/>
              <a:ext cx="31389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0" dirty="0" err="1" smtClean="0">
                  <a:latin typeface="Calibri" pitchFamily="34" charset="0"/>
                </a:rPr>
                <a:t>Foxconn</a:t>
              </a:r>
              <a:endParaRPr lang="zh-CN" altLang="en-US" sz="2000" b="0" dirty="0" smtClean="0">
                <a:latin typeface="Calibri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96917" y="3933056"/>
            <a:ext cx="7179539" cy="2026272"/>
            <a:chOff x="1856957" y="3933056"/>
            <a:chExt cx="7179539" cy="2026272"/>
          </a:xfrm>
        </p:grpSpPr>
        <p:grpSp>
          <p:nvGrpSpPr>
            <p:cNvPr id="62" name="组合 61"/>
            <p:cNvGrpSpPr/>
            <p:nvPr/>
          </p:nvGrpSpPr>
          <p:grpSpPr>
            <a:xfrm>
              <a:off x="3969037" y="3938244"/>
              <a:ext cx="1038355" cy="384375"/>
              <a:chOff x="4499991" y="3917087"/>
              <a:chExt cx="1038355" cy="384375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4499991" y="3917087"/>
                <a:ext cx="519177" cy="38255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6699FF"/>
                  </a:gs>
                  <a:gs pos="100000">
                    <a:srgbClr val="0066FF"/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dirty="0">
                  <a:latin typeface="Calibri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019168" y="3918910"/>
                <a:ext cx="519177" cy="38255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FF5050"/>
                  </a:gs>
                  <a:gs pos="100000">
                    <a:srgbClr val="FF0000"/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dirty="0">
                  <a:latin typeface="Calibri" pitchFamily="34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499992" y="3917087"/>
                <a:ext cx="1038354" cy="382552"/>
              </a:xfrm>
              <a:prstGeom prst="rect">
                <a:avLst/>
              </a:prstGeom>
              <a:noFill/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 smtClean="0">
                    <a:latin typeface="Calibri" pitchFamily="34" charset="0"/>
                  </a:rPr>
                  <a:t>Order</a:t>
                </a:r>
                <a:endParaRPr lang="zh-CN" altLang="en-US" dirty="0">
                  <a:latin typeface="Calibri" pitchFamily="34" charset="0"/>
                </a:endParaRPr>
              </a:p>
            </p:txBody>
          </p:sp>
        </p:grpSp>
        <p:sp>
          <p:nvSpPr>
            <p:cNvPr id="43" name="圆角矩形 42"/>
            <p:cNvSpPr/>
            <p:nvPr/>
          </p:nvSpPr>
          <p:spPr>
            <a:xfrm>
              <a:off x="1856957" y="4689875"/>
              <a:ext cx="1284280" cy="3243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itchFamily="34" charset="0"/>
                </a:rPr>
                <a:t>Labor</a:t>
              </a:r>
              <a:endParaRPr lang="zh-CN" altLang="en-US" dirty="0">
                <a:latin typeface="Calibri" pitchFamily="34" charset="0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856957" y="5099752"/>
              <a:ext cx="1284280" cy="3243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itchFamily="34" charset="0"/>
                </a:rPr>
                <a:t>Land</a:t>
              </a:r>
              <a:endParaRPr lang="zh-CN" altLang="en-US" dirty="0">
                <a:latin typeface="Calibri" pitchFamily="34" charset="0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856957" y="5517913"/>
              <a:ext cx="1284280" cy="3243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Calibri" pitchFamily="34" charset="0"/>
                </a:rPr>
                <a:t>Equipment</a:t>
              </a:r>
              <a:endParaRPr lang="zh-CN" altLang="en-US" dirty="0">
                <a:latin typeface="Calibri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644036" y="4765948"/>
              <a:ext cx="1655885" cy="1059558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1003">
              <a:schemeClr val="lt1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800" dirty="0">
                <a:latin typeface="Calibri" pitchFamily="34" charset="0"/>
              </a:endParaRPr>
            </a:p>
          </p:txBody>
        </p:sp>
        <p:sp>
          <p:nvSpPr>
            <p:cNvPr id="47" name="下箭头 46"/>
            <p:cNvSpPr/>
            <p:nvPr/>
          </p:nvSpPr>
          <p:spPr>
            <a:xfrm rot="16200000">
              <a:off x="3233329" y="4673857"/>
              <a:ext cx="300576" cy="334996"/>
            </a:xfrm>
            <a:prstGeom prst="downArrow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48" name="下箭头 47"/>
            <p:cNvSpPr/>
            <p:nvPr/>
          </p:nvSpPr>
          <p:spPr>
            <a:xfrm rot="16200000">
              <a:off x="3233330" y="5107208"/>
              <a:ext cx="300576" cy="334996"/>
            </a:xfrm>
            <a:prstGeom prst="downArrow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49" name="下箭头 48"/>
            <p:cNvSpPr/>
            <p:nvPr/>
          </p:nvSpPr>
          <p:spPr>
            <a:xfrm rot="16200000">
              <a:off x="3233329" y="5512606"/>
              <a:ext cx="300576" cy="334996"/>
            </a:xfrm>
            <a:prstGeom prst="downArrow">
              <a:avLst/>
            </a:prstGeom>
            <a:gradFill>
              <a:gsLst>
                <a:gs pos="0">
                  <a:schemeClr val="bg1"/>
                </a:gs>
                <a:gs pos="72000">
                  <a:srgbClr val="99FF99"/>
                </a:gs>
                <a:gs pos="100000">
                  <a:srgbClr val="00CC66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65045" y="5056065"/>
              <a:ext cx="1559122" cy="903263"/>
              <a:chOff x="6046068" y="3324517"/>
              <a:chExt cx="2054324" cy="1190154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6156177" y="3324517"/>
                <a:ext cx="1944215" cy="10138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900" indent="-342900">
                  <a:buSzPct val="200000"/>
                  <a:buBlip>
                    <a:blip r:embed="rId2"/>
                  </a:buBlip>
                </a:pPr>
                <a:r>
                  <a:rPr lang="en-US" altLang="zh-CN" sz="4400" b="0" dirty="0" smtClean="0">
                    <a:latin typeface="Calibri" pitchFamily="34" charset="0"/>
                  </a:rPr>
                  <a:t> </a:t>
                </a:r>
                <a:endParaRPr lang="zh-CN" altLang="en-US" sz="4400" b="0" dirty="0" smtClean="0">
                  <a:latin typeface="Calibri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46068" y="4028033"/>
                <a:ext cx="1224136" cy="486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 smtClean="0">
                    <a:latin typeface="Calibri" pitchFamily="34" charset="0"/>
                  </a:rPr>
                  <a:t>Product</a:t>
                </a:r>
                <a:endParaRPr lang="zh-CN" altLang="en-US" b="0" dirty="0" smtClean="0">
                  <a:latin typeface="Calibri" pitchFamily="34" charset="0"/>
                </a:endParaRPr>
              </a:p>
            </p:txBody>
          </p:sp>
        </p:grpSp>
        <p:sp>
          <p:nvSpPr>
            <p:cNvPr id="52" name="下箭头 51"/>
            <p:cNvSpPr/>
            <p:nvPr/>
          </p:nvSpPr>
          <p:spPr>
            <a:xfrm rot="16200000">
              <a:off x="5501303" y="5032336"/>
              <a:ext cx="300576" cy="484738"/>
            </a:xfrm>
            <a:prstGeom prst="downArrow">
              <a:avLst/>
            </a:prstGeom>
            <a:gradFill>
              <a:gsLst>
                <a:gs pos="0">
                  <a:srgbClr val="FFFF99"/>
                </a:gs>
                <a:gs pos="78000">
                  <a:srgbClr val="FFFF00"/>
                </a:gs>
                <a:gs pos="100000">
                  <a:srgbClr val="FFCC00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232928" y="3933056"/>
              <a:ext cx="1803568" cy="382551"/>
              <a:chOff x="5814277" y="1484783"/>
              <a:chExt cx="1866232" cy="39584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5814277" y="1484783"/>
                <a:ext cx="395765" cy="39584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6699FF"/>
                  </a:gs>
                  <a:gs pos="100000">
                    <a:srgbClr val="0066FF"/>
                  </a:gs>
                </a:gsLst>
              </a:gradFill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dirty="0">
                  <a:latin typeface="Calibri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190318" y="1490151"/>
                <a:ext cx="1490191" cy="382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 smtClean="0">
                    <a:latin typeface="Calibri" pitchFamily="34" charset="0"/>
                  </a:rPr>
                  <a:t>Overseas</a:t>
                </a:r>
                <a:endParaRPr lang="zh-CN" altLang="en-US" b="0" dirty="0" smtClean="0">
                  <a:latin typeface="Calibri" pitchFamily="34" charset="0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4350134" y="4362438"/>
              <a:ext cx="300576" cy="337321"/>
              <a:chOff x="3853439" y="3914762"/>
              <a:chExt cx="300576" cy="337321"/>
            </a:xfrm>
          </p:grpSpPr>
          <p:sp>
            <p:nvSpPr>
              <p:cNvPr id="55" name="下箭头 54"/>
              <p:cNvSpPr/>
              <p:nvPr/>
            </p:nvSpPr>
            <p:spPr>
              <a:xfrm>
                <a:off x="3853439" y="3914762"/>
                <a:ext cx="149048" cy="334996"/>
              </a:xfrm>
              <a:custGeom>
                <a:avLst/>
                <a:gdLst>
                  <a:gd name="connsiteX0" fmla="*/ 0 w 300576"/>
                  <a:gd name="connsiteY0" fmla="*/ 184708 h 334996"/>
                  <a:gd name="connsiteX1" fmla="*/ 75144 w 300576"/>
                  <a:gd name="connsiteY1" fmla="*/ 184708 h 334996"/>
                  <a:gd name="connsiteX2" fmla="*/ 75144 w 300576"/>
                  <a:gd name="connsiteY2" fmla="*/ 0 h 334996"/>
                  <a:gd name="connsiteX3" fmla="*/ 225432 w 300576"/>
                  <a:gd name="connsiteY3" fmla="*/ 0 h 334996"/>
                  <a:gd name="connsiteX4" fmla="*/ 225432 w 300576"/>
                  <a:gd name="connsiteY4" fmla="*/ 184708 h 334996"/>
                  <a:gd name="connsiteX5" fmla="*/ 300576 w 300576"/>
                  <a:gd name="connsiteY5" fmla="*/ 184708 h 334996"/>
                  <a:gd name="connsiteX6" fmla="*/ 150288 w 300576"/>
                  <a:gd name="connsiteY6" fmla="*/ 334996 h 334996"/>
                  <a:gd name="connsiteX7" fmla="*/ 0 w 300576"/>
                  <a:gd name="connsiteY7" fmla="*/ 184708 h 334996"/>
                  <a:gd name="connsiteX0" fmla="*/ 0 w 300576"/>
                  <a:gd name="connsiteY0" fmla="*/ 184708 h 334996"/>
                  <a:gd name="connsiteX1" fmla="*/ 75144 w 300576"/>
                  <a:gd name="connsiteY1" fmla="*/ 184708 h 334996"/>
                  <a:gd name="connsiteX2" fmla="*/ 75144 w 300576"/>
                  <a:gd name="connsiteY2" fmla="*/ 0 h 334996"/>
                  <a:gd name="connsiteX3" fmla="*/ 225432 w 300576"/>
                  <a:gd name="connsiteY3" fmla="*/ 0 h 334996"/>
                  <a:gd name="connsiteX4" fmla="*/ 149232 w 300576"/>
                  <a:gd name="connsiteY4" fmla="*/ 182326 h 334996"/>
                  <a:gd name="connsiteX5" fmla="*/ 300576 w 300576"/>
                  <a:gd name="connsiteY5" fmla="*/ 184708 h 334996"/>
                  <a:gd name="connsiteX6" fmla="*/ 150288 w 300576"/>
                  <a:gd name="connsiteY6" fmla="*/ 334996 h 334996"/>
                  <a:gd name="connsiteX7" fmla="*/ 0 w 300576"/>
                  <a:gd name="connsiteY7" fmla="*/ 184708 h 334996"/>
                  <a:gd name="connsiteX0" fmla="*/ 0 w 225432"/>
                  <a:gd name="connsiteY0" fmla="*/ 184708 h 334996"/>
                  <a:gd name="connsiteX1" fmla="*/ 75144 w 225432"/>
                  <a:gd name="connsiteY1" fmla="*/ 184708 h 334996"/>
                  <a:gd name="connsiteX2" fmla="*/ 75144 w 225432"/>
                  <a:gd name="connsiteY2" fmla="*/ 0 h 334996"/>
                  <a:gd name="connsiteX3" fmla="*/ 225432 w 225432"/>
                  <a:gd name="connsiteY3" fmla="*/ 0 h 334996"/>
                  <a:gd name="connsiteX4" fmla="*/ 149232 w 225432"/>
                  <a:gd name="connsiteY4" fmla="*/ 182326 h 334996"/>
                  <a:gd name="connsiteX5" fmla="*/ 152939 w 225432"/>
                  <a:gd name="connsiteY5" fmla="*/ 210902 h 334996"/>
                  <a:gd name="connsiteX6" fmla="*/ 150288 w 225432"/>
                  <a:gd name="connsiteY6" fmla="*/ 334996 h 334996"/>
                  <a:gd name="connsiteX7" fmla="*/ 0 w 225432"/>
                  <a:gd name="connsiteY7" fmla="*/ 184708 h 334996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49232 w 152939"/>
                  <a:gd name="connsiteY3" fmla="*/ 0 h 334996"/>
                  <a:gd name="connsiteX4" fmla="*/ 149232 w 152939"/>
                  <a:gd name="connsiteY4" fmla="*/ 182326 h 334996"/>
                  <a:gd name="connsiteX5" fmla="*/ 152939 w 152939"/>
                  <a:gd name="connsiteY5" fmla="*/ 210902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242101"/>
                  <a:gd name="connsiteY0" fmla="*/ 184708 h 334996"/>
                  <a:gd name="connsiteX1" fmla="*/ 75144 w 242101"/>
                  <a:gd name="connsiteY1" fmla="*/ 184708 h 334996"/>
                  <a:gd name="connsiteX2" fmla="*/ 75144 w 242101"/>
                  <a:gd name="connsiteY2" fmla="*/ 0 h 334996"/>
                  <a:gd name="connsiteX3" fmla="*/ 149232 w 242101"/>
                  <a:gd name="connsiteY3" fmla="*/ 0 h 334996"/>
                  <a:gd name="connsiteX4" fmla="*/ 242101 w 242101"/>
                  <a:gd name="connsiteY4" fmla="*/ 148989 h 334996"/>
                  <a:gd name="connsiteX5" fmla="*/ 152939 w 242101"/>
                  <a:gd name="connsiteY5" fmla="*/ 210902 h 334996"/>
                  <a:gd name="connsiteX6" fmla="*/ 150288 w 242101"/>
                  <a:gd name="connsiteY6" fmla="*/ 334996 h 334996"/>
                  <a:gd name="connsiteX7" fmla="*/ 0 w 242101"/>
                  <a:gd name="connsiteY7" fmla="*/ 184708 h 334996"/>
                  <a:gd name="connsiteX0" fmla="*/ 0 w 168282"/>
                  <a:gd name="connsiteY0" fmla="*/ 184708 h 334996"/>
                  <a:gd name="connsiteX1" fmla="*/ 75144 w 168282"/>
                  <a:gd name="connsiteY1" fmla="*/ 184708 h 334996"/>
                  <a:gd name="connsiteX2" fmla="*/ 75144 w 168282"/>
                  <a:gd name="connsiteY2" fmla="*/ 0 h 334996"/>
                  <a:gd name="connsiteX3" fmla="*/ 149232 w 168282"/>
                  <a:gd name="connsiteY3" fmla="*/ 0 h 334996"/>
                  <a:gd name="connsiteX4" fmla="*/ 168282 w 168282"/>
                  <a:gd name="connsiteY4" fmla="*/ 146608 h 334996"/>
                  <a:gd name="connsiteX5" fmla="*/ 152939 w 168282"/>
                  <a:gd name="connsiteY5" fmla="*/ 210902 h 334996"/>
                  <a:gd name="connsiteX6" fmla="*/ 150288 w 168282"/>
                  <a:gd name="connsiteY6" fmla="*/ 334996 h 334996"/>
                  <a:gd name="connsiteX7" fmla="*/ 0 w 168282"/>
                  <a:gd name="connsiteY7" fmla="*/ 184708 h 334996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49232 w 152939"/>
                  <a:gd name="connsiteY3" fmla="*/ 0 h 334996"/>
                  <a:gd name="connsiteX4" fmla="*/ 151614 w 152939"/>
                  <a:gd name="connsiteY4" fmla="*/ 125176 h 334996"/>
                  <a:gd name="connsiteX5" fmla="*/ 152939 w 152939"/>
                  <a:gd name="connsiteY5" fmla="*/ 210902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156376"/>
                  <a:gd name="connsiteY0" fmla="*/ 187089 h 337377"/>
                  <a:gd name="connsiteX1" fmla="*/ 75144 w 156376"/>
                  <a:gd name="connsiteY1" fmla="*/ 187089 h 337377"/>
                  <a:gd name="connsiteX2" fmla="*/ 75144 w 156376"/>
                  <a:gd name="connsiteY2" fmla="*/ 2381 h 337377"/>
                  <a:gd name="connsiteX3" fmla="*/ 156376 w 156376"/>
                  <a:gd name="connsiteY3" fmla="*/ 0 h 337377"/>
                  <a:gd name="connsiteX4" fmla="*/ 151614 w 156376"/>
                  <a:gd name="connsiteY4" fmla="*/ 127557 h 337377"/>
                  <a:gd name="connsiteX5" fmla="*/ 152939 w 156376"/>
                  <a:gd name="connsiteY5" fmla="*/ 213283 h 337377"/>
                  <a:gd name="connsiteX6" fmla="*/ 150288 w 156376"/>
                  <a:gd name="connsiteY6" fmla="*/ 337377 h 337377"/>
                  <a:gd name="connsiteX7" fmla="*/ 0 w 156376"/>
                  <a:gd name="connsiteY7" fmla="*/ 187089 h 337377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49232 w 152939"/>
                  <a:gd name="connsiteY3" fmla="*/ 1 h 334996"/>
                  <a:gd name="connsiteX4" fmla="*/ 151614 w 152939"/>
                  <a:gd name="connsiteY4" fmla="*/ 125176 h 334996"/>
                  <a:gd name="connsiteX5" fmla="*/ 152939 w 152939"/>
                  <a:gd name="connsiteY5" fmla="*/ 210902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156376"/>
                  <a:gd name="connsiteY0" fmla="*/ 184708 h 334996"/>
                  <a:gd name="connsiteX1" fmla="*/ 75144 w 156376"/>
                  <a:gd name="connsiteY1" fmla="*/ 184708 h 334996"/>
                  <a:gd name="connsiteX2" fmla="*/ 75144 w 156376"/>
                  <a:gd name="connsiteY2" fmla="*/ 0 h 334996"/>
                  <a:gd name="connsiteX3" fmla="*/ 156376 w 156376"/>
                  <a:gd name="connsiteY3" fmla="*/ 2382 h 334996"/>
                  <a:gd name="connsiteX4" fmla="*/ 151614 w 156376"/>
                  <a:gd name="connsiteY4" fmla="*/ 125176 h 334996"/>
                  <a:gd name="connsiteX5" fmla="*/ 152939 w 156376"/>
                  <a:gd name="connsiteY5" fmla="*/ 210902 h 334996"/>
                  <a:gd name="connsiteX6" fmla="*/ 150288 w 156376"/>
                  <a:gd name="connsiteY6" fmla="*/ 334996 h 334996"/>
                  <a:gd name="connsiteX7" fmla="*/ 0 w 156376"/>
                  <a:gd name="connsiteY7" fmla="*/ 184708 h 334996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49232 w 152939"/>
                  <a:gd name="connsiteY3" fmla="*/ 1 h 334996"/>
                  <a:gd name="connsiteX4" fmla="*/ 151614 w 152939"/>
                  <a:gd name="connsiteY4" fmla="*/ 125176 h 334996"/>
                  <a:gd name="connsiteX5" fmla="*/ 152939 w 152939"/>
                  <a:gd name="connsiteY5" fmla="*/ 210902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152939"/>
                  <a:gd name="connsiteY0" fmla="*/ 187089 h 337377"/>
                  <a:gd name="connsiteX1" fmla="*/ 75144 w 152939"/>
                  <a:gd name="connsiteY1" fmla="*/ 187089 h 337377"/>
                  <a:gd name="connsiteX2" fmla="*/ 75144 w 152939"/>
                  <a:gd name="connsiteY2" fmla="*/ 2381 h 337377"/>
                  <a:gd name="connsiteX3" fmla="*/ 151613 w 152939"/>
                  <a:gd name="connsiteY3" fmla="*/ 0 h 337377"/>
                  <a:gd name="connsiteX4" fmla="*/ 151614 w 152939"/>
                  <a:gd name="connsiteY4" fmla="*/ 127557 h 337377"/>
                  <a:gd name="connsiteX5" fmla="*/ 152939 w 152939"/>
                  <a:gd name="connsiteY5" fmla="*/ 213283 h 337377"/>
                  <a:gd name="connsiteX6" fmla="*/ 150288 w 152939"/>
                  <a:gd name="connsiteY6" fmla="*/ 337377 h 337377"/>
                  <a:gd name="connsiteX7" fmla="*/ 0 w 152939"/>
                  <a:gd name="connsiteY7" fmla="*/ 187089 h 337377"/>
                  <a:gd name="connsiteX0" fmla="*/ 0 w 338677"/>
                  <a:gd name="connsiteY0" fmla="*/ 187089 h 337377"/>
                  <a:gd name="connsiteX1" fmla="*/ 75144 w 338677"/>
                  <a:gd name="connsiteY1" fmla="*/ 187089 h 337377"/>
                  <a:gd name="connsiteX2" fmla="*/ 75144 w 338677"/>
                  <a:gd name="connsiteY2" fmla="*/ 2381 h 337377"/>
                  <a:gd name="connsiteX3" fmla="*/ 151613 w 338677"/>
                  <a:gd name="connsiteY3" fmla="*/ 0 h 337377"/>
                  <a:gd name="connsiteX4" fmla="*/ 151614 w 338677"/>
                  <a:gd name="connsiteY4" fmla="*/ 127557 h 337377"/>
                  <a:gd name="connsiteX5" fmla="*/ 338677 w 338677"/>
                  <a:gd name="connsiteY5" fmla="*/ 189470 h 337377"/>
                  <a:gd name="connsiteX6" fmla="*/ 150288 w 338677"/>
                  <a:gd name="connsiteY6" fmla="*/ 337377 h 337377"/>
                  <a:gd name="connsiteX7" fmla="*/ 0 w 338677"/>
                  <a:gd name="connsiteY7" fmla="*/ 187089 h 337377"/>
                  <a:gd name="connsiteX0" fmla="*/ 0 w 151679"/>
                  <a:gd name="connsiteY0" fmla="*/ 187089 h 337377"/>
                  <a:gd name="connsiteX1" fmla="*/ 75144 w 151679"/>
                  <a:gd name="connsiteY1" fmla="*/ 187089 h 337377"/>
                  <a:gd name="connsiteX2" fmla="*/ 75144 w 151679"/>
                  <a:gd name="connsiteY2" fmla="*/ 2381 h 337377"/>
                  <a:gd name="connsiteX3" fmla="*/ 151613 w 151679"/>
                  <a:gd name="connsiteY3" fmla="*/ 0 h 337377"/>
                  <a:gd name="connsiteX4" fmla="*/ 151614 w 151679"/>
                  <a:gd name="connsiteY4" fmla="*/ 127557 h 337377"/>
                  <a:gd name="connsiteX5" fmla="*/ 150558 w 151679"/>
                  <a:gd name="connsiteY5" fmla="*/ 32308 h 337377"/>
                  <a:gd name="connsiteX6" fmla="*/ 150288 w 151679"/>
                  <a:gd name="connsiteY6" fmla="*/ 337377 h 337377"/>
                  <a:gd name="connsiteX7" fmla="*/ 0 w 151679"/>
                  <a:gd name="connsiteY7" fmla="*/ 187089 h 337377"/>
                  <a:gd name="connsiteX0" fmla="*/ 0 w 152939"/>
                  <a:gd name="connsiteY0" fmla="*/ 187089 h 337377"/>
                  <a:gd name="connsiteX1" fmla="*/ 75144 w 152939"/>
                  <a:gd name="connsiteY1" fmla="*/ 187089 h 337377"/>
                  <a:gd name="connsiteX2" fmla="*/ 75144 w 152939"/>
                  <a:gd name="connsiteY2" fmla="*/ 2381 h 337377"/>
                  <a:gd name="connsiteX3" fmla="*/ 151613 w 152939"/>
                  <a:gd name="connsiteY3" fmla="*/ 0 h 337377"/>
                  <a:gd name="connsiteX4" fmla="*/ 151614 w 152939"/>
                  <a:gd name="connsiteY4" fmla="*/ 127557 h 337377"/>
                  <a:gd name="connsiteX5" fmla="*/ 152939 w 152939"/>
                  <a:gd name="connsiteY5" fmla="*/ 256146 h 337377"/>
                  <a:gd name="connsiteX6" fmla="*/ 150288 w 152939"/>
                  <a:gd name="connsiteY6" fmla="*/ 337377 h 337377"/>
                  <a:gd name="connsiteX7" fmla="*/ 0 w 152939"/>
                  <a:gd name="connsiteY7" fmla="*/ 187089 h 337377"/>
                  <a:gd name="connsiteX0" fmla="*/ 0 w 249245"/>
                  <a:gd name="connsiteY0" fmla="*/ 184708 h 334996"/>
                  <a:gd name="connsiteX1" fmla="*/ 75144 w 249245"/>
                  <a:gd name="connsiteY1" fmla="*/ 184708 h 334996"/>
                  <a:gd name="connsiteX2" fmla="*/ 75144 w 249245"/>
                  <a:gd name="connsiteY2" fmla="*/ 0 h 334996"/>
                  <a:gd name="connsiteX3" fmla="*/ 249245 w 249245"/>
                  <a:gd name="connsiteY3" fmla="*/ 0 h 334996"/>
                  <a:gd name="connsiteX4" fmla="*/ 151614 w 249245"/>
                  <a:gd name="connsiteY4" fmla="*/ 125176 h 334996"/>
                  <a:gd name="connsiteX5" fmla="*/ 152939 w 249245"/>
                  <a:gd name="connsiteY5" fmla="*/ 253765 h 334996"/>
                  <a:gd name="connsiteX6" fmla="*/ 150288 w 249245"/>
                  <a:gd name="connsiteY6" fmla="*/ 334996 h 334996"/>
                  <a:gd name="connsiteX7" fmla="*/ 0 w 249245"/>
                  <a:gd name="connsiteY7" fmla="*/ 184708 h 334996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51614 w 152939"/>
                  <a:gd name="connsiteY3" fmla="*/ 0 h 334996"/>
                  <a:gd name="connsiteX4" fmla="*/ 151614 w 152939"/>
                  <a:gd name="connsiteY4" fmla="*/ 125176 h 334996"/>
                  <a:gd name="connsiteX5" fmla="*/ 152939 w 152939"/>
                  <a:gd name="connsiteY5" fmla="*/ 253765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151645"/>
                  <a:gd name="connsiteY0" fmla="*/ 184708 h 334996"/>
                  <a:gd name="connsiteX1" fmla="*/ 75144 w 151645"/>
                  <a:gd name="connsiteY1" fmla="*/ 184708 h 334996"/>
                  <a:gd name="connsiteX2" fmla="*/ 75144 w 151645"/>
                  <a:gd name="connsiteY2" fmla="*/ 0 h 334996"/>
                  <a:gd name="connsiteX3" fmla="*/ 151614 w 151645"/>
                  <a:gd name="connsiteY3" fmla="*/ 0 h 334996"/>
                  <a:gd name="connsiteX4" fmla="*/ 151614 w 151645"/>
                  <a:gd name="connsiteY4" fmla="*/ 125176 h 334996"/>
                  <a:gd name="connsiteX5" fmla="*/ 148092 w 151645"/>
                  <a:gd name="connsiteY5" fmla="*/ 244240 h 334996"/>
                  <a:gd name="connsiteX6" fmla="*/ 150288 w 151645"/>
                  <a:gd name="connsiteY6" fmla="*/ 334996 h 334996"/>
                  <a:gd name="connsiteX7" fmla="*/ 0 w 151645"/>
                  <a:gd name="connsiteY7" fmla="*/ 184708 h 334996"/>
                  <a:gd name="connsiteX0" fmla="*/ 0 w 151678"/>
                  <a:gd name="connsiteY0" fmla="*/ 184708 h 334996"/>
                  <a:gd name="connsiteX1" fmla="*/ 75144 w 151678"/>
                  <a:gd name="connsiteY1" fmla="*/ 184708 h 334996"/>
                  <a:gd name="connsiteX2" fmla="*/ 75144 w 151678"/>
                  <a:gd name="connsiteY2" fmla="*/ 0 h 334996"/>
                  <a:gd name="connsiteX3" fmla="*/ 151614 w 151678"/>
                  <a:gd name="connsiteY3" fmla="*/ 0 h 334996"/>
                  <a:gd name="connsiteX4" fmla="*/ 151614 w 151678"/>
                  <a:gd name="connsiteY4" fmla="*/ 125176 h 334996"/>
                  <a:gd name="connsiteX5" fmla="*/ 150515 w 151678"/>
                  <a:gd name="connsiteY5" fmla="*/ 208521 h 334996"/>
                  <a:gd name="connsiteX6" fmla="*/ 150288 w 151678"/>
                  <a:gd name="connsiteY6" fmla="*/ 334996 h 334996"/>
                  <a:gd name="connsiteX7" fmla="*/ 0 w 151678"/>
                  <a:gd name="connsiteY7" fmla="*/ 184708 h 334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678" h="334996">
                    <a:moveTo>
                      <a:pt x="0" y="184708"/>
                    </a:moveTo>
                    <a:lnTo>
                      <a:pt x="75144" y="184708"/>
                    </a:lnTo>
                    <a:lnTo>
                      <a:pt x="75144" y="0"/>
                    </a:lnTo>
                    <a:lnTo>
                      <a:pt x="151614" y="0"/>
                    </a:lnTo>
                    <a:lnTo>
                      <a:pt x="151614" y="125176"/>
                    </a:lnTo>
                    <a:cubicBezTo>
                      <a:pt x="152056" y="153751"/>
                      <a:pt x="150073" y="179946"/>
                      <a:pt x="150515" y="208521"/>
                    </a:cubicBezTo>
                    <a:cubicBezTo>
                      <a:pt x="149631" y="249886"/>
                      <a:pt x="151172" y="293631"/>
                      <a:pt x="150288" y="334996"/>
                    </a:cubicBezTo>
                    <a:lnTo>
                      <a:pt x="0" y="1847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72000">
                    <a:srgbClr val="6699FF"/>
                  </a:gs>
                  <a:gs pos="100000">
                    <a:srgbClr val="0066FF"/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8" name="下箭头 54"/>
              <p:cNvSpPr/>
              <p:nvPr/>
            </p:nvSpPr>
            <p:spPr>
              <a:xfrm flipH="1">
                <a:off x="4002486" y="3917087"/>
                <a:ext cx="142497" cy="334996"/>
              </a:xfrm>
              <a:custGeom>
                <a:avLst/>
                <a:gdLst>
                  <a:gd name="connsiteX0" fmla="*/ 0 w 300576"/>
                  <a:gd name="connsiteY0" fmla="*/ 184708 h 334996"/>
                  <a:gd name="connsiteX1" fmla="*/ 75144 w 300576"/>
                  <a:gd name="connsiteY1" fmla="*/ 184708 h 334996"/>
                  <a:gd name="connsiteX2" fmla="*/ 75144 w 300576"/>
                  <a:gd name="connsiteY2" fmla="*/ 0 h 334996"/>
                  <a:gd name="connsiteX3" fmla="*/ 225432 w 300576"/>
                  <a:gd name="connsiteY3" fmla="*/ 0 h 334996"/>
                  <a:gd name="connsiteX4" fmla="*/ 225432 w 300576"/>
                  <a:gd name="connsiteY4" fmla="*/ 184708 h 334996"/>
                  <a:gd name="connsiteX5" fmla="*/ 300576 w 300576"/>
                  <a:gd name="connsiteY5" fmla="*/ 184708 h 334996"/>
                  <a:gd name="connsiteX6" fmla="*/ 150288 w 300576"/>
                  <a:gd name="connsiteY6" fmla="*/ 334996 h 334996"/>
                  <a:gd name="connsiteX7" fmla="*/ 0 w 300576"/>
                  <a:gd name="connsiteY7" fmla="*/ 184708 h 334996"/>
                  <a:gd name="connsiteX0" fmla="*/ 0 w 300576"/>
                  <a:gd name="connsiteY0" fmla="*/ 184708 h 334996"/>
                  <a:gd name="connsiteX1" fmla="*/ 75144 w 300576"/>
                  <a:gd name="connsiteY1" fmla="*/ 184708 h 334996"/>
                  <a:gd name="connsiteX2" fmla="*/ 75144 w 300576"/>
                  <a:gd name="connsiteY2" fmla="*/ 0 h 334996"/>
                  <a:gd name="connsiteX3" fmla="*/ 225432 w 300576"/>
                  <a:gd name="connsiteY3" fmla="*/ 0 h 334996"/>
                  <a:gd name="connsiteX4" fmla="*/ 149232 w 300576"/>
                  <a:gd name="connsiteY4" fmla="*/ 182326 h 334996"/>
                  <a:gd name="connsiteX5" fmla="*/ 300576 w 300576"/>
                  <a:gd name="connsiteY5" fmla="*/ 184708 h 334996"/>
                  <a:gd name="connsiteX6" fmla="*/ 150288 w 300576"/>
                  <a:gd name="connsiteY6" fmla="*/ 334996 h 334996"/>
                  <a:gd name="connsiteX7" fmla="*/ 0 w 300576"/>
                  <a:gd name="connsiteY7" fmla="*/ 184708 h 334996"/>
                  <a:gd name="connsiteX0" fmla="*/ 0 w 225432"/>
                  <a:gd name="connsiteY0" fmla="*/ 184708 h 334996"/>
                  <a:gd name="connsiteX1" fmla="*/ 75144 w 225432"/>
                  <a:gd name="connsiteY1" fmla="*/ 184708 h 334996"/>
                  <a:gd name="connsiteX2" fmla="*/ 75144 w 225432"/>
                  <a:gd name="connsiteY2" fmla="*/ 0 h 334996"/>
                  <a:gd name="connsiteX3" fmla="*/ 225432 w 225432"/>
                  <a:gd name="connsiteY3" fmla="*/ 0 h 334996"/>
                  <a:gd name="connsiteX4" fmla="*/ 149232 w 225432"/>
                  <a:gd name="connsiteY4" fmla="*/ 182326 h 334996"/>
                  <a:gd name="connsiteX5" fmla="*/ 152939 w 225432"/>
                  <a:gd name="connsiteY5" fmla="*/ 210902 h 334996"/>
                  <a:gd name="connsiteX6" fmla="*/ 150288 w 225432"/>
                  <a:gd name="connsiteY6" fmla="*/ 334996 h 334996"/>
                  <a:gd name="connsiteX7" fmla="*/ 0 w 225432"/>
                  <a:gd name="connsiteY7" fmla="*/ 184708 h 334996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49232 w 152939"/>
                  <a:gd name="connsiteY3" fmla="*/ 0 h 334996"/>
                  <a:gd name="connsiteX4" fmla="*/ 149232 w 152939"/>
                  <a:gd name="connsiteY4" fmla="*/ 182326 h 334996"/>
                  <a:gd name="connsiteX5" fmla="*/ 152939 w 152939"/>
                  <a:gd name="connsiteY5" fmla="*/ 210902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242101"/>
                  <a:gd name="connsiteY0" fmla="*/ 184708 h 334996"/>
                  <a:gd name="connsiteX1" fmla="*/ 75144 w 242101"/>
                  <a:gd name="connsiteY1" fmla="*/ 184708 h 334996"/>
                  <a:gd name="connsiteX2" fmla="*/ 75144 w 242101"/>
                  <a:gd name="connsiteY2" fmla="*/ 0 h 334996"/>
                  <a:gd name="connsiteX3" fmla="*/ 149232 w 242101"/>
                  <a:gd name="connsiteY3" fmla="*/ 0 h 334996"/>
                  <a:gd name="connsiteX4" fmla="*/ 242101 w 242101"/>
                  <a:gd name="connsiteY4" fmla="*/ 148989 h 334996"/>
                  <a:gd name="connsiteX5" fmla="*/ 152939 w 242101"/>
                  <a:gd name="connsiteY5" fmla="*/ 210902 h 334996"/>
                  <a:gd name="connsiteX6" fmla="*/ 150288 w 242101"/>
                  <a:gd name="connsiteY6" fmla="*/ 334996 h 334996"/>
                  <a:gd name="connsiteX7" fmla="*/ 0 w 242101"/>
                  <a:gd name="connsiteY7" fmla="*/ 184708 h 334996"/>
                  <a:gd name="connsiteX0" fmla="*/ 0 w 168282"/>
                  <a:gd name="connsiteY0" fmla="*/ 184708 h 334996"/>
                  <a:gd name="connsiteX1" fmla="*/ 75144 w 168282"/>
                  <a:gd name="connsiteY1" fmla="*/ 184708 h 334996"/>
                  <a:gd name="connsiteX2" fmla="*/ 75144 w 168282"/>
                  <a:gd name="connsiteY2" fmla="*/ 0 h 334996"/>
                  <a:gd name="connsiteX3" fmla="*/ 149232 w 168282"/>
                  <a:gd name="connsiteY3" fmla="*/ 0 h 334996"/>
                  <a:gd name="connsiteX4" fmla="*/ 168282 w 168282"/>
                  <a:gd name="connsiteY4" fmla="*/ 146608 h 334996"/>
                  <a:gd name="connsiteX5" fmla="*/ 152939 w 168282"/>
                  <a:gd name="connsiteY5" fmla="*/ 210902 h 334996"/>
                  <a:gd name="connsiteX6" fmla="*/ 150288 w 168282"/>
                  <a:gd name="connsiteY6" fmla="*/ 334996 h 334996"/>
                  <a:gd name="connsiteX7" fmla="*/ 0 w 168282"/>
                  <a:gd name="connsiteY7" fmla="*/ 184708 h 334996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49232 w 152939"/>
                  <a:gd name="connsiteY3" fmla="*/ 0 h 334996"/>
                  <a:gd name="connsiteX4" fmla="*/ 151614 w 152939"/>
                  <a:gd name="connsiteY4" fmla="*/ 125176 h 334996"/>
                  <a:gd name="connsiteX5" fmla="*/ 152939 w 152939"/>
                  <a:gd name="connsiteY5" fmla="*/ 210902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156376"/>
                  <a:gd name="connsiteY0" fmla="*/ 187089 h 337377"/>
                  <a:gd name="connsiteX1" fmla="*/ 75144 w 156376"/>
                  <a:gd name="connsiteY1" fmla="*/ 187089 h 337377"/>
                  <a:gd name="connsiteX2" fmla="*/ 75144 w 156376"/>
                  <a:gd name="connsiteY2" fmla="*/ 2381 h 337377"/>
                  <a:gd name="connsiteX3" fmla="*/ 156376 w 156376"/>
                  <a:gd name="connsiteY3" fmla="*/ 0 h 337377"/>
                  <a:gd name="connsiteX4" fmla="*/ 151614 w 156376"/>
                  <a:gd name="connsiteY4" fmla="*/ 127557 h 337377"/>
                  <a:gd name="connsiteX5" fmla="*/ 152939 w 156376"/>
                  <a:gd name="connsiteY5" fmla="*/ 213283 h 337377"/>
                  <a:gd name="connsiteX6" fmla="*/ 150288 w 156376"/>
                  <a:gd name="connsiteY6" fmla="*/ 337377 h 337377"/>
                  <a:gd name="connsiteX7" fmla="*/ 0 w 156376"/>
                  <a:gd name="connsiteY7" fmla="*/ 187089 h 337377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49232 w 152939"/>
                  <a:gd name="connsiteY3" fmla="*/ 1 h 334996"/>
                  <a:gd name="connsiteX4" fmla="*/ 151614 w 152939"/>
                  <a:gd name="connsiteY4" fmla="*/ 125176 h 334996"/>
                  <a:gd name="connsiteX5" fmla="*/ 152939 w 152939"/>
                  <a:gd name="connsiteY5" fmla="*/ 210902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156376"/>
                  <a:gd name="connsiteY0" fmla="*/ 184708 h 334996"/>
                  <a:gd name="connsiteX1" fmla="*/ 75144 w 156376"/>
                  <a:gd name="connsiteY1" fmla="*/ 184708 h 334996"/>
                  <a:gd name="connsiteX2" fmla="*/ 75144 w 156376"/>
                  <a:gd name="connsiteY2" fmla="*/ 0 h 334996"/>
                  <a:gd name="connsiteX3" fmla="*/ 156376 w 156376"/>
                  <a:gd name="connsiteY3" fmla="*/ 2382 h 334996"/>
                  <a:gd name="connsiteX4" fmla="*/ 151614 w 156376"/>
                  <a:gd name="connsiteY4" fmla="*/ 125176 h 334996"/>
                  <a:gd name="connsiteX5" fmla="*/ 152939 w 156376"/>
                  <a:gd name="connsiteY5" fmla="*/ 210902 h 334996"/>
                  <a:gd name="connsiteX6" fmla="*/ 150288 w 156376"/>
                  <a:gd name="connsiteY6" fmla="*/ 334996 h 334996"/>
                  <a:gd name="connsiteX7" fmla="*/ 0 w 156376"/>
                  <a:gd name="connsiteY7" fmla="*/ 184708 h 334996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49232 w 152939"/>
                  <a:gd name="connsiteY3" fmla="*/ 1 h 334996"/>
                  <a:gd name="connsiteX4" fmla="*/ 151614 w 152939"/>
                  <a:gd name="connsiteY4" fmla="*/ 125176 h 334996"/>
                  <a:gd name="connsiteX5" fmla="*/ 152939 w 152939"/>
                  <a:gd name="connsiteY5" fmla="*/ 210902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152939"/>
                  <a:gd name="connsiteY0" fmla="*/ 187089 h 337377"/>
                  <a:gd name="connsiteX1" fmla="*/ 75144 w 152939"/>
                  <a:gd name="connsiteY1" fmla="*/ 187089 h 337377"/>
                  <a:gd name="connsiteX2" fmla="*/ 75144 w 152939"/>
                  <a:gd name="connsiteY2" fmla="*/ 2381 h 337377"/>
                  <a:gd name="connsiteX3" fmla="*/ 151613 w 152939"/>
                  <a:gd name="connsiteY3" fmla="*/ 0 h 337377"/>
                  <a:gd name="connsiteX4" fmla="*/ 151614 w 152939"/>
                  <a:gd name="connsiteY4" fmla="*/ 127557 h 337377"/>
                  <a:gd name="connsiteX5" fmla="*/ 152939 w 152939"/>
                  <a:gd name="connsiteY5" fmla="*/ 213283 h 337377"/>
                  <a:gd name="connsiteX6" fmla="*/ 150288 w 152939"/>
                  <a:gd name="connsiteY6" fmla="*/ 337377 h 337377"/>
                  <a:gd name="connsiteX7" fmla="*/ 0 w 152939"/>
                  <a:gd name="connsiteY7" fmla="*/ 187089 h 337377"/>
                  <a:gd name="connsiteX0" fmla="*/ 0 w 338677"/>
                  <a:gd name="connsiteY0" fmla="*/ 187089 h 337377"/>
                  <a:gd name="connsiteX1" fmla="*/ 75144 w 338677"/>
                  <a:gd name="connsiteY1" fmla="*/ 187089 h 337377"/>
                  <a:gd name="connsiteX2" fmla="*/ 75144 w 338677"/>
                  <a:gd name="connsiteY2" fmla="*/ 2381 h 337377"/>
                  <a:gd name="connsiteX3" fmla="*/ 151613 w 338677"/>
                  <a:gd name="connsiteY3" fmla="*/ 0 h 337377"/>
                  <a:gd name="connsiteX4" fmla="*/ 151614 w 338677"/>
                  <a:gd name="connsiteY4" fmla="*/ 127557 h 337377"/>
                  <a:gd name="connsiteX5" fmla="*/ 338677 w 338677"/>
                  <a:gd name="connsiteY5" fmla="*/ 189470 h 337377"/>
                  <a:gd name="connsiteX6" fmla="*/ 150288 w 338677"/>
                  <a:gd name="connsiteY6" fmla="*/ 337377 h 337377"/>
                  <a:gd name="connsiteX7" fmla="*/ 0 w 338677"/>
                  <a:gd name="connsiteY7" fmla="*/ 187089 h 337377"/>
                  <a:gd name="connsiteX0" fmla="*/ 0 w 151679"/>
                  <a:gd name="connsiteY0" fmla="*/ 187089 h 337377"/>
                  <a:gd name="connsiteX1" fmla="*/ 75144 w 151679"/>
                  <a:gd name="connsiteY1" fmla="*/ 187089 h 337377"/>
                  <a:gd name="connsiteX2" fmla="*/ 75144 w 151679"/>
                  <a:gd name="connsiteY2" fmla="*/ 2381 h 337377"/>
                  <a:gd name="connsiteX3" fmla="*/ 151613 w 151679"/>
                  <a:gd name="connsiteY3" fmla="*/ 0 h 337377"/>
                  <a:gd name="connsiteX4" fmla="*/ 151614 w 151679"/>
                  <a:gd name="connsiteY4" fmla="*/ 127557 h 337377"/>
                  <a:gd name="connsiteX5" fmla="*/ 150558 w 151679"/>
                  <a:gd name="connsiteY5" fmla="*/ 32308 h 337377"/>
                  <a:gd name="connsiteX6" fmla="*/ 150288 w 151679"/>
                  <a:gd name="connsiteY6" fmla="*/ 337377 h 337377"/>
                  <a:gd name="connsiteX7" fmla="*/ 0 w 151679"/>
                  <a:gd name="connsiteY7" fmla="*/ 187089 h 337377"/>
                  <a:gd name="connsiteX0" fmla="*/ 0 w 152939"/>
                  <a:gd name="connsiteY0" fmla="*/ 187089 h 337377"/>
                  <a:gd name="connsiteX1" fmla="*/ 75144 w 152939"/>
                  <a:gd name="connsiteY1" fmla="*/ 187089 h 337377"/>
                  <a:gd name="connsiteX2" fmla="*/ 75144 w 152939"/>
                  <a:gd name="connsiteY2" fmla="*/ 2381 h 337377"/>
                  <a:gd name="connsiteX3" fmla="*/ 151613 w 152939"/>
                  <a:gd name="connsiteY3" fmla="*/ 0 h 337377"/>
                  <a:gd name="connsiteX4" fmla="*/ 151614 w 152939"/>
                  <a:gd name="connsiteY4" fmla="*/ 127557 h 337377"/>
                  <a:gd name="connsiteX5" fmla="*/ 152939 w 152939"/>
                  <a:gd name="connsiteY5" fmla="*/ 256146 h 337377"/>
                  <a:gd name="connsiteX6" fmla="*/ 150288 w 152939"/>
                  <a:gd name="connsiteY6" fmla="*/ 337377 h 337377"/>
                  <a:gd name="connsiteX7" fmla="*/ 0 w 152939"/>
                  <a:gd name="connsiteY7" fmla="*/ 187089 h 337377"/>
                  <a:gd name="connsiteX0" fmla="*/ 0 w 249245"/>
                  <a:gd name="connsiteY0" fmla="*/ 184708 h 334996"/>
                  <a:gd name="connsiteX1" fmla="*/ 75144 w 249245"/>
                  <a:gd name="connsiteY1" fmla="*/ 184708 h 334996"/>
                  <a:gd name="connsiteX2" fmla="*/ 75144 w 249245"/>
                  <a:gd name="connsiteY2" fmla="*/ 0 h 334996"/>
                  <a:gd name="connsiteX3" fmla="*/ 249245 w 249245"/>
                  <a:gd name="connsiteY3" fmla="*/ 0 h 334996"/>
                  <a:gd name="connsiteX4" fmla="*/ 151614 w 249245"/>
                  <a:gd name="connsiteY4" fmla="*/ 125176 h 334996"/>
                  <a:gd name="connsiteX5" fmla="*/ 152939 w 249245"/>
                  <a:gd name="connsiteY5" fmla="*/ 253765 h 334996"/>
                  <a:gd name="connsiteX6" fmla="*/ 150288 w 249245"/>
                  <a:gd name="connsiteY6" fmla="*/ 334996 h 334996"/>
                  <a:gd name="connsiteX7" fmla="*/ 0 w 249245"/>
                  <a:gd name="connsiteY7" fmla="*/ 184708 h 334996"/>
                  <a:gd name="connsiteX0" fmla="*/ 0 w 152939"/>
                  <a:gd name="connsiteY0" fmla="*/ 184708 h 334996"/>
                  <a:gd name="connsiteX1" fmla="*/ 75144 w 152939"/>
                  <a:gd name="connsiteY1" fmla="*/ 184708 h 334996"/>
                  <a:gd name="connsiteX2" fmla="*/ 75144 w 152939"/>
                  <a:gd name="connsiteY2" fmla="*/ 0 h 334996"/>
                  <a:gd name="connsiteX3" fmla="*/ 151614 w 152939"/>
                  <a:gd name="connsiteY3" fmla="*/ 0 h 334996"/>
                  <a:gd name="connsiteX4" fmla="*/ 151614 w 152939"/>
                  <a:gd name="connsiteY4" fmla="*/ 125176 h 334996"/>
                  <a:gd name="connsiteX5" fmla="*/ 152939 w 152939"/>
                  <a:gd name="connsiteY5" fmla="*/ 253765 h 334996"/>
                  <a:gd name="connsiteX6" fmla="*/ 150288 w 152939"/>
                  <a:gd name="connsiteY6" fmla="*/ 334996 h 334996"/>
                  <a:gd name="connsiteX7" fmla="*/ 0 w 152939"/>
                  <a:gd name="connsiteY7" fmla="*/ 184708 h 334996"/>
                  <a:gd name="connsiteX0" fmla="*/ 0 w 151645"/>
                  <a:gd name="connsiteY0" fmla="*/ 184708 h 334996"/>
                  <a:gd name="connsiteX1" fmla="*/ 75144 w 151645"/>
                  <a:gd name="connsiteY1" fmla="*/ 184708 h 334996"/>
                  <a:gd name="connsiteX2" fmla="*/ 75144 w 151645"/>
                  <a:gd name="connsiteY2" fmla="*/ 0 h 334996"/>
                  <a:gd name="connsiteX3" fmla="*/ 151614 w 151645"/>
                  <a:gd name="connsiteY3" fmla="*/ 0 h 334996"/>
                  <a:gd name="connsiteX4" fmla="*/ 151614 w 151645"/>
                  <a:gd name="connsiteY4" fmla="*/ 125176 h 334996"/>
                  <a:gd name="connsiteX5" fmla="*/ 148092 w 151645"/>
                  <a:gd name="connsiteY5" fmla="*/ 244240 h 334996"/>
                  <a:gd name="connsiteX6" fmla="*/ 150288 w 151645"/>
                  <a:gd name="connsiteY6" fmla="*/ 334996 h 334996"/>
                  <a:gd name="connsiteX7" fmla="*/ 0 w 151645"/>
                  <a:gd name="connsiteY7" fmla="*/ 184708 h 334996"/>
                  <a:gd name="connsiteX0" fmla="*/ 0 w 151678"/>
                  <a:gd name="connsiteY0" fmla="*/ 184708 h 334996"/>
                  <a:gd name="connsiteX1" fmla="*/ 75144 w 151678"/>
                  <a:gd name="connsiteY1" fmla="*/ 184708 h 334996"/>
                  <a:gd name="connsiteX2" fmla="*/ 75144 w 151678"/>
                  <a:gd name="connsiteY2" fmla="*/ 0 h 334996"/>
                  <a:gd name="connsiteX3" fmla="*/ 151614 w 151678"/>
                  <a:gd name="connsiteY3" fmla="*/ 0 h 334996"/>
                  <a:gd name="connsiteX4" fmla="*/ 151614 w 151678"/>
                  <a:gd name="connsiteY4" fmla="*/ 125176 h 334996"/>
                  <a:gd name="connsiteX5" fmla="*/ 150515 w 151678"/>
                  <a:gd name="connsiteY5" fmla="*/ 208521 h 334996"/>
                  <a:gd name="connsiteX6" fmla="*/ 150288 w 151678"/>
                  <a:gd name="connsiteY6" fmla="*/ 334996 h 334996"/>
                  <a:gd name="connsiteX7" fmla="*/ 0 w 151678"/>
                  <a:gd name="connsiteY7" fmla="*/ 184708 h 334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678" h="334996">
                    <a:moveTo>
                      <a:pt x="0" y="184708"/>
                    </a:moveTo>
                    <a:lnTo>
                      <a:pt x="75144" y="184708"/>
                    </a:lnTo>
                    <a:lnTo>
                      <a:pt x="75144" y="0"/>
                    </a:lnTo>
                    <a:lnTo>
                      <a:pt x="151614" y="0"/>
                    </a:lnTo>
                    <a:lnTo>
                      <a:pt x="151614" y="125176"/>
                    </a:lnTo>
                    <a:cubicBezTo>
                      <a:pt x="152056" y="153751"/>
                      <a:pt x="150073" y="179946"/>
                      <a:pt x="150515" y="208521"/>
                    </a:cubicBezTo>
                    <a:cubicBezTo>
                      <a:pt x="149631" y="249886"/>
                      <a:pt x="151172" y="293631"/>
                      <a:pt x="150288" y="334996"/>
                    </a:cubicBezTo>
                    <a:lnTo>
                      <a:pt x="0" y="1847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72000">
                    <a:srgbClr val="FF5050"/>
                  </a:gs>
                  <a:gs pos="100000">
                    <a:srgbClr val="FF0000"/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57" name="下箭头 56"/>
              <p:cNvSpPr/>
              <p:nvPr/>
            </p:nvSpPr>
            <p:spPr>
              <a:xfrm>
                <a:off x="3853439" y="3914762"/>
                <a:ext cx="300576" cy="334996"/>
              </a:xfrm>
              <a:prstGeom prst="downArrow">
                <a:avLst/>
              </a:prstGeom>
              <a:noFill/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7235978" y="4375417"/>
              <a:ext cx="1800518" cy="382551"/>
              <a:chOff x="5814277" y="1484783"/>
              <a:chExt cx="1863076" cy="395843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5814277" y="1484783"/>
                <a:ext cx="395765" cy="39584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2000">
                    <a:srgbClr val="FF5050"/>
                  </a:gs>
                  <a:gs pos="100000">
                    <a:srgbClr val="FF0000"/>
                  </a:gs>
                </a:gsLst>
              </a:gradFill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dirty="0">
                  <a:latin typeface="Calibri" pitchFamily="34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190318" y="1490151"/>
                <a:ext cx="1487035" cy="382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b="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 smtClean="0"/>
                  <a:t>Domestic</a:t>
                </a:r>
                <a:endParaRPr lang="zh-CN" altLang="en-US" dirty="0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043608" y="5850244"/>
            <a:ext cx="2162890" cy="959704"/>
            <a:chOff x="1426508" y="5850244"/>
            <a:chExt cx="2162890" cy="959704"/>
          </a:xfrm>
        </p:grpSpPr>
        <p:sp>
          <p:nvSpPr>
            <p:cNvPr id="56" name="圆角矩形 55"/>
            <p:cNvSpPr/>
            <p:nvPr/>
          </p:nvSpPr>
          <p:spPr>
            <a:xfrm>
              <a:off x="1426508" y="6236917"/>
              <a:ext cx="2162890" cy="57303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2000">
                  <a:srgbClr val="FFFFCC"/>
                </a:gs>
                <a:gs pos="100000">
                  <a:srgbClr val="FFFF00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itchFamily="34" charset="0"/>
                </a:rPr>
                <a:t>Critical </a:t>
              </a:r>
              <a:r>
                <a:rPr lang="en-US" altLang="zh-CN" dirty="0" smtClean="0">
                  <a:latin typeface="Calibri" pitchFamily="34" charset="0"/>
                </a:rPr>
                <a:t>components</a:t>
              </a:r>
            </a:p>
            <a:p>
              <a:pPr algn="ctr"/>
              <a:r>
                <a:rPr lang="en-US" altLang="zh-CN" dirty="0" smtClean="0">
                  <a:latin typeface="Calibri" pitchFamily="34" charset="0"/>
                </a:rPr>
                <a:t>Technical support</a:t>
              </a:r>
              <a:endParaRPr lang="zh-CN" altLang="en-US" dirty="0">
                <a:latin typeface="Calibri" pitchFamily="34" charset="0"/>
              </a:endParaRPr>
            </a:p>
          </p:txBody>
        </p:sp>
        <p:sp>
          <p:nvSpPr>
            <p:cNvPr id="69" name="下箭头 68"/>
            <p:cNvSpPr/>
            <p:nvPr/>
          </p:nvSpPr>
          <p:spPr>
            <a:xfrm rot="10800000">
              <a:off x="2369517" y="5850244"/>
              <a:ext cx="300576" cy="334996"/>
            </a:xfrm>
            <a:prstGeom prst="downArrow">
              <a:avLst/>
            </a:prstGeom>
            <a:gradFill>
              <a:gsLst>
                <a:gs pos="0">
                  <a:schemeClr val="bg1"/>
                </a:gs>
                <a:gs pos="72000">
                  <a:srgbClr val="FFFFCC"/>
                </a:gs>
                <a:gs pos="100000">
                  <a:srgbClr val="FFFF00"/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87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1927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a) The first startup: Googol Technology (</a:t>
            </a:r>
            <a:r>
              <a:rPr lang="zh-CN" altLang="en-US" sz="2800" dirty="0" smtClean="0">
                <a:solidFill>
                  <a:schemeClr val="bg1"/>
                </a:solidFill>
                <a:latin typeface="Adobe 黑体 Std R" pitchFamily="34" charset="-122"/>
                <a:ea typeface="Adobe 黑体 Std R" pitchFamily="34" charset="-122"/>
              </a:rPr>
              <a:t>固高科技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78" y="4161617"/>
            <a:ext cx="1832186" cy="2153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3735" name="Picture 4" descr="company_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918" y="1835532"/>
            <a:ext cx="1943553" cy="13146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3736" name="Picture 5" descr="company_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835532"/>
            <a:ext cx="1112649" cy="13146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13738" name="Text Box 7"/>
          <p:cNvSpPr txBox="1">
            <a:spLocks noChangeArrowheads="1"/>
          </p:cNvSpPr>
          <p:nvPr/>
        </p:nvSpPr>
        <p:spPr bwMode="auto">
          <a:xfrm>
            <a:off x="393511" y="7085650"/>
            <a:ext cx="1847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0" name="Picture 5" descr="Stitched_001_素淡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6479" y="4161617"/>
            <a:ext cx="5323993" cy="2153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40" name="Picture 4" descr="http://t2.gstatic.com/images?q=tbn:ANd9GcTJJBfJ5mjEmiqMkgknJyQeSfX8anjSa8mnO4GVjTEy8MxnmdS3SxuQ36sF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563888" y="1835532"/>
            <a:ext cx="1856771" cy="13146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4338" name="Picture 2" descr="D:\data\ppt\Songshanhu\Googol_Songshanhu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25" y="1835532"/>
            <a:ext cx="3262547" cy="17985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3740" name="Rectangle 10"/>
          <p:cNvSpPr>
            <a:spLocks noChangeArrowheads="1"/>
          </p:cNvSpPr>
          <p:nvPr/>
        </p:nvSpPr>
        <p:spPr bwMode="auto">
          <a:xfrm>
            <a:off x="3500137" y="6372036"/>
            <a:ext cx="5310335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Calibri" pitchFamily="34" charset="0"/>
              </a:rPr>
              <a:t>Googol Engineers</a:t>
            </a:r>
            <a:endParaRPr lang="en-US" altLang="zh-CN" dirty="0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0466" y="3665437"/>
            <a:ext cx="327000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latin typeface="Calibri" pitchFamily="34" charset="0"/>
              </a:defRPr>
            </a:lvl1pPr>
          </a:lstStyle>
          <a:p>
            <a:r>
              <a:rPr lang="en-US" altLang="zh-CN" sz="1800" dirty="0" smtClean="0"/>
              <a:t>Googol </a:t>
            </a:r>
            <a:r>
              <a:rPr lang="en-US" altLang="zh-CN" sz="1800" dirty="0" err="1" smtClean="0"/>
              <a:t>Dong’guan</a:t>
            </a:r>
            <a:r>
              <a:rPr lang="zh-CN" altLang="en-US" sz="1800" dirty="0" smtClean="0"/>
              <a:t> </a:t>
            </a:r>
            <a:r>
              <a:rPr lang="zh-CN" altLang="en-US" sz="1800" dirty="0"/>
              <a:t>（</a:t>
            </a:r>
            <a:r>
              <a:rPr lang="en-US" altLang="zh-CN" sz="1800" dirty="0"/>
              <a:t>2012-~</a:t>
            </a:r>
            <a:r>
              <a:rPr lang="zh-CN" altLang="en-US" sz="1800" dirty="0"/>
              <a:t>）</a:t>
            </a:r>
            <a:endParaRPr lang="en-US" sz="1800" dirty="0"/>
          </a:p>
        </p:txBody>
      </p:sp>
      <p:sp>
        <p:nvSpPr>
          <p:cNvPr id="713741" name="Rectangle 11"/>
          <p:cNvSpPr>
            <a:spLocks noChangeArrowheads="1"/>
          </p:cNvSpPr>
          <p:nvPr/>
        </p:nvSpPr>
        <p:spPr bwMode="auto">
          <a:xfrm>
            <a:off x="146984" y="3169150"/>
            <a:ext cx="1256664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Calibri" pitchFamily="34" charset="0"/>
              </a:rPr>
              <a:t>Googol HK (1999.7-~)</a:t>
            </a:r>
            <a:endParaRPr lang="zh-CN" alt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0918" y="3175501"/>
            <a:ext cx="1943553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latin typeface="Calibri" pitchFamily="34" charset="0"/>
              </a:defRPr>
            </a:lvl1pPr>
          </a:lstStyle>
          <a:p>
            <a:r>
              <a:rPr lang="en-US" altLang="zh-CN" sz="1800" dirty="0" smtClean="0"/>
              <a:t>Googol Shenzhen</a:t>
            </a:r>
            <a:r>
              <a:rPr lang="zh-CN" altLang="en-US" sz="1800" dirty="0" smtClean="0"/>
              <a:t> </a:t>
            </a:r>
            <a:endParaRPr lang="en-US" altLang="zh-CN" sz="1800" dirty="0"/>
          </a:p>
          <a:p>
            <a:r>
              <a:rPr lang="en-US" altLang="zh-CN" sz="1800" dirty="0"/>
              <a:t>(1999.10- ~)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3563888" y="3175501"/>
            <a:ext cx="1856772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latin typeface="Calibri" pitchFamily="34" charset="0"/>
              </a:defRPr>
            </a:lvl1pPr>
          </a:lstStyle>
          <a:p>
            <a:r>
              <a:rPr lang="en-US" altLang="zh-CN" sz="1800" dirty="0" smtClean="0"/>
              <a:t>Googol Research </a:t>
            </a:r>
          </a:p>
          <a:p>
            <a:r>
              <a:rPr lang="en-US" altLang="zh-CN" sz="1800" dirty="0" smtClean="0"/>
              <a:t>Institute (2011-</a:t>
            </a:r>
            <a:r>
              <a:rPr lang="en-US" altLang="zh-CN" sz="1800" dirty="0"/>
              <a:t>~</a:t>
            </a:r>
            <a:r>
              <a:rPr lang="zh-CN" altLang="en-US" sz="1800" dirty="0"/>
              <a:t>）</a:t>
            </a:r>
            <a:endParaRPr lang="en-US" sz="1800" dirty="0"/>
          </a:p>
        </p:txBody>
      </p:sp>
      <p:sp>
        <p:nvSpPr>
          <p:cNvPr id="27" name="TextBox 21"/>
          <p:cNvSpPr txBox="1">
            <a:spLocks noChangeArrowheads="1"/>
          </p:cNvSpPr>
          <p:nvPr/>
        </p:nvSpPr>
        <p:spPr bwMode="auto">
          <a:xfrm>
            <a:off x="323255" y="1299160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Blip>
                <a:blip r:embed="rId9"/>
              </a:buBlip>
            </a:pPr>
            <a:r>
              <a:rPr lang="en-US" altLang="zh-CN" sz="2400" dirty="0" smtClean="0">
                <a:latin typeface="Calibri" pitchFamily="34" charset="0"/>
                <a:ea typeface="黑体" pitchFamily="2" charset="-122"/>
              </a:rPr>
              <a:t>Googol Headquarters</a:t>
            </a:r>
            <a:endParaRPr lang="zh-CN" altLang="en-US" sz="2400" dirty="0">
              <a:latin typeface="Calibri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0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7236296" y="1925510"/>
            <a:ext cx="1470851" cy="1123721"/>
            <a:chOff x="7740897" y="2857500"/>
            <a:chExt cx="1990445" cy="1520687"/>
          </a:xfrm>
        </p:grpSpPr>
        <p:pic>
          <p:nvPicPr>
            <p:cNvPr id="99345" name="Picture 12" descr="showPhoto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0897" y="2857500"/>
              <a:ext cx="1871663" cy="15144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9352" name="TextBox 27"/>
            <p:cNvSpPr txBox="1">
              <a:spLocks noChangeArrowheads="1"/>
            </p:cNvSpPr>
            <p:nvPr/>
          </p:nvSpPr>
          <p:spPr bwMode="auto">
            <a:xfrm>
              <a:off x="9159843" y="4101188"/>
              <a:ext cx="57149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zh-CN" sz="1200" b="1" i="1" dirty="0">
                  <a:latin typeface="Calibri" pitchFamily="34" charset="0"/>
                </a:rPr>
                <a:t>GN</a:t>
              </a:r>
              <a:endParaRPr lang="zh-CN" altLang="en-US" sz="1200" b="1" i="1" dirty="0">
                <a:latin typeface="Calibri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a) The first startup: Googol Technology (</a:t>
            </a:r>
            <a:r>
              <a:rPr lang="zh-CN" altLang="en-US" sz="2800" dirty="0" smtClean="0">
                <a:solidFill>
                  <a:schemeClr val="bg1"/>
                </a:solidFill>
                <a:latin typeface="Adobe 黑体 Std R" pitchFamily="34" charset="-122"/>
                <a:ea typeface="Adobe 黑体 Std R" pitchFamily="34" charset="-122"/>
              </a:rPr>
              <a:t>固高科技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163" y="4110286"/>
            <a:ext cx="1526019" cy="985584"/>
            <a:chOff x="600492" y="2420095"/>
            <a:chExt cx="1526019" cy="985584"/>
          </a:xfrm>
        </p:grpSpPr>
        <p:pic>
          <p:nvPicPr>
            <p:cNvPr id="99337" name="Picture 2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0492" y="2420095"/>
              <a:ext cx="1518364" cy="985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9350" name="TextBox 25"/>
            <p:cNvSpPr txBox="1">
              <a:spLocks noChangeArrowheads="1"/>
            </p:cNvSpPr>
            <p:nvPr/>
          </p:nvSpPr>
          <p:spPr bwMode="auto">
            <a:xfrm>
              <a:off x="1555011" y="3128680"/>
              <a:ext cx="5715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zh-CN" sz="1200" b="1" i="1" dirty="0">
                  <a:latin typeface="Calibri" pitchFamily="34" charset="0"/>
                </a:rPr>
                <a:t>GV</a:t>
              </a:r>
              <a:endParaRPr lang="zh-CN" altLang="en-US" sz="1200" b="1" i="1" dirty="0">
                <a:latin typeface="Calibri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7162" y="5427248"/>
            <a:ext cx="1523126" cy="1127124"/>
            <a:chOff x="381874" y="3278389"/>
            <a:chExt cx="1523126" cy="1127124"/>
          </a:xfrm>
        </p:grpSpPr>
        <p:pic>
          <p:nvPicPr>
            <p:cNvPr id="99338" name="Picture 2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874" y="3278389"/>
              <a:ext cx="1523126" cy="11114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9349" name="TextBox 24"/>
            <p:cNvSpPr txBox="1">
              <a:spLocks noChangeArrowheads="1"/>
            </p:cNvSpPr>
            <p:nvPr/>
          </p:nvSpPr>
          <p:spPr bwMode="auto">
            <a:xfrm>
              <a:off x="1328738" y="4128514"/>
              <a:ext cx="5715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zh-CN" sz="1200" b="1" i="1">
                  <a:latin typeface="Calibri" pitchFamily="34" charset="0"/>
                </a:rPr>
                <a:t>GU</a:t>
              </a:r>
              <a:endParaRPr lang="zh-CN" altLang="en-US" sz="1200" b="1" i="1">
                <a:latin typeface="Calibri" pitchFamily="34" charset="0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681064" y="1916832"/>
            <a:ext cx="4267200" cy="2197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/>
          <a:p>
            <a:pPr algn="ctr" fontAlgn="auto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chemeClr val="tx2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b="1" dirty="0">
                <a:latin typeface="Adobe 黑体 Std R" pitchFamily="34" charset="-122"/>
                <a:ea typeface="Adobe 黑体 Std R" pitchFamily="34" charset="-122"/>
              </a:rPr>
              <a:t>固高运控产品发展</a:t>
            </a:r>
            <a:r>
              <a:rPr kumimoji="1" lang="zh-CN" altLang="en-US" sz="1600" b="1" dirty="0" smtClean="0">
                <a:latin typeface="Adobe 黑体 Std R" pitchFamily="34" charset="-122"/>
                <a:ea typeface="Adobe 黑体 Std R" pitchFamily="34" charset="-122"/>
              </a:rPr>
              <a:t>路线</a:t>
            </a:r>
            <a:endParaRPr kumimoji="1" lang="en-US" altLang="zh-CN" sz="1600" b="1" dirty="0" smtClean="0">
              <a:latin typeface="Adobe 黑体 Std R" pitchFamily="34" charset="-122"/>
              <a:ea typeface="Adobe 黑体 Std R" pitchFamily="34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SzPct val="60000"/>
              <a:defRPr/>
            </a:pPr>
            <a:r>
              <a:rPr kumimoji="1" lang="zh-CN" altLang="en-US" sz="1600" dirty="0">
                <a:latin typeface="Adobe 黑体 Std R" pitchFamily="34" charset="-122"/>
                <a:ea typeface="Adobe 黑体 Std R" pitchFamily="34" charset="-122"/>
              </a:rPr>
              <a:t>发展运动控制核心技术；提供装备制造业控制平台；培养运动控制技术应用人才</a:t>
            </a:r>
            <a:r>
              <a:rPr kumimoji="1" lang="zh-CN" altLang="en-US" sz="1600" b="1" dirty="0" smtClean="0">
                <a:latin typeface="Adobe 黑体 Std R" pitchFamily="34" charset="-122"/>
                <a:ea typeface="Adobe 黑体 Std R" pitchFamily="34" charset="-122"/>
              </a:rPr>
              <a:t>。</a:t>
            </a:r>
            <a:endParaRPr kumimoji="1" lang="en-US" altLang="zh-CN" sz="1600" b="1" dirty="0" smtClean="0">
              <a:latin typeface="Adobe 黑体 Std R" pitchFamily="34" charset="-122"/>
              <a:ea typeface="Adobe 黑体 Std R" pitchFamily="34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SzPct val="60000"/>
              <a:defRPr/>
            </a:pPr>
            <a:endParaRPr kumimoji="1" lang="zh-CN" altLang="en-US" sz="700" dirty="0">
              <a:latin typeface="Calibri" pitchFamily="34" charset="0"/>
              <a:ea typeface="Adobe 黑体 Std R" pitchFamily="34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1" lang="zh-CN" altLang="en-US" sz="1200" dirty="0" smtClean="0">
                <a:latin typeface="Adobe 黑体 Std R" pitchFamily="34" charset="-122"/>
                <a:ea typeface="Adobe 黑体 Std R" pitchFamily="34" charset="-122"/>
              </a:rPr>
              <a:t>基于</a:t>
            </a:r>
            <a:r>
              <a:rPr kumimoji="1" lang="en-US" altLang="zh-CN" sz="1200" dirty="0">
                <a:latin typeface="Adobe 黑体 Std R" pitchFamily="34" charset="-122"/>
                <a:ea typeface="Adobe 黑体 Std R" pitchFamily="34" charset="-122"/>
              </a:rPr>
              <a:t>PC</a:t>
            </a:r>
            <a:r>
              <a:rPr kumimoji="1" lang="zh-CN" altLang="en-US" sz="1200" dirty="0">
                <a:latin typeface="Adobe 黑体 Std R" pitchFamily="34" charset="-122"/>
                <a:ea typeface="Adobe 黑体 Std R" pitchFamily="34" charset="-122"/>
              </a:rPr>
              <a:t>的插卡式运动控制器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1" lang="zh-CN" altLang="en-US" sz="1200" dirty="0">
                <a:latin typeface="Adobe 黑体 Std R" pitchFamily="34" charset="-122"/>
                <a:ea typeface="Adobe 黑体 Std R" pitchFamily="34" charset="-122"/>
              </a:rPr>
              <a:t>基于</a:t>
            </a:r>
            <a:r>
              <a:rPr kumimoji="1" lang="en-US" altLang="zh-CN" sz="1200" dirty="0">
                <a:latin typeface="Adobe 黑体 Std R" pitchFamily="34" charset="-122"/>
                <a:ea typeface="Adobe 黑体 Std R" pitchFamily="34" charset="-122"/>
              </a:rPr>
              <a:t>PC</a:t>
            </a:r>
            <a:r>
              <a:rPr kumimoji="1" lang="zh-CN" altLang="en-US" sz="1200" dirty="0">
                <a:latin typeface="Adobe 黑体 Std R" pitchFamily="34" charset="-122"/>
                <a:ea typeface="Adobe 黑体 Std R" pitchFamily="34" charset="-122"/>
              </a:rPr>
              <a:t>的嵌入式运动控制器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1" lang="zh-CN" altLang="en-US" sz="1200" dirty="0">
                <a:latin typeface="Adobe 黑体 Std R" pitchFamily="34" charset="-122"/>
                <a:ea typeface="Adobe 黑体 Std R" pitchFamily="34" charset="-122"/>
              </a:rPr>
              <a:t>基于</a:t>
            </a:r>
            <a:r>
              <a:rPr kumimoji="1" lang="en-US" altLang="zh-CN" sz="1200" dirty="0">
                <a:latin typeface="Adobe 黑体 Std R" pitchFamily="34" charset="-122"/>
                <a:ea typeface="Adobe 黑体 Std R" pitchFamily="34" charset="-122"/>
              </a:rPr>
              <a:t>PC</a:t>
            </a:r>
            <a:r>
              <a:rPr kumimoji="1" lang="zh-CN" altLang="en-US" sz="1200" dirty="0">
                <a:latin typeface="Adobe 黑体 Std R" pitchFamily="34" charset="-122"/>
                <a:ea typeface="Adobe 黑体 Std R" pitchFamily="34" charset="-122"/>
              </a:rPr>
              <a:t>的一体化运动控制器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1" lang="en-US" altLang="zh-CN" sz="1200" dirty="0">
                <a:latin typeface="Adobe 黑体 Std R" pitchFamily="34" charset="-122"/>
                <a:ea typeface="Adobe 黑体 Std R" pitchFamily="34" charset="-122"/>
              </a:rPr>
              <a:t>CPAC-</a:t>
            </a:r>
            <a:r>
              <a:rPr kumimoji="1" lang="zh-CN" altLang="en-US" sz="1200" dirty="0">
                <a:latin typeface="Adobe 黑体 Std R" pitchFamily="34" charset="-122"/>
                <a:ea typeface="Adobe 黑体 Std R" pitchFamily="34" charset="-122"/>
              </a:rPr>
              <a:t>计算机可编程自动化</a:t>
            </a:r>
            <a:r>
              <a:rPr kumimoji="1" lang="zh-CN" altLang="en-US" sz="1200" dirty="0" smtClean="0">
                <a:latin typeface="Adobe 黑体 Std R" pitchFamily="34" charset="-122"/>
                <a:ea typeface="Adobe 黑体 Std R" pitchFamily="34" charset="-122"/>
              </a:rPr>
              <a:t>控制器</a:t>
            </a:r>
            <a:endParaRPr kumimoji="1" lang="zh-CN" altLang="en-US" sz="1200" dirty="0">
              <a:latin typeface="Adobe 黑体 Std R" pitchFamily="34" charset="-122"/>
              <a:ea typeface="Adobe 黑体 Std R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92080" y="4645692"/>
            <a:ext cx="3336925" cy="1891021"/>
            <a:chOff x="5164138" y="1135448"/>
            <a:chExt cx="3336925" cy="1891021"/>
          </a:xfrm>
        </p:grpSpPr>
        <p:pic>
          <p:nvPicPr>
            <p:cNvPr id="9934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-2" r="-289391"/>
            <a:stretch/>
          </p:blipFill>
          <p:spPr bwMode="auto">
            <a:xfrm>
              <a:off x="5164138" y="1135448"/>
              <a:ext cx="3336925" cy="189102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9340" name="Picture 1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19840" y="1135448"/>
              <a:ext cx="838265" cy="18910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9341" name="Picture 2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858105" y="1135448"/>
              <a:ext cx="844197" cy="18910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9342" name="Picture 2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702302" y="1135448"/>
              <a:ext cx="798761" cy="1891021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99346" name="TextBox 21"/>
          <p:cNvSpPr txBox="1">
            <a:spLocks noChangeArrowheads="1"/>
          </p:cNvSpPr>
          <p:nvPr/>
        </p:nvSpPr>
        <p:spPr bwMode="auto">
          <a:xfrm>
            <a:off x="323255" y="1299160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Blip>
                <a:blip r:embed="rId11"/>
              </a:buBlip>
            </a:pPr>
            <a:r>
              <a:rPr lang="en-US" altLang="zh-CN" sz="2400" dirty="0" smtClean="0">
                <a:latin typeface="Calibri" pitchFamily="34" charset="0"/>
                <a:ea typeface="黑体" pitchFamily="2" charset="-122"/>
              </a:rPr>
              <a:t>Motion Controllers</a:t>
            </a:r>
            <a:endParaRPr lang="zh-CN" altLang="en-US" sz="2400" dirty="0">
              <a:latin typeface="Calibri" pitchFamily="34" charset="0"/>
              <a:ea typeface="黑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5576" y="1911617"/>
            <a:ext cx="1529475" cy="1632371"/>
            <a:chOff x="246858" y="4449964"/>
            <a:chExt cx="1529475" cy="1632371"/>
          </a:xfrm>
        </p:grpSpPr>
        <p:grpSp>
          <p:nvGrpSpPr>
            <p:cNvPr id="6" name="组合 5"/>
            <p:cNvGrpSpPr/>
            <p:nvPr/>
          </p:nvGrpSpPr>
          <p:grpSpPr>
            <a:xfrm>
              <a:off x="246858" y="4449964"/>
              <a:ext cx="1524712" cy="1622846"/>
              <a:chOff x="246858" y="4449964"/>
              <a:chExt cx="1524712" cy="1622846"/>
            </a:xfrm>
          </p:grpSpPr>
          <p:pic>
            <p:nvPicPr>
              <p:cNvPr id="99335" name="Picture 17"/>
              <p:cNvPicPr>
                <a:picLocks noChangeAspect="1" noChangeArrowheads="1"/>
              </p:cNvPicPr>
              <p:nvPr/>
            </p:nvPicPr>
            <p:blipFill rotWithShape="1">
              <a:blip r:embed="rId12" cstate="print"/>
              <a:srcRect t="2" b="-89763"/>
              <a:stretch/>
            </p:blipFill>
            <p:spPr bwMode="auto">
              <a:xfrm>
                <a:off x="246858" y="4449964"/>
                <a:ext cx="1524712" cy="1622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9336" name="Picture 18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48445" y="5301208"/>
                <a:ext cx="1518364" cy="7716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9347" name="TextBox 22"/>
            <p:cNvSpPr txBox="1">
              <a:spLocks noChangeArrowheads="1"/>
            </p:cNvSpPr>
            <p:nvPr/>
          </p:nvSpPr>
          <p:spPr bwMode="auto">
            <a:xfrm>
              <a:off x="1204833" y="5024209"/>
              <a:ext cx="5715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zh-CN" sz="1200" b="1" dirty="0">
                  <a:latin typeface="Calibri" pitchFamily="34" charset="0"/>
                </a:rPr>
                <a:t>GTS</a:t>
              </a:r>
              <a:endParaRPr lang="zh-CN" altLang="en-US" sz="1200" b="1" dirty="0">
                <a:latin typeface="Calibri" pitchFamily="34" charset="0"/>
              </a:endParaRPr>
            </a:p>
          </p:txBody>
        </p:sp>
        <p:sp>
          <p:nvSpPr>
            <p:cNvPr id="99348" name="TextBox 23"/>
            <p:cNvSpPr txBox="1">
              <a:spLocks noChangeArrowheads="1"/>
            </p:cNvSpPr>
            <p:nvPr/>
          </p:nvSpPr>
          <p:spPr bwMode="auto">
            <a:xfrm>
              <a:off x="1363643" y="5620670"/>
              <a:ext cx="4126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b="1" i="1" dirty="0">
                  <a:solidFill>
                    <a:schemeClr val="bg1"/>
                  </a:solidFill>
                  <a:latin typeface="Calibri" pitchFamily="34" charset="0"/>
                </a:rPr>
                <a:t>GE</a:t>
              </a:r>
            </a:p>
            <a:p>
              <a:pPr algn="r"/>
              <a:r>
                <a:rPr lang="en-US" altLang="zh-CN" sz="1200" b="1" i="1" dirty="0">
                  <a:latin typeface="Calibri" pitchFamily="34" charset="0"/>
                </a:rPr>
                <a:t>GT</a:t>
              </a:r>
              <a:endParaRPr lang="zh-CN" altLang="en-US" sz="1200" b="1" i="1" dirty="0">
                <a:latin typeface="Calibri" pitchFamily="34" charset="0"/>
              </a:endParaRPr>
            </a:p>
          </p:txBody>
        </p:sp>
      </p:grpSp>
      <p:pic>
        <p:nvPicPr>
          <p:cNvPr id="99344" name="Picture 2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52228" y="5539760"/>
            <a:ext cx="2035796" cy="9855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组合 13"/>
          <p:cNvGrpSpPr/>
          <p:nvPr/>
        </p:nvGrpSpPr>
        <p:grpSpPr>
          <a:xfrm>
            <a:off x="7251782" y="3303117"/>
            <a:ext cx="1426906" cy="917971"/>
            <a:chOff x="6961504" y="5439544"/>
            <a:chExt cx="1930976" cy="1242254"/>
          </a:xfrm>
        </p:grpSpPr>
        <p:pic>
          <p:nvPicPr>
            <p:cNvPr id="99332" name="图片 5" descr="_DSC0926副本副本.jp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961504" y="5439544"/>
              <a:ext cx="1871663" cy="12422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9353" name="TextBox 28"/>
            <p:cNvSpPr txBox="1">
              <a:spLocks noChangeArrowheads="1"/>
            </p:cNvSpPr>
            <p:nvPr/>
          </p:nvSpPr>
          <p:spPr bwMode="auto">
            <a:xfrm>
              <a:off x="7820917" y="6392361"/>
              <a:ext cx="107156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zh-CN" sz="1200" b="1" i="1" dirty="0">
                  <a:latin typeface="Calibri" pitchFamily="34" charset="0"/>
                </a:rPr>
                <a:t>CPAC</a:t>
              </a:r>
              <a:endParaRPr lang="zh-CN" altLang="en-US" sz="1200" b="1" i="1" dirty="0">
                <a:latin typeface="Calibri" pitchFamily="34" charset="0"/>
              </a:endParaRPr>
            </a:p>
          </p:txBody>
        </p:sp>
      </p:grpSp>
      <p:sp>
        <p:nvSpPr>
          <p:cNvPr id="36" name="TextBox 26"/>
          <p:cNvSpPr txBox="1">
            <a:spLocks noChangeArrowheads="1"/>
          </p:cNvSpPr>
          <p:nvPr/>
        </p:nvSpPr>
        <p:spPr bwMode="auto">
          <a:xfrm>
            <a:off x="7769380" y="6238819"/>
            <a:ext cx="7858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sz="1200" b="1" i="1" dirty="0">
                <a:solidFill>
                  <a:schemeClr val="bg1"/>
                </a:solidFill>
                <a:latin typeface="Calibri" pitchFamily="34" charset="0"/>
              </a:rPr>
              <a:t>GU</a:t>
            </a:r>
            <a:r>
              <a:rPr lang="en-US" altLang="zh-CN" sz="1200" b="1" i="1" dirty="0">
                <a:latin typeface="Calibri" pitchFamily="34" charset="0"/>
              </a:rPr>
              <a:t>C</a:t>
            </a:r>
            <a:endParaRPr lang="zh-CN" altLang="en-US" sz="1200" b="1" i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a) The first startup: Googol Technology (</a:t>
            </a:r>
            <a:r>
              <a:rPr lang="zh-CN" altLang="en-US" sz="2800" dirty="0" smtClean="0">
                <a:solidFill>
                  <a:schemeClr val="bg1"/>
                </a:solidFill>
                <a:latin typeface="Adobe 黑体 Std R" pitchFamily="34" charset="-122"/>
                <a:ea typeface="Adobe 黑体 Std R" pitchFamily="34" charset="-122"/>
              </a:rPr>
              <a:t>固高科技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1600" y="1754687"/>
            <a:ext cx="7531906" cy="5130697"/>
            <a:chOff x="816381" y="1179173"/>
            <a:chExt cx="7891946" cy="5375954"/>
          </a:xfrm>
        </p:grpSpPr>
        <p:pic>
          <p:nvPicPr>
            <p:cNvPr id="9219" name="图片 9" descr="未标题-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179173"/>
              <a:ext cx="7871916" cy="235619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 Box 104" descr="50%"/>
            <p:cNvSpPr>
              <a:spLocks noChangeArrowheads="1"/>
            </p:cNvSpPr>
            <p:nvPr/>
          </p:nvSpPr>
          <p:spPr bwMode="auto">
            <a:xfrm>
              <a:off x="5076056" y="3645024"/>
              <a:ext cx="3632271" cy="2795588"/>
            </a:xfrm>
            <a:prstGeom prst="foldedCorner">
              <a:avLst>
                <a:gd name="adj" fmla="val 12500"/>
              </a:avLst>
            </a:prstGeom>
            <a:ln/>
            <a:extLst/>
          </p:spPr>
          <p:style>
            <a:lnRef idx="1">
              <a:schemeClr val="accent5"/>
            </a:lnRef>
            <a:fillRef idx="1003">
              <a:schemeClr val="lt1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112713" indent="-112713">
                <a:spcBef>
                  <a:spcPts val="200"/>
                </a:spcBef>
                <a:spcAft>
                  <a:spcPts val="200"/>
                </a:spcAft>
                <a:buClr>
                  <a:srgbClr val="C00000"/>
                </a:buClr>
                <a:buSzPts val="1200"/>
                <a:buFont typeface="Arial" charset="0"/>
                <a:buNone/>
                <a:defRPr/>
              </a:pPr>
              <a:r>
                <a:rPr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- 2000-201</a:t>
              </a:r>
              <a:r>
                <a:rPr lang="en-US" altLang="zh-TW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1</a:t>
              </a:r>
              <a:r>
                <a:rPr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公司销售增长</a:t>
              </a:r>
              <a:r>
                <a:rPr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60</a:t>
              </a:r>
              <a:r>
                <a:rPr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倍，年平均增长率将近</a:t>
              </a:r>
              <a:r>
                <a:rPr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50%</a:t>
              </a:r>
            </a:p>
            <a:p>
              <a:pPr marL="112713" indent="-112713">
                <a:spcBef>
                  <a:spcPts val="200"/>
                </a:spcBef>
                <a:spcAft>
                  <a:spcPts val="200"/>
                </a:spcAft>
                <a:buClr>
                  <a:srgbClr val="C00000"/>
                </a:buClr>
                <a:buSzPts val="1200"/>
                <a:buFont typeface="Arial" charset="0"/>
                <a:buNone/>
                <a:defRPr/>
              </a:pPr>
              <a:r>
                <a:rPr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- 运动控制器产品市场占有率从</a:t>
              </a:r>
              <a:r>
                <a:rPr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2007</a:t>
              </a:r>
              <a:r>
                <a:rPr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年的</a:t>
              </a:r>
              <a:r>
                <a:rPr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13%,</a:t>
              </a:r>
              <a:r>
                <a:rPr lang="zh-TW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到</a:t>
              </a:r>
              <a:r>
                <a:rPr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2011</a:t>
              </a:r>
              <a:r>
                <a:rPr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年超过</a:t>
              </a:r>
              <a:r>
                <a:rPr lang="zh-TW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了</a:t>
              </a:r>
              <a:r>
                <a:rPr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48%</a:t>
              </a:r>
              <a:r>
                <a:rPr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（珠三角达到</a:t>
              </a:r>
              <a:r>
                <a:rPr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70%</a:t>
              </a:r>
              <a:r>
                <a:rPr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）</a:t>
              </a:r>
              <a:r>
                <a:rPr lang="en-US" altLang="zh-TW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;</a:t>
              </a:r>
              <a:endParaRPr lang="en-US" altLang="zh-CN" sz="1600" dirty="0">
                <a:solidFill>
                  <a:schemeClr val="tx2"/>
                </a:solidFill>
                <a:latin typeface="Book Antiqua" pitchFamily="18" charset="0"/>
                <a:ea typeface="標楷體" pitchFamily="65" charset="-120"/>
              </a:endParaRPr>
            </a:p>
            <a:p>
              <a:pPr marL="112713" indent="-112713">
                <a:spcBef>
                  <a:spcPts val="200"/>
                </a:spcBef>
                <a:spcAft>
                  <a:spcPts val="200"/>
                </a:spcAft>
                <a:buClr>
                  <a:srgbClr val="C00000"/>
                </a:buClr>
                <a:buSzPts val="1200"/>
                <a:buFontTx/>
                <a:buChar char="-"/>
                <a:defRPr/>
              </a:pPr>
              <a:r>
                <a:rPr kumimoji="1"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工业用户涉足</a:t>
              </a:r>
              <a:r>
                <a:rPr kumimoji="1"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40</a:t>
              </a:r>
              <a:r>
                <a:rPr kumimoji="1"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多个行业，</a:t>
              </a:r>
              <a:r>
                <a:rPr kumimoji="1"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1</a:t>
              </a:r>
              <a:r>
                <a:rPr kumimoji="1" lang="en-US" altLang="zh-TW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3</a:t>
              </a:r>
              <a:r>
                <a:rPr kumimoji="1"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00</a:t>
              </a:r>
              <a:r>
                <a:rPr kumimoji="1"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多个厂家（约</a:t>
              </a:r>
              <a:r>
                <a:rPr kumimoji="1"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600</a:t>
              </a:r>
              <a:r>
                <a:rPr kumimoji="1"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家在珠三角）</a:t>
              </a:r>
              <a:r>
                <a:rPr kumimoji="1" lang="zh-TW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。</a:t>
              </a:r>
              <a:endParaRPr kumimoji="1" lang="en-US" altLang="zh-TW" sz="1600" dirty="0">
                <a:solidFill>
                  <a:schemeClr val="tx2"/>
                </a:solidFill>
                <a:latin typeface="Book Antiqua" pitchFamily="18" charset="0"/>
                <a:ea typeface="標楷體" pitchFamily="65" charset="-120"/>
              </a:endParaRPr>
            </a:p>
            <a:p>
              <a:pPr marL="112713" indent="-112713">
                <a:spcBef>
                  <a:spcPts val="200"/>
                </a:spcBef>
                <a:spcAft>
                  <a:spcPts val="200"/>
                </a:spcAft>
                <a:buClr>
                  <a:srgbClr val="C00000"/>
                </a:buClr>
                <a:buSzPts val="1200"/>
                <a:buFontTx/>
                <a:buChar char="-"/>
                <a:defRPr/>
              </a:pPr>
              <a:r>
                <a:rPr kumimoji="1" lang="zh-TW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</a:rPr>
                <a:t>每</a:t>
              </a:r>
              <a:r>
                <a:rPr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  <a:cs typeface="楷体_GB2312" pitchFamily="49" charset="-122"/>
                </a:rPr>
                <a:t>月增加</a:t>
              </a:r>
              <a:r>
                <a:rPr lang="en-US" altLang="zh-CN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  <a:cs typeface="楷体_GB2312" pitchFamily="49" charset="-122"/>
                </a:rPr>
                <a:t>20</a:t>
              </a:r>
              <a:r>
                <a:rPr lang="zh-CN" altLang="en-US" sz="1600" dirty="0">
                  <a:solidFill>
                    <a:schemeClr val="tx2"/>
                  </a:solidFill>
                  <a:latin typeface="Book Antiqua" pitchFamily="18" charset="0"/>
                  <a:ea typeface="標楷體" pitchFamily="65" charset="-120"/>
                  <a:cs typeface="楷体_GB2312" pitchFamily="49" charset="-122"/>
                </a:rPr>
                <a:t>多个新用户，用户不断提出新的技术要求</a:t>
              </a:r>
              <a:endParaRPr lang="en-US" altLang="zh-CN" sz="1600" dirty="0">
                <a:solidFill>
                  <a:schemeClr val="tx2"/>
                </a:solidFill>
                <a:latin typeface="Book Antiqua" pitchFamily="18" charset="0"/>
                <a:ea typeface="標楷體" pitchFamily="65" charset="-120"/>
              </a:endParaRPr>
            </a:p>
          </p:txBody>
        </p:sp>
        <p:graphicFrame>
          <p:nvGraphicFramePr>
            <p:cNvPr id="6" name="Chart 1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31923610"/>
                </p:ext>
              </p:extLst>
            </p:nvPr>
          </p:nvGraphicFramePr>
          <p:xfrm>
            <a:off x="816396" y="4089896"/>
            <a:ext cx="3847950" cy="24652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222" name="TextBox 1"/>
            <p:cNvSpPr txBox="1">
              <a:spLocks noChangeArrowheads="1"/>
            </p:cNvSpPr>
            <p:nvPr/>
          </p:nvSpPr>
          <p:spPr bwMode="auto">
            <a:xfrm>
              <a:off x="816381" y="3762815"/>
              <a:ext cx="384769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TW" sz="1600" b="1" dirty="0">
                  <a:solidFill>
                    <a:schemeClr val="tx2"/>
                  </a:solidFill>
                  <a:latin typeface="Calibri" pitchFamily="34" charset="0"/>
                  <a:ea typeface="標楷體" pitchFamily="65" charset="-120"/>
                </a:rPr>
                <a:t>Domestic market share </a:t>
              </a:r>
              <a:r>
                <a:rPr lang="en-US" altLang="zh-TW" sz="1600" b="1" dirty="0" smtClean="0">
                  <a:solidFill>
                    <a:schemeClr val="tx2"/>
                  </a:solidFill>
                  <a:latin typeface="Calibri" pitchFamily="34" charset="0"/>
                  <a:ea typeface="標楷體" pitchFamily="65" charset="-120"/>
                </a:rPr>
                <a:t>of PC based Motion Controller 2011</a:t>
              </a:r>
              <a:endParaRPr lang="zh-TW" altLang="en-US" sz="1600" b="1" dirty="0">
                <a:solidFill>
                  <a:schemeClr val="tx2"/>
                </a:solidFill>
                <a:latin typeface="Calibri" pitchFamily="34" charset="0"/>
                <a:ea typeface="標楷體" pitchFamily="65" charset="-120"/>
              </a:endParaRPr>
            </a:p>
          </p:txBody>
        </p:sp>
      </p:grpSp>
      <p:sp>
        <p:nvSpPr>
          <p:cNvPr id="12" name="TextBox 21"/>
          <p:cNvSpPr txBox="1">
            <a:spLocks noChangeArrowheads="1"/>
          </p:cNvSpPr>
          <p:nvPr/>
        </p:nvSpPr>
        <p:spPr bwMode="auto">
          <a:xfrm>
            <a:off x="323255" y="1299160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en-US" altLang="zh-CN" sz="2400" dirty="0" smtClean="0">
                <a:latin typeface="Calibri" pitchFamily="34" charset="0"/>
                <a:ea typeface="黑体" pitchFamily="2" charset="-122"/>
              </a:rPr>
              <a:t>Market Share</a:t>
            </a:r>
            <a:endParaRPr lang="zh-CN" altLang="en-US" sz="2400" dirty="0">
              <a:latin typeface="Calibri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6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39552" y="1831340"/>
            <a:ext cx="8038331" cy="4982036"/>
            <a:chOff x="242150" y="1340768"/>
            <a:chExt cx="8901850" cy="5517232"/>
          </a:xfrm>
        </p:grpSpPr>
        <p:sp>
          <p:nvSpPr>
            <p:cNvPr id="9" name="矩形 8"/>
            <p:cNvSpPr/>
            <p:nvPr/>
          </p:nvSpPr>
          <p:spPr>
            <a:xfrm>
              <a:off x="242150" y="1340768"/>
              <a:ext cx="8901850" cy="551723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8" name="Rectangle 133"/>
            <p:cNvSpPr>
              <a:spLocks noChangeArrowheads="1"/>
            </p:cNvSpPr>
            <p:nvPr/>
          </p:nvSpPr>
          <p:spPr bwMode="auto">
            <a:xfrm>
              <a:off x="541656" y="1402472"/>
              <a:ext cx="4117975" cy="76358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r"/>
              <a:endParaRPr lang="en-US" sz="1400">
                <a:solidFill>
                  <a:srgbClr val="A5002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99" name="Rectangle 133"/>
            <p:cNvSpPr>
              <a:spLocks noChangeArrowheads="1"/>
            </p:cNvSpPr>
            <p:nvPr/>
          </p:nvSpPr>
          <p:spPr bwMode="auto">
            <a:xfrm>
              <a:off x="551181" y="2294647"/>
              <a:ext cx="4110038" cy="7556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r"/>
              <a:endParaRPr lang="en-US" sz="1200">
                <a:solidFill>
                  <a:srgbClr val="A5002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70" name="Rectangle 133"/>
            <p:cNvSpPr>
              <a:spLocks noChangeArrowheads="1"/>
            </p:cNvSpPr>
            <p:nvPr/>
          </p:nvSpPr>
          <p:spPr bwMode="auto">
            <a:xfrm>
              <a:off x="560706" y="3194759"/>
              <a:ext cx="8512175" cy="9906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/>
            <a:p>
              <a:pPr algn="r"/>
              <a:endParaRPr lang="en-US" sz="1200">
                <a:solidFill>
                  <a:srgbClr val="A5002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03" name="Rectangle 75"/>
            <p:cNvSpPr>
              <a:spLocks noChangeArrowheads="1"/>
            </p:cNvSpPr>
            <p:nvPr/>
          </p:nvSpPr>
          <p:spPr bwMode="auto">
            <a:xfrm>
              <a:off x="568644" y="4345697"/>
              <a:ext cx="8515350" cy="603250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14" name="Rectangle 116"/>
            <p:cNvSpPr>
              <a:spLocks noChangeArrowheads="1"/>
            </p:cNvSpPr>
            <p:nvPr/>
          </p:nvSpPr>
          <p:spPr bwMode="auto">
            <a:xfrm>
              <a:off x="1800544" y="4431422"/>
              <a:ext cx="1079500" cy="360362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>
                  <a:solidFill>
                    <a:srgbClr val="C00000"/>
                  </a:solidFill>
                  <a:latin typeface="+mj-lt"/>
                  <a:ea typeface="SimSun" pitchFamily="2" charset="-122"/>
                  <a:cs typeface="Arial" charset="0"/>
                </a:rPr>
                <a:t>Signals </a:t>
              </a:r>
            </a:p>
            <a:p>
              <a:pPr algn="ctr">
                <a:defRPr/>
              </a:pPr>
              <a:r>
                <a:rPr lang="en-US" sz="900" dirty="0">
                  <a:solidFill>
                    <a:srgbClr val="C00000"/>
                  </a:solidFill>
                  <a:latin typeface="+mj-lt"/>
                  <a:ea typeface="SimSun" pitchFamily="2" charset="-122"/>
                  <a:cs typeface="Arial" charset="0"/>
                </a:rPr>
                <a:t>&amp; Systems</a:t>
              </a:r>
            </a:p>
          </p:txBody>
        </p:sp>
        <p:sp>
          <p:nvSpPr>
            <p:cNvPr id="4115" name="Rectangle 117"/>
            <p:cNvSpPr>
              <a:spLocks noChangeArrowheads="1"/>
            </p:cNvSpPr>
            <p:nvPr/>
          </p:nvSpPr>
          <p:spPr bwMode="auto">
            <a:xfrm>
              <a:off x="3251519" y="4423484"/>
              <a:ext cx="1081087" cy="360363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>
                  <a:solidFill>
                    <a:srgbClr val="C00000"/>
                  </a:solidFill>
                  <a:latin typeface="+mj-lt"/>
                  <a:ea typeface="SimSun" pitchFamily="2" charset="-122"/>
                  <a:cs typeface="Arial" charset="0"/>
                </a:rPr>
                <a:t>Digital Circuits</a:t>
              </a:r>
            </a:p>
            <a:p>
              <a:pPr algn="ctr">
                <a:defRPr/>
              </a:pPr>
              <a:r>
                <a:rPr lang="en-US" sz="900" dirty="0">
                  <a:solidFill>
                    <a:srgbClr val="C00000"/>
                  </a:solidFill>
                  <a:latin typeface="+mj-lt"/>
                  <a:ea typeface="SimSun" pitchFamily="2" charset="-122"/>
                  <a:cs typeface="Arial" charset="0"/>
                </a:rPr>
                <a:t>&amp; Systems</a:t>
              </a:r>
            </a:p>
          </p:txBody>
        </p:sp>
        <p:sp>
          <p:nvSpPr>
            <p:cNvPr id="4116" name="Rectangle 118"/>
            <p:cNvSpPr>
              <a:spLocks noChangeArrowheads="1"/>
            </p:cNvSpPr>
            <p:nvPr/>
          </p:nvSpPr>
          <p:spPr bwMode="auto">
            <a:xfrm>
              <a:off x="4681856" y="4439359"/>
              <a:ext cx="1079500" cy="360363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>
                  <a:solidFill>
                    <a:srgbClr val="C00000"/>
                  </a:solidFill>
                  <a:latin typeface="+mj-lt"/>
                  <a:ea typeface="SimSun" pitchFamily="2" charset="-122"/>
                  <a:cs typeface="Arial" charset="0"/>
                </a:rPr>
                <a:t>Electronic</a:t>
              </a:r>
            </a:p>
            <a:p>
              <a:pPr algn="ctr">
                <a:defRPr/>
              </a:pPr>
              <a:r>
                <a:rPr lang="en-US" sz="900" dirty="0">
                  <a:solidFill>
                    <a:srgbClr val="C00000"/>
                  </a:solidFill>
                  <a:latin typeface="+mj-lt"/>
                  <a:ea typeface="SimSun" pitchFamily="2" charset="-122"/>
                  <a:cs typeface="Arial" charset="0"/>
                </a:rPr>
                <a:t>Circuits</a:t>
              </a:r>
            </a:p>
          </p:txBody>
        </p:sp>
        <p:sp>
          <p:nvSpPr>
            <p:cNvPr id="4119" name="Rectangle 138"/>
            <p:cNvSpPr>
              <a:spLocks noChangeArrowheads="1"/>
            </p:cNvSpPr>
            <p:nvPr/>
          </p:nvSpPr>
          <p:spPr bwMode="auto">
            <a:xfrm>
              <a:off x="3480119" y="2361322"/>
              <a:ext cx="885825" cy="423862"/>
            </a:xfrm>
            <a:prstGeom prst="rect">
              <a:avLst/>
            </a:prstGeom>
            <a:solidFill>
              <a:srgbClr val="CC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Depth II</a:t>
              </a:r>
            </a:p>
          </p:txBody>
        </p:sp>
        <p:sp>
          <p:nvSpPr>
            <p:cNvPr id="4120" name="Rectangle 139"/>
            <p:cNvSpPr>
              <a:spLocks noChangeArrowheads="1"/>
            </p:cNvSpPr>
            <p:nvPr/>
          </p:nvSpPr>
          <p:spPr bwMode="auto">
            <a:xfrm>
              <a:off x="2008506" y="2351797"/>
              <a:ext cx="885825" cy="423862"/>
            </a:xfrm>
            <a:prstGeom prst="rect">
              <a:avLst/>
            </a:prstGeom>
            <a:solidFill>
              <a:srgbClr val="CC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Depth I</a:t>
              </a:r>
            </a:p>
          </p:txBody>
        </p:sp>
        <p:sp>
          <p:nvSpPr>
            <p:cNvPr id="4121" name="Rectangle 142"/>
            <p:cNvSpPr>
              <a:spLocks noChangeArrowheads="1"/>
            </p:cNvSpPr>
            <p:nvPr/>
          </p:nvSpPr>
          <p:spPr bwMode="auto">
            <a:xfrm>
              <a:off x="1638619" y="1470734"/>
              <a:ext cx="1585912" cy="457200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Final  Year Project</a:t>
              </a:r>
            </a:p>
          </p:txBody>
        </p:sp>
        <p:sp>
          <p:nvSpPr>
            <p:cNvPr id="4122" name="Text Box 136"/>
            <p:cNvSpPr txBox="1">
              <a:spLocks noChangeArrowheads="1"/>
            </p:cNvSpPr>
            <p:nvPr/>
          </p:nvSpPr>
          <p:spPr bwMode="auto">
            <a:xfrm>
              <a:off x="7552056" y="4475872"/>
              <a:ext cx="147478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rgbClr val="A50021"/>
                  </a:solidFill>
                  <a:latin typeface="+mj-lt"/>
                  <a:ea typeface="SimSun" pitchFamily="2" charset="-122"/>
                  <a:cs typeface="Arial" charset="0"/>
                </a:rPr>
                <a:t>4x</a:t>
              </a:r>
              <a:r>
                <a:rPr lang="en-US" sz="1200" dirty="0">
                  <a:solidFill>
                    <a:srgbClr val="0000FF"/>
                  </a:solidFill>
                  <a:latin typeface="+mj-lt"/>
                  <a:ea typeface="SimSun" pitchFamily="2" charset="-122"/>
                  <a:cs typeface="Arial" charset="0"/>
                </a:rPr>
                <a:t>4= 16 credits</a:t>
              </a:r>
            </a:p>
          </p:txBody>
        </p:sp>
        <p:sp>
          <p:nvSpPr>
            <p:cNvPr id="4124" name="Text Box 149"/>
            <p:cNvSpPr txBox="1">
              <a:spLocks noChangeArrowheads="1"/>
            </p:cNvSpPr>
            <p:nvPr/>
          </p:nvSpPr>
          <p:spPr bwMode="auto">
            <a:xfrm>
              <a:off x="1933894" y="1883484"/>
              <a:ext cx="10541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0000FF"/>
                  </a:solidFill>
                  <a:latin typeface="+mj-lt"/>
                  <a:ea typeface="SimSun" pitchFamily="2" charset="-122"/>
                  <a:cs typeface="Arial" charset="0"/>
                </a:rPr>
                <a:t>6 credits</a:t>
              </a:r>
            </a:p>
          </p:txBody>
        </p:sp>
        <p:sp>
          <p:nvSpPr>
            <p:cNvPr id="4125" name="Text Box 156"/>
            <p:cNvSpPr txBox="1">
              <a:spLocks noChangeArrowheads="1"/>
            </p:cNvSpPr>
            <p:nvPr/>
          </p:nvSpPr>
          <p:spPr bwMode="auto">
            <a:xfrm>
              <a:off x="4900931" y="1815222"/>
              <a:ext cx="4110038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0" u="sng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Pre Requisites (30 credits)</a:t>
              </a:r>
            </a:p>
            <a:p>
              <a:r>
                <a:rPr lang="en-US" sz="110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Science 6, Math 15, Intro 3, Programming 3, Language 3</a:t>
              </a:r>
              <a:endParaRPr lang="en-US" sz="1100" u="sng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  <a:p>
              <a:endParaRPr lang="en-US" sz="1100" u="sng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sz="1100" u="sng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Major  Requirements (51 credits) </a:t>
              </a:r>
            </a:p>
            <a:p>
              <a:r>
                <a:rPr lang="en-US" sz="110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ECE Intro 8, Foundation 16, Area 12, </a:t>
              </a:r>
            </a:p>
            <a:p>
              <a:r>
                <a:rPr lang="en-US" sz="110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Depth 6, FYP 6, Language 3</a:t>
              </a:r>
            </a:p>
          </p:txBody>
        </p:sp>
        <p:sp>
          <p:nvSpPr>
            <p:cNvPr id="4126" name="Rectangle 129"/>
            <p:cNvSpPr>
              <a:spLocks noChangeArrowheads="1"/>
            </p:cNvSpPr>
            <p:nvPr/>
          </p:nvSpPr>
          <p:spPr bwMode="auto">
            <a:xfrm>
              <a:off x="7871144" y="3531309"/>
              <a:ext cx="1079500" cy="539750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E &amp; M</a:t>
              </a:r>
            </a:p>
          </p:txBody>
        </p:sp>
        <p:sp>
          <p:nvSpPr>
            <p:cNvPr id="4127" name="Rectangle 158"/>
            <p:cNvSpPr>
              <a:spLocks noChangeArrowheads="1"/>
            </p:cNvSpPr>
            <p:nvPr/>
          </p:nvSpPr>
          <p:spPr bwMode="auto">
            <a:xfrm>
              <a:off x="6628131" y="3531309"/>
              <a:ext cx="1079500" cy="539750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Semicond.</a:t>
              </a:r>
            </a:p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Materials &amp;</a:t>
              </a:r>
            </a:p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Devices</a:t>
              </a:r>
            </a:p>
          </p:txBody>
        </p:sp>
        <p:sp>
          <p:nvSpPr>
            <p:cNvPr id="4128" name="Rectangle 128"/>
            <p:cNvSpPr>
              <a:spLocks noChangeArrowheads="1"/>
            </p:cNvSpPr>
            <p:nvPr/>
          </p:nvSpPr>
          <p:spPr bwMode="auto">
            <a:xfrm>
              <a:off x="5385119" y="3531309"/>
              <a:ext cx="1079500" cy="539750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Integrated</a:t>
              </a:r>
            </a:p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Circuits</a:t>
              </a:r>
            </a:p>
          </p:txBody>
        </p:sp>
        <p:sp>
          <p:nvSpPr>
            <p:cNvPr id="4129" name="Rectangle 159"/>
            <p:cNvSpPr>
              <a:spLocks noChangeArrowheads="1"/>
            </p:cNvSpPr>
            <p:nvPr/>
          </p:nvSpPr>
          <p:spPr bwMode="auto">
            <a:xfrm>
              <a:off x="4140519" y="3531309"/>
              <a:ext cx="1081087" cy="539750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 Embedded</a:t>
              </a:r>
            </a:p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Systems</a:t>
              </a:r>
            </a:p>
          </p:txBody>
        </p:sp>
        <p:sp>
          <p:nvSpPr>
            <p:cNvPr id="4130" name="Rectangle 162"/>
            <p:cNvSpPr>
              <a:spLocks noChangeArrowheads="1"/>
            </p:cNvSpPr>
            <p:nvPr/>
          </p:nvSpPr>
          <p:spPr bwMode="auto">
            <a:xfrm>
              <a:off x="6151881" y="4423484"/>
              <a:ext cx="1079500" cy="360363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Computer</a:t>
              </a:r>
            </a:p>
            <a:p>
              <a:pPr algn="ctr"/>
              <a:r>
                <a:rPr lang="en-US" sz="9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Organization</a:t>
              </a:r>
              <a:endParaRPr lang="en-US" sz="900" dirty="0"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Symbol" pitchFamily="18" charset="2"/>
              </a:endParaRPr>
            </a:p>
          </p:txBody>
        </p:sp>
        <p:sp>
          <p:nvSpPr>
            <p:cNvPr id="197797" name="Text Box 165"/>
            <p:cNvSpPr txBox="1">
              <a:spLocks noChangeArrowheads="1"/>
            </p:cNvSpPr>
            <p:nvPr/>
          </p:nvSpPr>
          <p:spPr bwMode="auto">
            <a:xfrm>
              <a:off x="447650" y="4393322"/>
              <a:ext cx="1316038" cy="426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8000" tIns="10800">
              <a:spAutoFit/>
            </a:bodyPr>
            <a:lstStyle/>
            <a:p>
              <a:pPr algn="ctr">
                <a:defRPr/>
              </a:pPr>
              <a:r>
                <a:rPr lang="en-US" sz="1200" i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ＭＳ Ｐゴシック" pitchFamily="-106" charset="-128"/>
                  <a:cs typeface="Arial" charset="0"/>
                </a:rPr>
                <a:t>Foundation </a:t>
              </a:r>
            </a:p>
            <a:p>
              <a:pPr algn="ctr">
                <a:defRPr/>
              </a:pPr>
              <a:r>
                <a:rPr lang="en-US" sz="1200" i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ＭＳ Ｐゴシック" pitchFamily="-106" charset="-128"/>
                  <a:cs typeface="Arial" charset="0"/>
                </a:rPr>
                <a:t>courses</a:t>
              </a:r>
            </a:p>
          </p:txBody>
        </p:sp>
        <p:sp>
          <p:nvSpPr>
            <p:cNvPr id="4132" name="Rectangle 173"/>
            <p:cNvSpPr>
              <a:spLocks noChangeArrowheads="1"/>
            </p:cNvSpPr>
            <p:nvPr/>
          </p:nvSpPr>
          <p:spPr bwMode="auto">
            <a:xfrm>
              <a:off x="2897506" y="3531309"/>
              <a:ext cx="1081088" cy="539750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Systems &amp;</a:t>
              </a:r>
            </a:p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Automation</a:t>
              </a:r>
            </a:p>
          </p:txBody>
        </p:sp>
        <p:sp>
          <p:nvSpPr>
            <p:cNvPr id="4133" name="Rectangle 174"/>
            <p:cNvSpPr>
              <a:spLocks noChangeArrowheads="1"/>
            </p:cNvSpPr>
            <p:nvPr/>
          </p:nvSpPr>
          <p:spPr bwMode="auto">
            <a:xfrm>
              <a:off x="1654494" y="3531309"/>
              <a:ext cx="1079500" cy="539750"/>
            </a:xfrm>
            <a:prstGeom prst="rect">
              <a:avLst/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Comm. &amp;</a:t>
              </a:r>
            </a:p>
            <a:p>
              <a:pPr algn="ctr">
                <a:defRPr/>
              </a:pPr>
              <a:r>
                <a:rPr lang="en-US" sz="900">
                  <a:latin typeface="+mj-lt"/>
                  <a:ea typeface="SimSun" pitchFamily="2" charset="-122"/>
                  <a:cs typeface="Arial" charset="0"/>
                </a:rPr>
                <a:t>Sig. Proc.</a:t>
              </a:r>
            </a:p>
          </p:txBody>
        </p:sp>
        <p:sp>
          <p:nvSpPr>
            <p:cNvPr id="197807" name="Text Box 175"/>
            <p:cNvSpPr txBox="1">
              <a:spLocks noChangeArrowheads="1"/>
            </p:cNvSpPr>
            <p:nvPr/>
          </p:nvSpPr>
          <p:spPr bwMode="auto">
            <a:xfrm>
              <a:off x="519431" y="3320172"/>
              <a:ext cx="10334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i="1" dirty="0">
                  <a:solidFill>
                    <a:srgbClr val="00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ＭＳ Ｐゴシック" pitchFamily="-106" charset="-128"/>
                  <a:cs typeface="Arial" charset="0"/>
                </a:rPr>
                <a:t>Area</a:t>
              </a:r>
            </a:p>
            <a:p>
              <a:pPr algn="ctr">
                <a:defRPr/>
              </a:pPr>
              <a:r>
                <a:rPr lang="en-US" sz="1200" i="1" dirty="0">
                  <a:solidFill>
                    <a:srgbClr val="00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ＭＳ Ｐゴシック" pitchFamily="-106" charset="-128"/>
                  <a:cs typeface="Arial" charset="0"/>
                </a:rPr>
                <a:t>Courses</a:t>
              </a:r>
            </a:p>
          </p:txBody>
        </p:sp>
        <p:sp>
          <p:nvSpPr>
            <p:cNvPr id="197808" name="Text Box 176"/>
            <p:cNvSpPr txBox="1">
              <a:spLocks noChangeArrowheads="1"/>
            </p:cNvSpPr>
            <p:nvPr/>
          </p:nvSpPr>
          <p:spPr bwMode="auto">
            <a:xfrm>
              <a:off x="494031" y="2407359"/>
              <a:ext cx="11811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i="1" dirty="0">
                  <a:solidFill>
                    <a:srgbClr val="9966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ＭＳ Ｐゴシック" pitchFamily="-106" charset="-128"/>
                  <a:cs typeface="Arial" charset="0"/>
                </a:rPr>
                <a:t>Specialty</a:t>
              </a:r>
            </a:p>
          </p:txBody>
        </p:sp>
        <p:sp>
          <p:nvSpPr>
            <p:cNvPr id="4136" name="Text Box 179"/>
            <p:cNvSpPr txBox="1">
              <a:spLocks noChangeArrowheads="1"/>
            </p:cNvSpPr>
            <p:nvPr/>
          </p:nvSpPr>
          <p:spPr bwMode="auto">
            <a:xfrm>
              <a:off x="5027128" y="1413923"/>
              <a:ext cx="4040187" cy="276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sz="1200" dirty="0">
                  <a:solidFill>
                    <a:srgbClr val="000066"/>
                  </a:solidFill>
                  <a:latin typeface="+mj-lt"/>
                  <a:ea typeface="SimSun" pitchFamily="2" charset="-122"/>
                  <a:cs typeface="Arial" charset="0"/>
                </a:rPr>
                <a:t>Total Requirements (inc. </a:t>
              </a:r>
              <a:r>
                <a:rPr lang="en-US" sz="1200" dirty="0" err="1">
                  <a:solidFill>
                    <a:srgbClr val="000066"/>
                  </a:solidFill>
                  <a:latin typeface="+mj-lt"/>
                  <a:ea typeface="SimSun" pitchFamily="2" charset="-122"/>
                  <a:cs typeface="Arial" charset="0"/>
                </a:rPr>
                <a:t>UCore</a:t>
              </a:r>
              <a:r>
                <a:rPr lang="en-US" sz="1200" dirty="0">
                  <a:solidFill>
                    <a:srgbClr val="000066"/>
                  </a:solidFill>
                  <a:latin typeface="+mj-lt"/>
                  <a:ea typeface="SimSun" pitchFamily="2" charset="-122"/>
                  <a:cs typeface="Arial" charset="0"/>
                </a:rPr>
                <a:t>) = 117 Credits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503686" y="5107322"/>
              <a:ext cx="1681162" cy="1670424"/>
              <a:chOff x="2125982" y="5107322"/>
              <a:chExt cx="1681162" cy="1670424"/>
            </a:xfrm>
          </p:grpSpPr>
          <p:sp>
            <p:nvSpPr>
              <p:cNvPr id="4100" name="Rectangle 105"/>
              <p:cNvSpPr>
                <a:spLocks noChangeArrowheads="1"/>
              </p:cNvSpPr>
              <p:nvPr/>
            </p:nvSpPr>
            <p:spPr bwMode="auto">
              <a:xfrm>
                <a:off x="2125982" y="5115633"/>
                <a:ext cx="1681162" cy="1662113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r"/>
                <a:endParaRPr lang="en-US" sz="140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12" name="Rectangle 111"/>
              <p:cNvSpPr>
                <a:spLocks noChangeArrowheads="1"/>
              </p:cNvSpPr>
              <p:nvPr/>
            </p:nvSpPr>
            <p:spPr bwMode="auto">
              <a:xfrm>
                <a:off x="2272032" y="5533147"/>
                <a:ext cx="1371600" cy="365125"/>
              </a:xfrm>
              <a:prstGeom prst="rect">
                <a:avLst/>
              </a:prstGeom>
              <a:solidFill>
                <a:srgbClr val="CCFF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Signal Processing/</a:t>
                </a:r>
              </a:p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Communications</a:t>
                </a:r>
              </a:p>
            </p:txBody>
          </p:sp>
          <p:sp>
            <p:nvSpPr>
              <p:cNvPr id="4113" name="Rectangle 112"/>
              <p:cNvSpPr>
                <a:spLocks noChangeArrowheads="1"/>
              </p:cNvSpPr>
              <p:nvPr/>
            </p:nvSpPr>
            <p:spPr bwMode="auto">
              <a:xfrm>
                <a:off x="2268857" y="5985584"/>
                <a:ext cx="1371600" cy="365125"/>
              </a:xfrm>
              <a:prstGeom prst="rect">
                <a:avLst/>
              </a:prstGeom>
              <a:solidFill>
                <a:srgbClr val="CCFF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 smtClean="0">
                    <a:solidFill>
                      <a:srgbClr val="FF0000"/>
                    </a:solidFill>
                    <a:latin typeface="+mj-lt"/>
                    <a:ea typeface="SimSun" pitchFamily="2" charset="-122"/>
                    <a:cs typeface="Arial" charset="0"/>
                  </a:rPr>
                  <a:t>Electro-Robot Design</a:t>
                </a:r>
                <a:endParaRPr lang="en-US" sz="900" dirty="0">
                  <a:solidFill>
                    <a:srgbClr val="FF0000"/>
                  </a:solidFill>
                  <a:latin typeface="+mj-lt"/>
                  <a:ea typeface="SimSun" pitchFamily="2" charset="-122"/>
                  <a:cs typeface="Arial" charset="0"/>
                </a:endParaRPr>
              </a:p>
            </p:txBody>
          </p:sp>
          <p:sp>
            <p:nvSpPr>
              <p:cNvPr id="197812" name="Text Box 180"/>
              <p:cNvSpPr txBox="1">
                <a:spLocks noChangeArrowheads="1"/>
              </p:cNvSpPr>
              <p:nvPr/>
            </p:nvSpPr>
            <p:spPr bwMode="auto">
              <a:xfrm>
                <a:off x="2214882" y="5107322"/>
                <a:ext cx="1574800" cy="226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18000" tIns="10800">
                <a:spAutoFit/>
              </a:bodyPr>
              <a:lstStyle/>
              <a:p>
                <a:pPr algn="ctr">
                  <a:defRPr/>
                </a:pPr>
                <a:r>
                  <a:rPr lang="en-US" sz="1100" i="1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ECE </a:t>
                </a:r>
                <a:r>
                  <a:rPr 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Intro</a:t>
                </a:r>
                <a:r>
                  <a:rPr lang="zh-CN" alt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 </a:t>
                </a:r>
                <a:r>
                  <a:rPr lang="en-US" altLang="zh-CN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(</a:t>
                </a:r>
                <a:r>
                  <a:rPr lang="zh-CN" alt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入门课程</a:t>
                </a:r>
                <a:r>
                  <a:rPr lang="en-US" altLang="zh-CN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)</a:t>
                </a:r>
                <a:endParaRPr lang="en-US" sz="1100" i="1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ＭＳ Ｐゴシック" pitchFamily="-106" charset="-128"/>
                  <a:cs typeface="Arial" charset="0"/>
                </a:endParaRPr>
              </a:p>
            </p:txBody>
          </p:sp>
          <p:sp>
            <p:nvSpPr>
              <p:cNvPr id="4139" name="Text Box 195"/>
              <p:cNvSpPr txBox="1">
                <a:spLocks noChangeArrowheads="1"/>
              </p:cNvSpPr>
              <p:nvPr/>
            </p:nvSpPr>
            <p:spPr bwMode="auto">
              <a:xfrm>
                <a:off x="2354582" y="6450722"/>
                <a:ext cx="985847" cy="184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rgbClr val="CC3300"/>
                    </a:solidFill>
                    <a:latin typeface="+mj-lt"/>
                    <a:ea typeface="SimSun" pitchFamily="2" charset="-122"/>
                    <a:cs typeface="Arial" charset="0"/>
                  </a:rPr>
                  <a:t>2x</a:t>
                </a:r>
                <a:r>
                  <a:rPr lang="en-US" sz="1200" dirty="0">
                    <a:solidFill>
                      <a:srgbClr val="0000FF"/>
                    </a:solidFill>
                    <a:latin typeface="+mj-lt"/>
                    <a:ea typeface="SimSun" pitchFamily="2" charset="-122"/>
                    <a:cs typeface="Arial" charset="0"/>
                  </a:rPr>
                  <a:t>4 = 8 credits</a:t>
                </a:r>
              </a:p>
            </p:txBody>
          </p:sp>
        </p:grpSp>
        <p:sp>
          <p:nvSpPr>
            <p:cNvPr id="4143" name="Rectangle 138"/>
            <p:cNvSpPr>
              <a:spLocks noChangeArrowheads="1"/>
            </p:cNvSpPr>
            <p:nvPr/>
          </p:nvSpPr>
          <p:spPr bwMode="auto">
            <a:xfrm>
              <a:off x="3370581" y="1488197"/>
              <a:ext cx="1127125" cy="457200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>
                  <a:latin typeface="+mj-lt"/>
                  <a:ea typeface="SimSun" pitchFamily="2" charset="-122"/>
                  <a:cs typeface="Arial" charset="0"/>
                </a:rPr>
                <a:t>Language</a:t>
              </a:r>
            </a:p>
            <a:p>
              <a:pPr algn="ctr">
                <a:defRPr/>
              </a:pPr>
              <a:r>
                <a:rPr lang="en-US" sz="900" dirty="0">
                  <a:latin typeface="+mj-lt"/>
                  <a:ea typeface="SimSun" pitchFamily="2" charset="-122"/>
                  <a:cs typeface="Arial" charset="0"/>
                </a:rPr>
                <a:t>for ECE</a:t>
              </a:r>
            </a:p>
          </p:txBody>
        </p:sp>
        <p:sp>
          <p:nvSpPr>
            <p:cNvPr id="4144" name="Text Box 149"/>
            <p:cNvSpPr txBox="1">
              <a:spLocks noChangeArrowheads="1"/>
            </p:cNvSpPr>
            <p:nvPr/>
          </p:nvSpPr>
          <p:spPr bwMode="auto">
            <a:xfrm>
              <a:off x="3311844" y="1883484"/>
              <a:ext cx="12192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0000FF"/>
                  </a:solidFill>
                  <a:latin typeface="+mj-lt"/>
                  <a:ea typeface="SimSun" pitchFamily="2" charset="-122"/>
                  <a:cs typeface="Arial" charset="0"/>
                </a:rPr>
                <a:t>3 credits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374058" y="5104799"/>
              <a:ext cx="1250950" cy="1672948"/>
              <a:chOff x="4005582" y="5104799"/>
              <a:chExt cx="1250950" cy="1672948"/>
            </a:xfrm>
          </p:grpSpPr>
          <p:sp>
            <p:nvSpPr>
              <p:cNvPr id="4102" name="Rectangle 105"/>
              <p:cNvSpPr>
                <a:spLocks noChangeArrowheads="1"/>
              </p:cNvSpPr>
              <p:nvPr/>
            </p:nvSpPr>
            <p:spPr bwMode="auto">
              <a:xfrm>
                <a:off x="4005582" y="5115634"/>
                <a:ext cx="1250950" cy="1662113"/>
              </a:xfrm>
              <a:prstGeom prst="rect">
                <a:avLst/>
              </a:prstGeom>
              <a:solidFill>
                <a:srgbClr val="6F89F7">
                  <a:alpha val="23137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r"/>
                <a:endParaRPr lang="en-US" sz="140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08" name="Rectangle 97"/>
              <p:cNvSpPr>
                <a:spLocks noChangeArrowheads="1"/>
              </p:cNvSpPr>
              <p:nvPr/>
            </p:nvSpPr>
            <p:spPr bwMode="auto">
              <a:xfrm>
                <a:off x="4186557" y="5526797"/>
                <a:ext cx="914400" cy="365125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Mechanics</a:t>
                </a:r>
              </a:p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&amp; Heat</a:t>
                </a:r>
              </a:p>
            </p:txBody>
          </p:sp>
          <p:sp>
            <p:nvSpPr>
              <p:cNvPr id="4118" name="Rectangle 137"/>
              <p:cNvSpPr>
                <a:spLocks noChangeArrowheads="1"/>
              </p:cNvSpPr>
              <p:nvPr/>
            </p:nvSpPr>
            <p:spPr bwMode="auto">
              <a:xfrm>
                <a:off x="4180207" y="5974472"/>
                <a:ext cx="914400" cy="36671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E &amp; M</a:t>
                </a:r>
              </a:p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and Light</a:t>
                </a:r>
              </a:p>
            </p:txBody>
          </p:sp>
          <p:sp>
            <p:nvSpPr>
              <p:cNvPr id="4138" name="Text Box 144"/>
              <p:cNvSpPr txBox="1">
                <a:spLocks noChangeArrowheads="1"/>
              </p:cNvSpPr>
              <p:nvPr/>
            </p:nvSpPr>
            <p:spPr bwMode="auto">
              <a:xfrm>
                <a:off x="4148457" y="6399922"/>
                <a:ext cx="99060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solidFill>
                      <a:srgbClr val="0000FF"/>
                    </a:solidFill>
                    <a:latin typeface="+mj-lt"/>
                    <a:ea typeface="SimSun" pitchFamily="2" charset="-122"/>
                    <a:cs typeface="Arial" charset="0"/>
                  </a:rPr>
                  <a:t>6 credits</a:t>
                </a:r>
              </a:p>
            </p:txBody>
          </p:sp>
          <p:sp>
            <p:nvSpPr>
              <p:cNvPr id="97" name="Text Box 180"/>
              <p:cNvSpPr txBox="1">
                <a:spLocks noChangeArrowheads="1"/>
              </p:cNvSpPr>
              <p:nvPr/>
            </p:nvSpPr>
            <p:spPr bwMode="auto">
              <a:xfrm>
                <a:off x="4158074" y="5104799"/>
                <a:ext cx="968375" cy="395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8000" tIns="10800">
                <a:spAutoFit/>
              </a:bodyPr>
              <a:lstStyle/>
              <a:p>
                <a:pPr algn="ctr">
                  <a:defRPr/>
                </a:pPr>
                <a:r>
                  <a:rPr 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Science</a:t>
                </a:r>
              </a:p>
              <a:p>
                <a:pPr algn="ctr">
                  <a:defRPr/>
                </a:pPr>
                <a:r>
                  <a:rPr 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(</a:t>
                </a:r>
                <a:r>
                  <a:rPr lang="zh-CN" alt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科学基础</a:t>
                </a:r>
                <a:r>
                  <a:rPr 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)</a:t>
                </a:r>
                <a:endParaRPr lang="en-US" sz="1100" i="1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ＭＳ Ｐゴシック" pitchFamily="-106" charset="-128"/>
                  <a:cs typeface="Arial" charset="0"/>
                </a:endParaRPr>
              </a:p>
            </p:txBody>
          </p:sp>
        </p:grpSp>
        <p:sp>
          <p:nvSpPr>
            <p:cNvPr id="79" name="Text Box 176"/>
            <p:cNvSpPr txBox="1">
              <a:spLocks noChangeArrowheads="1"/>
            </p:cNvSpPr>
            <p:nvPr/>
          </p:nvSpPr>
          <p:spPr bwMode="auto">
            <a:xfrm>
              <a:off x="490856" y="1494547"/>
              <a:ext cx="11811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i="1" dirty="0">
                  <a:solidFill>
                    <a:srgbClr val="FFAA0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ＭＳ Ｐゴシック" pitchFamily="-106" charset="-128"/>
                  <a:cs typeface="Arial" charset="0"/>
                </a:rPr>
                <a:t>Capstone Design</a:t>
              </a:r>
            </a:p>
          </p:txBody>
        </p:sp>
        <p:sp>
          <p:nvSpPr>
            <p:cNvPr id="4151" name="Text Box 146"/>
            <p:cNvSpPr txBox="1">
              <a:spLocks noChangeArrowheads="1"/>
            </p:cNvSpPr>
            <p:nvPr/>
          </p:nvSpPr>
          <p:spPr bwMode="auto">
            <a:xfrm>
              <a:off x="3632132" y="2774072"/>
              <a:ext cx="572273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0000FF"/>
                  </a:solidFill>
                  <a:latin typeface="+mj-lt"/>
                  <a:ea typeface="SimSun" pitchFamily="2" charset="-122"/>
                  <a:cs typeface="Arial" charset="0"/>
                </a:rPr>
                <a:t>3 credits</a:t>
              </a:r>
            </a:p>
          </p:txBody>
        </p:sp>
        <p:sp>
          <p:nvSpPr>
            <p:cNvPr id="4152" name="Text Box 145"/>
            <p:cNvSpPr txBox="1">
              <a:spLocks noChangeArrowheads="1"/>
            </p:cNvSpPr>
            <p:nvPr/>
          </p:nvSpPr>
          <p:spPr bwMode="auto">
            <a:xfrm>
              <a:off x="2154170" y="2775659"/>
              <a:ext cx="572273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0000FF"/>
                  </a:solidFill>
                  <a:latin typeface="+mj-lt"/>
                  <a:ea typeface="SimSun" pitchFamily="2" charset="-122"/>
                  <a:cs typeface="Arial" charset="0"/>
                </a:rPr>
                <a:t>3 credits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774629" y="5106109"/>
              <a:ext cx="3306763" cy="1671638"/>
              <a:chOff x="5432744" y="5106109"/>
              <a:chExt cx="3306763" cy="1671638"/>
            </a:xfrm>
          </p:grpSpPr>
          <p:sp>
            <p:nvSpPr>
              <p:cNvPr id="4106" name="Rectangle 105"/>
              <p:cNvSpPr>
                <a:spLocks noChangeArrowheads="1"/>
              </p:cNvSpPr>
              <p:nvPr/>
            </p:nvSpPr>
            <p:spPr bwMode="auto">
              <a:xfrm>
                <a:off x="5432744" y="5106109"/>
                <a:ext cx="3306763" cy="1671638"/>
              </a:xfrm>
              <a:prstGeom prst="rect">
                <a:avLst/>
              </a:prstGeom>
              <a:solidFill>
                <a:srgbClr val="6F89F7">
                  <a:alpha val="23137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r"/>
                <a:endParaRPr lang="en-US" sz="140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07" name="Rectangle 36"/>
              <p:cNvSpPr>
                <a:spLocks noChangeArrowheads="1"/>
              </p:cNvSpPr>
              <p:nvPr/>
            </p:nvSpPr>
            <p:spPr bwMode="auto">
              <a:xfrm>
                <a:off x="5620069" y="5502984"/>
                <a:ext cx="914400" cy="366713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Calculus I</a:t>
                </a:r>
              </a:p>
            </p:txBody>
          </p:sp>
          <p:sp>
            <p:nvSpPr>
              <p:cNvPr id="4109" name="Rectangle 57"/>
              <p:cNvSpPr>
                <a:spLocks noChangeArrowheads="1"/>
              </p:cNvSpPr>
              <p:nvPr/>
            </p:nvSpPr>
            <p:spPr bwMode="auto">
              <a:xfrm>
                <a:off x="6680519" y="5966534"/>
                <a:ext cx="914400" cy="365125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Multi-</a:t>
                </a:r>
                <a:r>
                  <a:rPr lang="en-US" sz="900" dirty="0" err="1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var</a:t>
                </a: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 </a:t>
                </a:r>
              </a:p>
              <a:p>
                <a:pPr algn="ctr">
                  <a:defRPr/>
                </a:pP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Calculus</a:t>
                </a:r>
              </a:p>
            </p:txBody>
          </p:sp>
          <p:sp>
            <p:nvSpPr>
              <p:cNvPr id="4110" name="Rectangle 61"/>
              <p:cNvSpPr>
                <a:spLocks noChangeArrowheads="1"/>
              </p:cNvSpPr>
              <p:nvPr/>
            </p:nvSpPr>
            <p:spPr bwMode="auto">
              <a:xfrm>
                <a:off x="7671119" y="5491872"/>
                <a:ext cx="914400" cy="365125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ODE</a:t>
                </a:r>
              </a:p>
            </p:txBody>
          </p:sp>
          <p:sp>
            <p:nvSpPr>
              <p:cNvPr id="4111" name="Rectangle 67"/>
              <p:cNvSpPr>
                <a:spLocks noChangeArrowheads="1"/>
              </p:cNvSpPr>
              <p:nvPr/>
            </p:nvSpPr>
            <p:spPr bwMode="auto">
              <a:xfrm>
                <a:off x="7675882" y="5964947"/>
                <a:ext cx="914400" cy="36671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Probability</a:t>
                </a:r>
              </a:p>
              <a:p>
                <a:pPr algn="ctr">
                  <a:defRPr/>
                </a:pP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(ELEC 210</a:t>
                </a:r>
                <a:r>
                  <a:rPr lang="en-US" sz="900" dirty="0">
                    <a:latin typeface="+mj-lt"/>
                    <a:ea typeface="SimSun" pitchFamily="2" charset="-122"/>
                    <a:cs typeface="Arial" charset="0"/>
                  </a:rPr>
                  <a:t>)</a:t>
                </a:r>
              </a:p>
            </p:txBody>
          </p:sp>
          <p:sp>
            <p:nvSpPr>
              <p:cNvPr id="4140" name="Text Box 206"/>
              <p:cNvSpPr txBox="1">
                <a:spLocks noChangeArrowheads="1"/>
              </p:cNvSpPr>
              <p:nvPr/>
            </p:nvSpPr>
            <p:spPr bwMode="auto">
              <a:xfrm>
                <a:off x="6615432" y="6453897"/>
                <a:ext cx="209550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BE1F0E"/>
                    </a:solidFill>
                    <a:latin typeface="Arial" pitchFamily="34" charset="0"/>
                    <a:cs typeface="Arial" pitchFamily="34" charset="0"/>
                  </a:rPr>
                  <a:t>3 out of 4 </a:t>
                </a:r>
                <a:r>
                  <a:rPr lang="en-US" sz="1200">
                    <a:solidFill>
                      <a:srgbClr val="0000FF"/>
                    </a:solidFill>
                    <a:latin typeface="Arial" pitchFamily="34" charset="0"/>
                    <a:cs typeface="Arial" pitchFamily="34" charset="0"/>
                  </a:rPr>
                  <a:t>(9 credits)</a:t>
                </a:r>
                <a:endParaRPr lang="en-US" sz="12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 Box 180"/>
              <p:cNvSpPr txBox="1">
                <a:spLocks noChangeArrowheads="1"/>
              </p:cNvSpPr>
              <p:nvPr/>
            </p:nvSpPr>
            <p:spPr bwMode="auto">
              <a:xfrm>
                <a:off x="6035994" y="5169609"/>
                <a:ext cx="1555750" cy="226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18000" tIns="10800">
                <a:spAutoFit/>
              </a:bodyPr>
              <a:lstStyle/>
              <a:p>
                <a:pPr algn="ctr">
                  <a:defRPr/>
                </a:pPr>
                <a:r>
                  <a:rPr 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Math</a:t>
                </a:r>
                <a:r>
                  <a:rPr lang="zh-CN" alt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 </a:t>
                </a:r>
                <a:r>
                  <a:rPr lang="en-US" altLang="zh-CN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(</a:t>
                </a:r>
                <a:r>
                  <a:rPr lang="zh-CN" altLang="en-US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数学基础</a:t>
                </a:r>
                <a:r>
                  <a:rPr lang="en-US" altLang="zh-CN" sz="1100" i="1" dirty="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ＭＳ Ｐゴシック" pitchFamily="-106" charset="-128"/>
                    <a:cs typeface="Arial" charset="0"/>
                  </a:rPr>
                  <a:t>)</a:t>
                </a:r>
                <a:endParaRPr lang="en-US" sz="1100" i="1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ＭＳ Ｐゴシック" pitchFamily="-106" charset="-128"/>
                  <a:cs typeface="Arial" charset="0"/>
                </a:endParaRPr>
              </a:p>
            </p:txBody>
          </p:sp>
          <p:sp>
            <p:nvSpPr>
              <p:cNvPr id="4149" name="Rectangle 36"/>
              <p:cNvSpPr>
                <a:spLocks noChangeArrowheads="1"/>
              </p:cNvSpPr>
              <p:nvPr/>
            </p:nvSpPr>
            <p:spPr bwMode="auto">
              <a:xfrm>
                <a:off x="5620069" y="5957009"/>
                <a:ext cx="914400" cy="366713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Calculus II</a:t>
                </a:r>
              </a:p>
            </p:txBody>
          </p:sp>
          <p:sp>
            <p:nvSpPr>
              <p:cNvPr id="4150" name="Text Box 144"/>
              <p:cNvSpPr txBox="1">
                <a:spLocks noChangeArrowheads="1"/>
              </p:cNvSpPr>
              <p:nvPr/>
            </p:nvSpPr>
            <p:spPr bwMode="auto">
              <a:xfrm>
                <a:off x="5616894" y="6391984"/>
                <a:ext cx="99060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solidFill>
                      <a:srgbClr val="0000FF"/>
                    </a:solidFill>
                    <a:latin typeface="+mj-lt"/>
                    <a:ea typeface="SimSun" pitchFamily="2" charset="-122"/>
                    <a:cs typeface="Arial" charset="0"/>
                  </a:rPr>
                  <a:t>6 credits</a:t>
                </a:r>
              </a:p>
            </p:txBody>
          </p:sp>
          <p:sp>
            <p:nvSpPr>
              <p:cNvPr id="4154" name="Rectangle 36"/>
              <p:cNvSpPr>
                <a:spLocks noChangeArrowheads="1"/>
              </p:cNvSpPr>
              <p:nvPr/>
            </p:nvSpPr>
            <p:spPr bwMode="auto">
              <a:xfrm>
                <a:off x="6683694" y="5490284"/>
                <a:ext cx="914400" cy="365125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Linear </a:t>
                </a:r>
              </a:p>
              <a:p>
                <a:pPr algn="ctr">
                  <a:defRPr/>
                </a:pPr>
                <a:r>
                  <a:rPr lang="en-US" sz="900" dirty="0">
                    <a:solidFill>
                      <a:srgbClr val="C00000"/>
                    </a:solidFill>
                    <a:latin typeface="+mj-lt"/>
                    <a:ea typeface="SimSun" pitchFamily="2" charset="-122"/>
                    <a:cs typeface="Arial" charset="0"/>
                  </a:rPr>
                  <a:t>Algebra</a:t>
                </a:r>
              </a:p>
            </p:txBody>
          </p:sp>
          <p:sp>
            <p:nvSpPr>
              <p:cNvPr id="11321" name="Right Brace 62"/>
              <p:cNvSpPr>
                <a:spLocks/>
              </p:cNvSpPr>
              <p:nvPr/>
            </p:nvSpPr>
            <p:spPr bwMode="auto">
              <a:xfrm rot="5400000">
                <a:off x="7547294" y="5447422"/>
                <a:ext cx="139700" cy="1949450"/>
              </a:xfrm>
              <a:prstGeom prst="rightBrace">
                <a:avLst>
                  <a:gd name="adj1" fmla="val 8269"/>
                  <a:gd name="adj2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20000"/>
                  </a:spcBef>
                  <a:buFontTx/>
                  <a:buChar char="•"/>
                </a:pPr>
                <a:endParaRPr lang="en-US" sz="160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42151" y="5055309"/>
              <a:ext cx="1706825" cy="1417638"/>
              <a:chOff x="242151" y="5055309"/>
              <a:chExt cx="1706825" cy="1417638"/>
            </a:xfrm>
          </p:grpSpPr>
          <p:sp>
            <p:nvSpPr>
              <p:cNvPr id="4117" name="Rectangle 130"/>
              <p:cNvSpPr>
                <a:spLocks noChangeArrowheads="1"/>
              </p:cNvSpPr>
              <p:nvPr/>
            </p:nvSpPr>
            <p:spPr bwMode="auto">
              <a:xfrm>
                <a:off x="851219" y="5614109"/>
                <a:ext cx="1079500" cy="360363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Computer</a:t>
                </a:r>
              </a:p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Programming</a:t>
                </a:r>
              </a:p>
            </p:txBody>
          </p:sp>
          <p:sp>
            <p:nvSpPr>
              <p:cNvPr id="4141" name="Rectangle 36"/>
              <p:cNvSpPr>
                <a:spLocks noChangeArrowheads="1"/>
              </p:cNvSpPr>
              <p:nvPr/>
            </p:nvSpPr>
            <p:spPr bwMode="auto">
              <a:xfrm>
                <a:off x="860744" y="5152147"/>
                <a:ext cx="1079500" cy="360362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Communication</a:t>
                </a:r>
              </a:p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for </a:t>
                </a:r>
                <a:r>
                  <a:rPr lang="en-US" sz="900" dirty="0" err="1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Engrs</a:t>
                </a:r>
                <a:endParaRPr lang="en-US" sz="900" dirty="0">
                  <a:solidFill>
                    <a:srgbClr val="162DD8"/>
                  </a:solidFill>
                  <a:latin typeface="+mj-lt"/>
                  <a:ea typeface="SimSun" pitchFamily="2" charset="-122"/>
                  <a:cs typeface="Arial" charset="0"/>
                </a:endParaRPr>
              </a:p>
            </p:txBody>
          </p:sp>
          <p:sp>
            <p:nvSpPr>
              <p:cNvPr id="4147" name="Rectangle 36"/>
              <p:cNvSpPr>
                <a:spLocks noChangeArrowheads="1"/>
              </p:cNvSpPr>
              <p:nvPr/>
            </p:nvSpPr>
            <p:spPr bwMode="auto">
              <a:xfrm>
                <a:off x="869476" y="6099930"/>
                <a:ext cx="1079500" cy="360362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Engr. Intro.</a:t>
                </a:r>
              </a:p>
              <a:p>
                <a:pPr algn="ctr">
                  <a:defRPr/>
                </a:pPr>
                <a:r>
                  <a:rPr lang="en-US" sz="900" dirty="0">
                    <a:solidFill>
                      <a:srgbClr val="162DD8"/>
                    </a:solidFill>
                    <a:latin typeface="+mj-lt"/>
                    <a:ea typeface="SimSun" pitchFamily="2" charset="-122"/>
                    <a:cs typeface="Arial" charset="0"/>
                  </a:rPr>
                  <a:t>Course</a:t>
                </a:r>
              </a:p>
            </p:txBody>
          </p:sp>
          <p:sp>
            <p:nvSpPr>
              <p:cNvPr id="11322" name="Left Brace 63"/>
              <p:cNvSpPr>
                <a:spLocks/>
              </p:cNvSpPr>
              <p:nvPr/>
            </p:nvSpPr>
            <p:spPr bwMode="auto">
              <a:xfrm>
                <a:off x="648019" y="5096584"/>
                <a:ext cx="193675" cy="1376363"/>
              </a:xfrm>
              <a:prstGeom prst="leftBrace">
                <a:avLst>
                  <a:gd name="adj1" fmla="val 8357"/>
                  <a:gd name="adj2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20000"/>
                  </a:spcBef>
                  <a:buFontTx/>
                  <a:buChar char="•"/>
                </a:pPr>
                <a:endParaRPr lang="en-US" sz="1600"/>
              </a:p>
            </p:txBody>
          </p:sp>
          <p:sp>
            <p:nvSpPr>
              <p:cNvPr id="65" name="Text Box 144"/>
              <p:cNvSpPr txBox="1">
                <a:spLocks noChangeArrowheads="1"/>
              </p:cNvSpPr>
              <p:nvPr/>
            </p:nvSpPr>
            <p:spPr bwMode="auto">
              <a:xfrm rot="16200000">
                <a:off x="-319437" y="5616897"/>
                <a:ext cx="140017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solidFill>
                      <a:srgbClr val="0000FF"/>
                    </a:solidFill>
                    <a:latin typeface="+mj-lt"/>
                    <a:ea typeface="SimSun" pitchFamily="2" charset="-122"/>
                    <a:cs typeface="Arial" charset="0"/>
                  </a:rPr>
                  <a:t>3 credits each</a:t>
                </a:r>
              </a:p>
            </p:txBody>
          </p:sp>
        </p:grpSp>
        <p:sp>
          <p:nvSpPr>
            <p:cNvPr id="11324" name="Line 60"/>
            <p:cNvSpPr>
              <a:spLocks noChangeShapeType="1"/>
            </p:cNvSpPr>
            <p:nvPr/>
          </p:nvSpPr>
          <p:spPr bwMode="auto">
            <a:xfrm flipH="1" flipV="1">
              <a:off x="4659631" y="4066297"/>
              <a:ext cx="1995488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325" name="Line 61"/>
            <p:cNvSpPr>
              <a:spLocks noChangeShapeType="1"/>
            </p:cNvSpPr>
            <p:nvPr/>
          </p:nvSpPr>
          <p:spPr bwMode="auto">
            <a:xfrm flipV="1">
              <a:off x="2424431" y="4053597"/>
              <a:ext cx="1069975" cy="360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326" name="Line 63"/>
            <p:cNvSpPr>
              <a:spLocks noChangeShapeType="1"/>
            </p:cNvSpPr>
            <p:nvPr/>
          </p:nvSpPr>
          <p:spPr bwMode="auto">
            <a:xfrm flipV="1">
              <a:off x="3923031" y="4066297"/>
              <a:ext cx="1997075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327" name="Line 65"/>
            <p:cNvSpPr>
              <a:spLocks noChangeShapeType="1"/>
            </p:cNvSpPr>
            <p:nvPr/>
          </p:nvSpPr>
          <p:spPr bwMode="auto">
            <a:xfrm flipV="1">
              <a:off x="5218431" y="4053597"/>
              <a:ext cx="771525" cy="385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328" name="Line 66"/>
            <p:cNvSpPr>
              <a:spLocks noChangeShapeType="1"/>
            </p:cNvSpPr>
            <p:nvPr/>
          </p:nvSpPr>
          <p:spPr bwMode="auto">
            <a:xfrm flipV="1">
              <a:off x="5293044" y="4066297"/>
              <a:ext cx="1865312" cy="373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329" name="Rectangle 67"/>
            <p:cNvSpPr>
              <a:spLocks noChangeArrowheads="1"/>
            </p:cNvSpPr>
            <p:nvPr/>
          </p:nvSpPr>
          <p:spPr bwMode="auto">
            <a:xfrm>
              <a:off x="6834506" y="3199522"/>
              <a:ext cx="197361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A50021"/>
                  </a:solidFill>
                  <a:latin typeface="Arial" pitchFamily="34" charset="0"/>
                </a:rPr>
                <a:t>3 out of 6 (3x</a:t>
              </a:r>
              <a:r>
                <a:rPr lang="en-US" sz="1200">
                  <a:solidFill>
                    <a:srgbClr val="0000FF"/>
                  </a:solidFill>
                  <a:latin typeface="Arial" pitchFamily="34" charset="0"/>
                </a:rPr>
                <a:t>4=12 credits</a:t>
              </a:r>
              <a:r>
                <a:rPr lang="en-US" sz="1200">
                  <a:solidFill>
                    <a:srgbClr val="A50021"/>
                  </a:solidFill>
                  <a:latin typeface="Arial" pitchFamily="34" charset="0"/>
                </a:rPr>
                <a:t>)</a:t>
              </a:r>
            </a:p>
          </p:txBody>
        </p:sp>
        <p:sp>
          <p:nvSpPr>
            <p:cNvPr id="11330" name="Line 68"/>
            <p:cNvSpPr>
              <a:spLocks noChangeShapeType="1"/>
            </p:cNvSpPr>
            <p:nvPr/>
          </p:nvSpPr>
          <p:spPr bwMode="auto">
            <a:xfrm flipV="1">
              <a:off x="5510531" y="4066297"/>
              <a:ext cx="2882900" cy="373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331" name="Line 69"/>
            <p:cNvSpPr>
              <a:spLocks noChangeShapeType="1"/>
            </p:cNvSpPr>
            <p:nvPr/>
          </p:nvSpPr>
          <p:spPr bwMode="auto">
            <a:xfrm flipV="1">
              <a:off x="2195831" y="4028197"/>
              <a:ext cx="0" cy="398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/>
            </a:p>
          </p:txBody>
        </p:sp>
      </p:grpSp>
      <p:sp>
        <p:nvSpPr>
          <p:cNvPr id="83" name="TextBox 21"/>
          <p:cNvSpPr txBox="1">
            <a:spLocks noChangeArrowheads="1"/>
          </p:cNvSpPr>
          <p:nvPr/>
        </p:nvSpPr>
        <p:spPr bwMode="auto">
          <a:xfrm>
            <a:off x="323255" y="1299160"/>
            <a:ext cx="6040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altLang="zh-CN" sz="2400" dirty="0" smtClean="0">
                <a:latin typeface="Calibri" pitchFamily="34" charset="0"/>
                <a:ea typeface="黑体" pitchFamily="2" charset="-122"/>
              </a:rPr>
              <a:t>Re-examine our Curriculum</a:t>
            </a:r>
            <a:endParaRPr lang="zh-CN" altLang="en-US" sz="2400" dirty="0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6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b) Reform the  Curriculum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2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b) Reform the  Curriculum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0898" y="1234852"/>
            <a:ext cx="2818194" cy="400110"/>
            <a:chOff x="-10898" y="1234852"/>
            <a:chExt cx="2818194" cy="400110"/>
          </a:xfrm>
        </p:grpSpPr>
        <p:sp>
          <p:nvSpPr>
            <p:cNvPr id="9" name="平行四边形 8"/>
            <p:cNvSpPr/>
            <p:nvPr/>
          </p:nvSpPr>
          <p:spPr>
            <a:xfrm>
              <a:off x="-10898" y="1340768"/>
              <a:ext cx="2315154" cy="216024"/>
            </a:xfrm>
            <a:custGeom>
              <a:avLst/>
              <a:gdLst>
                <a:gd name="connsiteX0" fmla="*/ 0 w 2916832"/>
                <a:gd name="connsiteY0" fmla="*/ 400110 h 400110"/>
                <a:gd name="connsiteX1" fmla="*/ 48102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0 w 2916832"/>
                <a:gd name="connsiteY0" fmla="*/ 400110 h 400110"/>
                <a:gd name="connsiteX1" fmla="*/ 60167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1572 w 2315154"/>
                <a:gd name="connsiteY0" fmla="*/ 400110 h 400110"/>
                <a:gd name="connsiteX1" fmla="*/ 0 w 2315154"/>
                <a:gd name="connsiteY1" fmla="*/ 0 h 400110"/>
                <a:gd name="connsiteX2" fmla="*/ 2315154 w 2315154"/>
                <a:gd name="connsiteY2" fmla="*/ 0 h 400110"/>
                <a:gd name="connsiteX3" fmla="*/ 1834126 w 2315154"/>
                <a:gd name="connsiteY3" fmla="*/ 400110 h 400110"/>
                <a:gd name="connsiteX4" fmla="*/ 1572 w 2315154"/>
                <a:gd name="connsiteY4" fmla="*/ 40011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54" h="400110">
                  <a:moveTo>
                    <a:pt x="1572" y="400110"/>
                  </a:moveTo>
                  <a:lnTo>
                    <a:pt x="0" y="0"/>
                  </a:lnTo>
                  <a:lnTo>
                    <a:pt x="2315154" y="0"/>
                  </a:lnTo>
                  <a:lnTo>
                    <a:pt x="1834126" y="400110"/>
                  </a:lnTo>
                  <a:lnTo>
                    <a:pt x="1572" y="4001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536" y="1234852"/>
              <a:ext cx="24117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New Courses</a:t>
              </a:r>
              <a:endParaRPr lang="zh-CN" altLang="en-US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84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5172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>
              <a:buFont typeface="+mj-lt"/>
              <a:buAutoNum type="alphaLcParenR" startAt="3"/>
            </a:pPr>
            <a:endParaRPr lang="en-US" altLang="zh-CN" sz="3200" dirty="0" smtClean="0"/>
          </a:p>
          <a:p>
            <a:pPr>
              <a:buFont typeface="+mj-lt"/>
              <a:buAutoNum type="alphaLcParenR" startAt="3"/>
            </a:pPr>
            <a:endParaRPr lang="en-US" altLang="zh-CN" sz="3200" dirty="0"/>
          </a:p>
          <a:p>
            <a:pPr>
              <a:buFont typeface="+mj-lt"/>
              <a:buAutoNum type="alphaLcParenR" startAt="3"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 smtClean="0"/>
              <a:t> </a:t>
            </a:r>
          </a:p>
          <a:p>
            <a:pPr lvl="1">
              <a:buBlip>
                <a:blip r:embed="rId2"/>
              </a:buBlip>
            </a:pPr>
            <a:r>
              <a:rPr lang="en-US" altLang="zh-CN" sz="2800" dirty="0" smtClean="0"/>
              <a:t>Grasp model</a:t>
            </a:r>
          </a:p>
          <a:p>
            <a:pPr lvl="1">
              <a:buBlip>
                <a:blip r:embed="rId2"/>
              </a:buBlip>
            </a:pPr>
            <a:r>
              <a:rPr lang="en-US" altLang="zh-CN" sz="2800" dirty="0" smtClean="0"/>
              <a:t>Force optimization</a:t>
            </a:r>
          </a:p>
          <a:p>
            <a:pPr lvl="1">
              <a:buBlip>
                <a:blip r:embed="rId2"/>
              </a:buBlip>
            </a:pPr>
            <a:r>
              <a:rPr lang="en-US" altLang="zh-CN" sz="2800" dirty="0" smtClean="0"/>
              <a:t>Kinematics of contact</a:t>
            </a:r>
          </a:p>
          <a:p>
            <a:pPr lvl="1">
              <a:buBlip>
                <a:blip r:embed="rId2"/>
              </a:buBlip>
            </a:pPr>
            <a:r>
              <a:rPr lang="en-US" altLang="zh-CN" sz="2800" dirty="0" smtClean="0"/>
              <a:t>…</a:t>
            </a: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C. Robotic Hands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579" y="3610332"/>
            <a:ext cx="3276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Calibri" pitchFamily="34" charset="0"/>
              </a:rPr>
              <a:t>Utah-MIT hand</a:t>
            </a:r>
            <a:endParaRPr lang="zh-CN" altLang="en-US" dirty="0">
              <a:latin typeface="Calibri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132268" y="1498573"/>
            <a:ext cx="2832220" cy="2402047"/>
            <a:chOff x="5731346" y="1547363"/>
            <a:chExt cx="2832220" cy="2402047"/>
          </a:xfrm>
        </p:grpSpPr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346" y="1547363"/>
              <a:ext cx="2832220" cy="20327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731346" y="3580078"/>
              <a:ext cx="2832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Calibri" pitchFamily="34" charset="0"/>
                </a:rPr>
                <a:t>HKUST hand</a:t>
              </a:r>
              <a:endParaRPr lang="zh-CN" altLang="en-US" dirty="0">
                <a:latin typeface="Calibri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0402" y="1484784"/>
            <a:ext cx="3243830" cy="2097524"/>
            <a:chOff x="971600" y="1412776"/>
            <a:chExt cx="3640214" cy="2353834"/>
          </a:xfrm>
        </p:grpSpPr>
        <p:pic>
          <p:nvPicPr>
            <p:cNvPr id="34818" name="Picture 2" descr="http://www.davidbuckley.net/RS/HandResearch_files/UtahMIT/UtahMIT-HandSetup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412776"/>
              <a:ext cx="3136158" cy="23538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0" name="Picture 4" descr="http://archive.computerhistory.org/resources/still-image/Robots/102693567.03.01.lg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6" t="6121" r="5733" b="6897"/>
            <a:stretch/>
          </p:blipFill>
          <p:spPr bwMode="auto">
            <a:xfrm>
              <a:off x="971600" y="2111340"/>
              <a:ext cx="1294699" cy="1512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771800" y="2348881"/>
              <a:ext cx="432048" cy="576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 flipV="1">
              <a:off x="2272288" y="2082553"/>
              <a:ext cx="499514" cy="2663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279908" y="2924946"/>
              <a:ext cx="491893" cy="7120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635897" y="1484784"/>
            <a:ext cx="2360964" cy="3709776"/>
            <a:chOff x="3262313" y="1533574"/>
            <a:chExt cx="2333625" cy="3666818"/>
          </a:xfrm>
        </p:grpSpPr>
        <p:grpSp>
          <p:nvGrpSpPr>
            <p:cNvPr id="12" name="组合 11"/>
            <p:cNvGrpSpPr/>
            <p:nvPr/>
          </p:nvGrpSpPr>
          <p:grpSpPr>
            <a:xfrm>
              <a:off x="3281026" y="1533574"/>
              <a:ext cx="2299086" cy="2048734"/>
              <a:chOff x="3281026" y="1533574"/>
              <a:chExt cx="2299086" cy="204873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3281026" y="1533574"/>
                <a:ext cx="2299086" cy="2048734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371" name="Picture 3" descr="C:\Users\Troy Woo\Desktop\1212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1026" y="1533574"/>
                <a:ext cx="2299086" cy="2046504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34822" name="Picture 6" descr="C:\Users\Troy Woo\Desktop\页面提取自－mls94-complete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026" y="3641585"/>
              <a:ext cx="2299086" cy="1177063"/>
            </a:xfrm>
            <a:prstGeom prst="rect">
              <a:avLst/>
            </a:prstGeom>
            <a:ln w="38100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281026" y="4831060"/>
              <a:ext cx="22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Calibri" pitchFamily="34" charset="0"/>
                </a:rPr>
                <a:t>Kinematics of contact</a:t>
              </a:r>
              <a:endParaRPr lang="zh-CN" altLang="en-US" dirty="0">
                <a:latin typeface="Calibri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23928" y="1547363"/>
              <a:ext cx="506641" cy="4487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3262313" y="1974998"/>
              <a:ext cx="661615" cy="16540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430569" y="1996067"/>
              <a:ext cx="1165369" cy="1628196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5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D:\data\course\Robocon\香港科大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b) Reform the  Curriculum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0898" y="1234852"/>
            <a:ext cx="2818194" cy="400110"/>
            <a:chOff x="-10898" y="1234852"/>
            <a:chExt cx="2818194" cy="400110"/>
          </a:xfrm>
        </p:grpSpPr>
        <p:sp>
          <p:nvSpPr>
            <p:cNvPr id="18" name="平行四边形 8"/>
            <p:cNvSpPr/>
            <p:nvPr/>
          </p:nvSpPr>
          <p:spPr>
            <a:xfrm>
              <a:off x="-10898" y="1340768"/>
              <a:ext cx="2315154" cy="216024"/>
            </a:xfrm>
            <a:custGeom>
              <a:avLst/>
              <a:gdLst>
                <a:gd name="connsiteX0" fmla="*/ 0 w 2916832"/>
                <a:gd name="connsiteY0" fmla="*/ 400110 h 400110"/>
                <a:gd name="connsiteX1" fmla="*/ 48102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0 w 2916832"/>
                <a:gd name="connsiteY0" fmla="*/ 400110 h 400110"/>
                <a:gd name="connsiteX1" fmla="*/ 60167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1572 w 2315154"/>
                <a:gd name="connsiteY0" fmla="*/ 400110 h 400110"/>
                <a:gd name="connsiteX1" fmla="*/ 0 w 2315154"/>
                <a:gd name="connsiteY1" fmla="*/ 0 h 400110"/>
                <a:gd name="connsiteX2" fmla="*/ 2315154 w 2315154"/>
                <a:gd name="connsiteY2" fmla="*/ 0 h 400110"/>
                <a:gd name="connsiteX3" fmla="*/ 1834126 w 2315154"/>
                <a:gd name="connsiteY3" fmla="*/ 400110 h 400110"/>
                <a:gd name="connsiteX4" fmla="*/ 1572 w 2315154"/>
                <a:gd name="connsiteY4" fmla="*/ 40011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54" h="400110">
                  <a:moveTo>
                    <a:pt x="1572" y="400110"/>
                  </a:moveTo>
                  <a:lnTo>
                    <a:pt x="0" y="0"/>
                  </a:lnTo>
                  <a:lnTo>
                    <a:pt x="2315154" y="0"/>
                  </a:lnTo>
                  <a:lnTo>
                    <a:pt x="1834126" y="400110"/>
                  </a:lnTo>
                  <a:lnTo>
                    <a:pt x="1572" y="4001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5536" y="1234852"/>
              <a:ext cx="24117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New Courses</a:t>
              </a:r>
              <a:endParaRPr lang="zh-CN" altLang="en-US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656812" y="1503241"/>
            <a:ext cx="2703349" cy="1840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1594650" y="1513224"/>
            <a:ext cx="5857670" cy="4450914"/>
            <a:chOff x="654403" y="1143199"/>
            <a:chExt cx="5093121" cy="3869977"/>
          </a:xfrm>
        </p:grpSpPr>
        <p:pic>
          <p:nvPicPr>
            <p:cNvPr id="10" name="Picture 2" descr="D:\data\course\Robocon\robocon04-05\robocon04-05\2004\Picture 00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72" y="1143200"/>
              <a:ext cx="2471668" cy="18537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moranyang\Work\公共关系\General\公司介绍\视频图片\精选图片\P18.JP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654403" y="3155097"/>
              <a:ext cx="2477437" cy="18580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2" descr="SV401023"/>
            <p:cNvPicPr>
              <a:picLocks noChangeAspect="1" noChangeArrowheads="1"/>
            </p:cNvPicPr>
            <p:nvPr/>
          </p:nvPicPr>
          <p:blipFill rotWithShape="1">
            <a:blip r:embed="rId5" cstate="email"/>
            <a:srcRect r="13634"/>
            <a:stretch/>
          </p:blipFill>
          <p:spPr>
            <a:xfrm>
              <a:off x="3275856" y="1143199"/>
              <a:ext cx="2471668" cy="18537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3" descr="clip_image002"/>
            <p:cNvPicPr>
              <a:picLocks noChangeAspect="1" noChangeArrowheads="1"/>
            </p:cNvPicPr>
            <p:nvPr/>
          </p:nvPicPr>
          <p:blipFill rotWithShape="1">
            <a:blip r:embed="rId6" cstate="email"/>
            <a:srcRect l="8211" r="5122" b="16725"/>
            <a:stretch/>
          </p:blipFill>
          <p:spPr bwMode="auto">
            <a:xfrm>
              <a:off x="3275856" y="3155097"/>
              <a:ext cx="2471668" cy="18580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2" name="Picture 2" descr="C:\Users\moranyang\Work\公共关系\Webstie\Re-Construction\Website New\20100804\store\homepage\007.jpg"/>
          <p:cNvPicPr>
            <a:picLocks noChangeAspect="1" noChangeArrowheads="1"/>
          </p:cNvPicPr>
          <p:nvPr/>
        </p:nvPicPr>
        <p:blipFill rotWithShape="1">
          <a:blip r:embed="rId7" cstate="email"/>
          <a:srcRect l="4126" r="2262"/>
          <a:stretch/>
        </p:blipFill>
        <p:spPr bwMode="auto">
          <a:xfrm>
            <a:off x="5588000" y="1503238"/>
            <a:ext cx="3445344" cy="18402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3" name="组合 52"/>
          <p:cNvGrpSpPr/>
          <p:nvPr/>
        </p:nvGrpSpPr>
        <p:grpSpPr>
          <a:xfrm>
            <a:off x="4283968" y="3408074"/>
            <a:ext cx="4728716" cy="482591"/>
            <a:chOff x="-1980728" y="8367935"/>
            <a:chExt cx="4728716" cy="482591"/>
          </a:xfrm>
        </p:grpSpPr>
        <p:sp>
          <p:nvSpPr>
            <p:cNvPr id="33" name="平行四边形 8"/>
            <p:cNvSpPr/>
            <p:nvPr/>
          </p:nvSpPr>
          <p:spPr>
            <a:xfrm>
              <a:off x="-62219" y="8409389"/>
              <a:ext cx="2810207" cy="441137"/>
            </a:xfrm>
            <a:custGeom>
              <a:avLst/>
              <a:gdLst>
                <a:gd name="connsiteX0" fmla="*/ 0 w 2916832"/>
                <a:gd name="connsiteY0" fmla="*/ 400110 h 400110"/>
                <a:gd name="connsiteX1" fmla="*/ 48102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0 w 2916832"/>
                <a:gd name="connsiteY0" fmla="*/ 400110 h 400110"/>
                <a:gd name="connsiteX1" fmla="*/ 60167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1572 w 2315154"/>
                <a:gd name="connsiteY0" fmla="*/ 400110 h 400110"/>
                <a:gd name="connsiteX1" fmla="*/ 0 w 2315154"/>
                <a:gd name="connsiteY1" fmla="*/ 0 h 400110"/>
                <a:gd name="connsiteX2" fmla="*/ 2315154 w 2315154"/>
                <a:gd name="connsiteY2" fmla="*/ 0 h 400110"/>
                <a:gd name="connsiteX3" fmla="*/ 1834126 w 2315154"/>
                <a:gd name="connsiteY3" fmla="*/ 400110 h 400110"/>
                <a:gd name="connsiteX4" fmla="*/ 1572 w 2315154"/>
                <a:gd name="connsiteY4" fmla="*/ 40011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54" h="400110">
                  <a:moveTo>
                    <a:pt x="1572" y="400110"/>
                  </a:moveTo>
                  <a:lnTo>
                    <a:pt x="0" y="0"/>
                  </a:lnTo>
                  <a:lnTo>
                    <a:pt x="2315154" y="0"/>
                  </a:lnTo>
                  <a:lnTo>
                    <a:pt x="1834126" y="400110"/>
                  </a:lnTo>
                  <a:lnTo>
                    <a:pt x="1572" y="4001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8"/>
            <p:cNvSpPr/>
            <p:nvPr/>
          </p:nvSpPr>
          <p:spPr>
            <a:xfrm>
              <a:off x="-1980728" y="8410044"/>
              <a:ext cx="2810207" cy="440482"/>
            </a:xfrm>
            <a:custGeom>
              <a:avLst/>
              <a:gdLst>
                <a:gd name="connsiteX0" fmla="*/ 0 w 2916832"/>
                <a:gd name="connsiteY0" fmla="*/ 400110 h 400110"/>
                <a:gd name="connsiteX1" fmla="*/ 48102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0 w 2916832"/>
                <a:gd name="connsiteY0" fmla="*/ 400110 h 400110"/>
                <a:gd name="connsiteX1" fmla="*/ 60167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1572 w 2315154"/>
                <a:gd name="connsiteY0" fmla="*/ 400110 h 400110"/>
                <a:gd name="connsiteX1" fmla="*/ 0 w 2315154"/>
                <a:gd name="connsiteY1" fmla="*/ 0 h 400110"/>
                <a:gd name="connsiteX2" fmla="*/ 2315154 w 2315154"/>
                <a:gd name="connsiteY2" fmla="*/ 0 h 400110"/>
                <a:gd name="connsiteX3" fmla="*/ 1834126 w 2315154"/>
                <a:gd name="connsiteY3" fmla="*/ 400110 h 400110"/>
                <a:gd name="connsiteX4" fmla="*/ 1572 w 2315154"/>
                <a:gd name="connsiteY4" fmla="*/ 40011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54" h="400110">
                  <a:moveTo>
                    <a:pt x="1572" y="400110"/>
                  </a:moveTo>
                  <a:lnTo>
                    <a:pt x="0" y="0"/>
                  </a:lnTo>
                  <a:lnTo>
                    <a:pt x="2315154" y="0"/>
                  </a:lnTo>
                  <a:lnTo>
                    <a:pt x="1834126" y="400110"/>
                  </a:lnTo>
                  <a:lnTo>
                    <a:pt x="1572" y="4001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1404664" y="8367935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Calibri" pitchFamily="34" charset="0"/>
                </a:rPr>
                <a:t>Milestone product 2008</a:t>
              </a:r>
              <a:endParaRPr lang="zh-CN" altLang="en-US" sz="2400" dirty="0" smtClean="0">
                <a:latin typeface="Calibri" pitchFamily="34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c</a:t>
            </a:r>
            <a:r>
              <a:rPr lang="en-US" altLang="zh-CN" sz="2800" dirty="0" smtClean="0">
                <a:solidFill>
                  <a:schemeClr val="bg1"/>
                </a:solidFill>
              </a:rPr>
              <a:t>) Another startup: DJI Innovation (www.dji.com)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-180528" y="3408074"/>
            <a:ext cx="5038263" cy="482591"/>
            <a:chOff x="-7021288" y="8367935"/>
            <a:chExt cx="5038263" cy="482591"/>
          </a:xfrm>
        </p:grpSpPr>
        <p:sp>
          <p:nvSpPr>
            <p:cNvPr id="31" name="平行四边形 8"/>
            <p:cNvSpPr/>
            <p:nvPr/>
          </p:nvSpPr>
          <p:spPr>
            <a:xfrm>
              <a:off x="-7021288" y="8409389"/>
              <a:ext cx="2810207" cy="439439"/>
            </a:xfrm>
            <a:custGeom>
              <a:avLst/>
              <a:gdLst>
                <a:gd name="connsiteX0" fmla="*/ 0 w 2916832"/>
                <a:gd name="connsiteY0" fmla="*/ 400110 h 400110"/>
                <a:gd name="connsiteX1" fmla="*/ 48102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0 w 2916832"/>
                <a:gd name="connsiteY0" fmla="*/ 400110 h 400110"/>
                <a:gd name="connsiteX1" fmla="*/ 60167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1572 w 2315154"/>
                <a:gd name="connsiteY0" fmla="*/ 400110 h 400110"/>
                <a:gd name="connsiteX1" fmla="*/ 0 w 2315154"/>
                <a:gd name="connsiteY1" fmla="*/ 0 h 400110"/>
                <a:gd name="connsiteX2" fmla="*/ 2315154 w 2315154"/>
                <a:gd name="connsiteY2" fmla="*/ 0 h 400110"/>
                <a:gd name="connsiteX3" fmla="*/ 1834126 w 2315154"/>
                <a:gd name="connsiteY3" fmla="*/ 400110 h 400110"/>
                <a:gd name="connsiteX4" fmla="*/ 1572 w 2315154"/>
                <a:gd name="connsiteY4" fmla="*/ 40011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54" h="400110">
                  <a:moveTo>
                    <a:pt x="1572" y="400110"/>
                  </a:moveTo>
                  <a:lnTo>
                    <a:pt x="0" y="0"/>
                  </a:lnTo>
                  <a:lnTo>
                    <a:pt x="2315154" y="0"/>
                  </a:lnTo>
                  <a:lnTo>
                    <a:pt x="1834126" y="400110"/>
                  </a:lnTo>
                  <a:lnTo>
                    <a:pt x="1572" y="4001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8"/>
            <p:cNvSpPr/>
            <p:nvPr/>
          </p:nvSpPr>
          <p:spPr>
            <a:xfrm>
              <a:off x="-4793232" y="8409389"/>
              <a:ext cx="2810207" cy="441137"/>
            </a:xfrm>
            <a:custGeom>
              <a:avLst/>
              <a:gdLst>
                <a:gd name="connsiteX0" fmla="*/ 0 w 2916832"/>
                <a:gd name="connsiteY0" fmla="*/ 400110 h 400110"/>
                <a:gd name="connsiteX1" fmla="*/ 48102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0 w 2916832"/>
                <a:gd name="connsiteY0" fmla="*/ 400110 h 400110"/>
                <a:gd name="connsiteX1" fmla="*/ 601678 w 2916832"/>
                <a:gd name="connsiteY1" fmla="*/ 0 h 400110"/>
                <a:gd name="connsiteX2" fmla="*/ 2916832 w 2916832"/>
                <a:gd name="connsiteY2" fmla="*/ 0 h 400110"/>
                <a:gd name="connsiteX3" fmla="*/ 2435804 w 2916832"/>
                <a:gd name="connsiteY3" fmla="*/ 400110 h 400110"/>
                <a:gd name="connsiteX4" fmla="*/ 0 w 2916832"/>
                <a:gd name="connsiteY4" fmla="*/ 400110 h 400110"/>
                <a:gd name="connsiteX0" fmla="*/ 1572 w 2315154"/>
                <a:gd name="connsiteY0" fmla="*/ 400110 h 400110"/>
                <a:gd name="connsiteX1" fmla="*/ 0 w 2315154"/>
                <a:gd name="connsiteY1" fmla="*/ 0 h 400110"/>
                <a:gd name="connsiteX2" fmla="*/ 2315154 w 2315154"/>
                <a:gd name="connsiteY2" fmla="*/ 0 h 400110"/>
                <a:gd name="connsiteX3" fmla="*/ 1834126 w 2315154"/>
                <a:gd name="connsiteY3" fmla="*/ 400110 h 400110"/>
                <a:gd name="connsiteX4" fmla="*/ 1572 w 2315154"/>
                <a:gd name="connsiteY4" fmla="*/ 40011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54" h="400110">
                  <a:moveTo>
                    <a:pt x="1572" y="400110"/>
                  </a:moveTo>
                  <a:lnTo>
                    <a:pt x="0" y="0"/>
                  </a:lnTo>
                  <a:lnTo>
                    <a:pt x="2315154" y="0"/>
                  </a:lnTo>
                  <a:lnTo>
                    <a:pt x="1834126" y="400110"/>
                  </a:lnTo>
                  <a:lnTo>
                    <a:pt x="1572" y="4001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5365104" y="8367935"/>
              <a:ext cx="3296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Calibri" pitchFamily="34" charset="0"/>
                </a:rPr>
                <a:t>DJI Founded in 2006</a:t>
              </a:r>
              <a:endParaRPr lang="zh-CN" altLang="en-US" sz="2400" dirty="0" smtClean="0">
                <a:latin typeface="Calibri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65547" y="1999167"/>
            <a:ext cx="6616992" cy="3741144"/>
            <a:chOff x="10476656" y="1058753"/>
            <a:chExt cx="7653433" cy="432712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10476656" y="1058753"/>
              <a:ext cx="4786346" cy="2514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2" descr="C:\Users\moranyang\Work\公共关系\Webstie\Re-Construction\Website New\20100804\store\homepage\003.jpg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11905416" y="3059017"/>
              <a:ext cx="4653730" cy="23268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" name="Picture 4" descr="C:\Users\moranyang\Work\公共关系\Webstie\Re-Construction\Website New\20100804\store\products\front\001.jpg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 rot="754859">
              <a:off x="15426055" y="2188952"/>
              <a:ext cx="2704034" cy="17952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5" name="组合 34"/>
          <p:cNvGrpSpPr/>
          <p:nvPr/>
        </p:nvGrpSpPr>
        <p:grpSpPr>
          <a:xfrm>
            <a:off x="1724881" y="2755830"/>
            <a:ext cx="5585791" cy="2516511"/>
            <a:chOff x="488710" y="2949113"/>
            <a:chExt cx="7208011" cy="3247353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288784">
              <a:off x="2705757" y="4529580"/>
              <a:ext cx="4167214" cy="16668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21139924">
              <a:off x="488710" y="3213440"/>
              <a:ext cx="2265210" cy="21236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rot="1251393">
              <a:off x="4398625" y="2949113"/>
              <a:ext cx="3298096" cy="2040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4125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41500" y="415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-0.35886 -0.2009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51" y="-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27882 0.166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1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0.19496 0.18773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39" name="Picture 2" descr="D:\data\photos\四姑娘山—2012.9。22\王国标-四姑娘山\GB0_45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54984"/>
            <a:ext cx="4682550" cy="257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F:\产品图片\筋斗云\003d.jpg"/>
          <p:cNvPicPr>
            <a:picLocks noChangeAspect="1" noChangeArrowheads="1"/>
          </p:cNvPicPr>
          <p:nvPr/>
        </p:nvPicPr>
        <p:blipFill rotWithShape="1">
          <a:blip r:embed="rId3" cstate="print"/>
          <a:srcRect b="15316"/>
          <a:stretch/>
        </p:blipFill>
        <p:spPr bwMode="auto">
          <a:xfrm>
            <a:off x="5526401" y="4221604"/>
            <a:ext cx="3421798" cy="1831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0" y="246742"/>
            <a:ext cx="4325144" cy="373945"/>
          </a:xfrm>
          <a:prstGeom prst="rect">
            <a:avLst/>
          </a:prstGeom>
          <a:effectLst/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 cap="none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楷体 Std R" pitchFamily="18" charset="-122"/>
                <a:ea typeface="Adobe 楷体 Std R" pitchFamily="18" charset="-122"/>
                <a:cs typeface="+mj-cs"/>
              </a:defRPr>
            </a:lvl1pPr>
          </a:lstStyle>
          <a:p>
            <a:r>
              <a:rPr lang="en-US" altLang="zh-CN" sz="1600" b="0" dirty="0" smtClean="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3.4 DJI Innovation</a:t>
            </a:r>
            <a:endParaRPr lang="en-US" sz="1600" b="0" dirty="0" smtClean="0">
              <a:solidFill>
                <a:srgbClr val="800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Autofit/>
          </a:bodyPr>
          <a:lstStyle/>
          <a:p>
            <a:r>
              <a:rPr lang="zh-CN" altLang="en-US" sz="2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大疆</a:t>
            </a:r>
            <a:r>
              <a:rPr lang="en-US" altLang="zh-CN" sz="2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en-US" altLang="zh-CN" sz="2800" b="0" i="1" dirty="0">
                <a:latin typeface="Calibri" pitchFamily="34" charset="0"/>
              </a:rPr>
              <a:t>The Future of Possible</a:t>
            </a:r>
            <a:endParaRPr lang="zh-CN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604"/>
            <a:ext cx="4682550" cy="2375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Troy Woo\Desktop\IMG_243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6" r="8071" b="17488"/>
          <a:stretch/>
        </p:blipFill>
        <p:spPr bwMode="auto">
          <a:xfrm>
            <a:off x="5526401" y="1454984"/>
            <a:ext cx="3421798" cy="257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b="0" dirty="0"/>
              <a:t>大疆</a:t>
            </a:r>
            <a:r>
              <a:rPr lang="en-US" altLang="zh-CN" sz="3200" b="0" dirty="0"/>
              <a:t>——</a:t>
            </a:r>
            <a:r>
              <a:rPr lang="zh-CN" altLang="en-US" sz="3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社会效应</a:t>
            </a:r>
            <a:endParaRPr lang="zh-CN" altLang="en-US" sz="32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1213" y="1340768"/>
            <a:ext cx="6759139" cy="4944316"/>
            <a:chOff x="10254473" y="5318486"/>
            <a:chExt cx="6759139" cy="4944316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 rotWithShape="1">
            <a:blip r:embed="rId2" cstate="email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</a:blip>
            <a:srcRect l="2665" t="5283" r="2771"/>
            <a:stretch/>
          </p:blipFill>
          <p:spPr bwMode="auto">
            <a:xfrm>
              <a:off x="10483684" y="7778506"/>
              <a:ext cx="3546763" cy="24842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4257321" y="7820071"/>
              <a:ext cx="2756291" cy="24427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5400000">
              <a:off x="10897788" y="4675171"/>
              <a:ext cx="2551816" cy="38384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2" descr="C:\Users\moranyang\Desktop\Selected-雅鲁藏布江\IMG_2948.JPG"/>
            <p:cNvPicPr>
              <a:picLocks noChangeAspect="1" noChangeArrowheads="1"/>
            </p:cNvPicPr>
            <p:nvPr/>
          </p:nvPicPr>
          <p:blipFill rotWithShape="1">
            <a:blip r:embed="rId5" cstate="email"/>
            <a:srcRect r="12028"/>
            <a:stretch/>
          </p:blipFill>
          <p:spPr bwMode="auto">
            <a:xfrm>
              <a:off x="14276290" y="5560113"/>
              <a:ext cx="2737322" cy="20743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2871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enfeida\Desktop\DJI_ppt\jpg\未标题-1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7024" cy="6913174"/>
          </a:xfrm>
          <a:prstGeom prst="rect">
            <a:avLst/>
          </a:prstGeom>
          <a:noFill/>
        </p:spPr>
      </p:pic>
      <p:sp>
        <p:nvSpPr>
          <p:cNvPr id="75" name="矩形 74"/>
          <p:cNvSpPr/>
          <p:nvPr/>
        </p:nvSpPr>
        <p:spPr>
          <a:xfrm>
            <a:off x="7965513" y="1114408"/>
            <a:ext cx="648072" cy="4643120"/>
          </a:xfrm>
          <a:prstGeom prst="rect">
            <a:avLst/>
          </a:prstGeom>
          <a:solidFill>
            <a:schemeClr val="tx2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00392" y="5757530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DJI</a:t>
            </a:r>
            <a:endParaRPr kumimoji="1" lang="zh-CN" alt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251520" y="5757529"/>
            <a:ext cx="84969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8172400" y="1543036"/>
            <a:ext cx="185814" cy="42139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8358214" y="5057786"/>
            <a:ext cx="142876" cy="68580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8293309" y="4800610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150</a:t>
            </a:r>
            <a:endParaRPr kumimoji="1" lang="zh-CN" altLang="en-US" sz="1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941253" y="1200135"/>
            <a:ext cx="5806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7900%</a:t>
            </a:r>
            <a:endParaRPr kumimoji="1" lang="zh-CN" alt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79393" y="57582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GSC</a:t>
            </a:r>
          </a:p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Packaging</a:t>
            </a:r>
            <a:endParaRPr kumimoji="1" lang="zh-CN" alt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02561" y="5758215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Workday</a:t>
            </a:r>
            <a:endParaRPr kumimoji="1" lang="zh-CN" alt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42290" y="575821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Tableau</a:t>
            </a:r>
          </a:p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Software</a:t>
            </a:r>
            <a:endParaRPr kumimoji="1" lang="zh-CN" alt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178922" y="5758215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 err="1" smtClean="0">
                <a:solidFill>
                  <a:schemeClr val="bg1"/>
                </a:solidFill>
                <a:latin typeface="Arial"/>
                <a:cs typeface="Arial"/>
              </a:rPr>
              <a:t>Gogo</a:t>
            </a:r>
            <a:endParaRPr kumimoji="1" lang="zh-CN" alt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742369" y="575821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Burrow</a:t>
            </a:r>
          </a:p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Global</a:t>
            </a:r>
            <a:endParaRPr kumimoji="1" lang="zh-CN" alt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89188" y="575821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Scrap Metal</a:t>
            </a:r>
          </a:p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286036" y="575821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Ruckus</a:t>
            </a:r>
          </a:p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Wireless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009876" y="5758215"/>
            <a:ext cx="8002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Audubon</a:t>
            </a:r>
          </a:p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Engineering</a:t>
            </a:r>
          </a:p>
          <a:p>
            <a:pPr algn="ctr"/>
            <a:r>
              <a:rPr kumimoji="1" lang="en-US" altLang="zh-CN" sz="900" dirty="0" smtClean="0">
                <a:solidFill>
                  <a:schemeClr val="bg1"/>
                </a:solidFill>
                <a:latin typeface="Arial"/>
                <a:cs typeface="Arial"/>
              </a:rPr>
              <a:t>Company</a:t>
            </a:r>
          </a:p>
        </p:txBody>
      </p:sp>
      <p:sp>
        <p:nvSpPr>
          <p:cNvPr id="12" name="矩形 11"/>
          <p:cNvSpPr/>
          <p:nvPr/>
        </p:nvSpPr>
        <p:spPr>
          <a:xfrm>
            <a:off x="2095228" y="3597974"/>
            <a:ext cx="144016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239244" y="5326166"/>
            <a:ext cx="144016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891865" y="4894118"/>
            <a:ext cx="144016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031332" y="4894118"/>
            <a:ext cx="144016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09622" y="5023814"/>
            <a:ext cx="144016" cy="73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26363" y="5110795"/>
            <a:ext cx="144016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751412" y="5272650"/>
            <a:ext cx="144016" cy="475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906976" y="5239286"/>
            <a:ext cx="144016" cy="5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471492" y="4764538"/>
            <a:ext cx="144016" cy="993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632621" y="5455286"/>
            <a:ext cx="144016" cy="30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47556" y="5066938"/>
            <a:ext cx="144016" cy="691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485490" y="5455286"/>
            <a:ext cx="144016" cy="30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631732" y="4850939"/>
            <a:ext cx="144016" cy="9071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282127" y="5498486"/>
            <a:ext cx="144016" cy="2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423820" y="4721338"/>
            <a:ext cx="144016" cy="1036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767636" y="4246138"/>
            <a:ext cx="144016" cy="151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897471" y="3343275"/>
            <a:ext cx="5806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4813%</a:t>
            </a:r>
            <a:endParaRPr kumimoji="1" lang="zh-CN" alt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172021" y="5025997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112.6</a:t>
            </a:r>
            <a:endParaRPr kumimoji="1" lang="zh-CN" altLang="en-US" sz="1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09704" y="4598479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984%</a:t>
            </a:r>
            <a:endParaRPr kumimoji="1" lang="zh-CN" alt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023546" y="4593949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237.7</a:t>
            </a:r>
            <a:endParaRPr kumimoji="1" lang="zh-CN" altLang="en-US" sz="1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446941" y="4766769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605%</a:t>
            </a:r>
            <a:endParaRPr kumimoji="1" lang="zh-CN" alt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678768" y="4935058"/>
            <a:ext cx="5228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127.7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337259" y="4507540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233.5</a:t>
            </a:r>
            <a:endParaRPr kumimoji="1" lang="zh-CN" altLang="en-US" sz="1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913323" y="4766769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160.4</a:t>
            </a:r>
            <a:endParaRPr kumimoji="1" lang="zh-CN" altLang="en-US" sz="1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633403" y="398908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356.5</a:t>
            </a:r>
            <a:endParaRPr kumimoji="1" lang="zh-CN" altLang="en-US" sz="1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479930" y="4593949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214.7</a:t>
            </a:r>
            <a:endParaRPr kumimoji="1" lang="zh-CN" altLang="en-US" sz="1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272018" y="4421130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248.1</a:t>
            </a:r>
            <a:endParaRPr kumimoji="1" lang="zh-CN" altLang="en-US" sz="1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023005" y="4857708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534%</a:t>
            </a:r>
            <a:endParaRPr kumimoji="1" lang="zh-CN" alt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625928" y="4939588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479%</a:t>
            </a:r>
            <a:endParaRPr kumimoji="1" lang="zh-CN" alt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319149" y="5157877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385%</a:t>
            </a:r>
            <a:endParaRPr kumimoji="1" lang="zh-CN" alt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187955" y="5157877"/>
            <a:ext cx="510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kumimoji="1" lang="en-US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84%</a:t>
            </a:r>
            <a:endParaRPr kumimoji="1" lang="zh-CN" alt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975333" y="5198817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Arial"/>
                <a:cs typeface="Arial"/>
              </a:rPr>
              <a:t>324%</a:t>
            </a:r>
            <a:endParaRPr kumimoji="1" lang="zh-CN" alt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571737" y="6516889"/>
            <a:ext cx="403783" cy="86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2958528" y="6408551"/>
            <a:ext cx="1039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3-year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kumimoji="1"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Growth</a:t>
            </a:r>
            <a:endParaRPr kumimoji="1" lang="zh-CN" alt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970704" y="6408551"/>
            <a:ext cx="14478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Revenue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Arial"/>
                <a:cs typeface="Arial"/>
              </a:rPr>
              <a:t>（</a:t>
            </a:r>
            <a:r>
              <a:rPr kumimoji="1"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millions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Arial"/>
                <a:cs typeface="Arial"/>
              </a:rPr>
              <a:t>）</a:t>
            </a:r>
            <a:endParaRPr kumimoji="1" lang="zh-CN" alt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543364" y="6516889"/>
            <a:ext cx="403783" cy="864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8" name="文本框 2047"/>
          <p:cNvSpPr txBox="1"/>
          <p:nvPr/>
        </p:nvSpPr>
        <p:spPr>
          <a:xfrm>
            <a:off x="2195737" y="404664"/>
            <a:ext cx="471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DJI</a:t>
            </a: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kumimoji="1" lang="en-US" altLang="zh-CN" dirty="0" smtClean="0">
                <a:solidFill>
                  <a:srgbClr val="00B0F0"/>
                </a:solidFill>
                <a:latin typeface="Microsoft YaHei"/>
                <a:ea typeface="Microsoft YaHei"/>
                <a:cs typeface="Microsoft YaHei"/>
              </a:rPr>
              <a:t>VS</a:t>
            </a:r>
            <a:r>
              <a:rPr kumimoji="1" lang="en-US" altLang="zh-CN" dirty="0" smtClean="0">
                <a:solidFill>
                  <a:schemeClr val="tx2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全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美增长</a:t>
            </a:r>
            <a:r>
              <a:rPr kumimoji="1" lang="zh-CN" altLang="en-US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最快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的高科技公司（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2013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kumimoji="1" lang="zh-CN" altLang="en-US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251520" y="1009532"/>
            <a:ext cx="0" cy="47479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组合 87"/>
          <p:cNvGrpSpPr/>
          <p:nvPr/>
        </p:nvGrpSpPr>
        <p:grpSpPr>
          <a:xfrm>
            <a:off x="355162" y="342879"/>
            <a:ext cx="1430755" cy="5908544"/>
            <a:chOff x="214282" y="285732"/>
            <a:chExt cx="1430755" cy="4923787"/>
          </a:xfrm>
        </p:grpSpPr>
        <p:sp>
          <p:nvSpPr>
            <p:cNvPr id="71" name="矩形 70"/>
            <p:cNvSpPr/>
            <p:nvPr/>
          </p:nvSpPr>
          <p:spPr>
            <a:xfrm>
              <a:off x="428596" y="500046"/>
              <a:ext cx="142876" cy="4300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571472" y="2214558"/>
              <a:ext cx="142876" cy="25745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文本框 69"/>
            <p:cNvSpPr txBox="1"/>
            <p:nvPr/>
          </p:nvSpPr>
          <p:spPr>
            <a:xfrm>
              <a:off x="214282" y="285732"/>
              <a:ext cx="651139" cy="20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000" dirty="0" smtClean="0">
                  <a:solidFill>
                    <a:schemeClr val="bg1"/>
                  </a:solidFill>
                  <a:latin typeface="Arial"/>
                  <a:cs typeface="Arial"/>
                </a:rPr>
                <a:t>12333%</a:t>
              </a:r>
              <a:endParaRPr kumimoji="1" lang="zh-CN" altLang="en-US" sz="10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80" name="文本框 45"/>
            <p:cNvSpPr txBox="1"/>
            <p:nvPr/>
          </p:nvSpPr>
          <p:spPr>
            <a:xfrm>
              <a:off x="500034" y="1928806"/>
              <a:ext cx="396262" cy="20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000" dirty="0" smtClean="0">
                  <a:solidFill>
                    <a:schemeClr val="bg1">
                      <a:lumMod val="75000"/>
                    </a:schemeClr>
                  </a:solidFill>
                  <a:latin typeface="Arial"/>
                  <a:cs typeface="Arial"/>
                </a:rPr>
                <a:t>536</a:t>
              </a:r>
              <a:endParaRPr kumimoji="1" lang="zh-CN" altLang="en-US" sz="1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071538" y="1785930"/>
              <a:ext cx="142876" cy="3014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44"/>
            <p:cNvSpPr txBox="1"/>
            <p:nvPr/>
          </p:nvSpPr>
          <p:spPr>
            <a:xfrm>
              <a:off x="857224" y="1500178"/>
              <a:ext cx="580607" cy="20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000" dirty="0" smtClean="0">
                  <a:solidFill>
                    <a:schemeClr val="bg1"/>
                  </a:solidFill>
                  <a:latin typeface="Arial"/>
                  <a:cs typeface="Arial"/>
                </a:rPr>
                <a:t>5876%</a:t>
              </a:r>
              <a:endParaRPr kumimoji="1" lang="zh-CN" altLang="en-US" sz="10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214414" y="3857632"/>
              <a:ext cx="142876" cy="9315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文本框 45"/>
            <p:cNvSpPr txBox="1"/>
            <p:nvPr/>
          </p:nvSpPr>
          <p:spPr>
            <a:xfrm>
              <a:off x="1142976" y="3571880"/>
              <a:ext cx="502061" cy="20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000" dirty="0" smtClean="0">
                  <a:solidFill>
                    <a:schemeClr val="bg1">
                      <a:lumMod val="75000"/>
                    </a:schemeClr>
                  </a:solidFill>
                  <a:latin typeface="Arial"/>
                  <a:cs typeface="Arial"/>
                </a:rPr>
                <a:t>196.7</a:t>
              </a:r>
              <a:endParaRPr kumimoji="1" lang="zh-CN" altLang="en-US" sz="1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5" name="文本框 32"/>
            <p:cNvSpPr txBox="1"/>
            <p:nvPr/>
          </p:nvSpPr>
          <p:spPr>
            <a:xfrm>
              <a:off x="283156" y="4786326"/>
              <a:ext cx="5039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900" dirty="0" smtClean="0">
                  <a:solidFill>
                    <a:schemeClr val="bg1"/>
                  </a:solidFill>
                  <a:latin typeface="Arial"/>
                  <a:cs typeface="Arial"/>
                </a:rPr>
                <a:t>Living</a:t>
              </a:r>
            </a:p>
            <a:p>
              <a:pPr algn="ctr"/>
              <a:r>
                <a:rPr kumimoji="1" lang="en-US" altLang="zh-CN" sz="900" dirty="0" smtClean="0">
                  <a:solidFill>
                    <a:schemeClr val="bg1"/>
                  </a:solidFill>
                  <a:latin typeface="Arial"/>
                  <a:cs typeface="Arial"/>
                </a:rPr>
                <a:t>	Social</a:t>
              </a:r>
              <a:endParaRPr kumimoji="1" lang="zh-CN" altLang="en-US" sz="9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86" name="文本框 32"/>
            <p:cNvSpPr txBox="1"/>
            <p:nvPr/>
          </p:nvSpPr>
          <p:spPr>
            <a:xfrm>
              <a:off x="928662" y="4786326"/>
              <a:ext cx="665567" cy="42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900" dirty="0" smtClean="0">
                  <a:solidFill>
                    <a:schemeClr val="bg1"/>
                  </a:solidFill>
                  <a:latin typeface="Arial"/>
                  <a:cs typeface="Arial"/>
                </a:rPr>
                <a:t>Silver</a:t>
              </a:r>
            </a:p>
            <a:p>
              <a:pPr algn="ctr"/>
              <a:r>
                <a:rPr kumimoji="1" lang="en-US" altLang="zh-CN" sz="900" dirty="0" smtClean="0">
                  <a:solidFill>
                    <a:schemeClr val="bg1"/>
                  </a:solidFill>
                  <a:latin typeface="Arial"/>
                  <a:cs typeface="Arial"/>
                </a:rPr>
                <a:t>Spring</a:t>
              </a:r>
            </a:p>
            <a:p>
              <a:pPr algn="ctr"/>
              <a:r>
                <a:rPr kumimoji="1" lang="en-US" altLang="zh-CN" sz="900" dirty="0" smtClean="0">
                  <a:solidFill>
                    <a:schemeClr val="bg1"/>
                  </a:solidFill>
                  <a:latin typeface="Arial"/>
                  <a:cs typeface="Arial"/>
                </a:rPr>
                <a:t>Networks</a:t>
              </a:r>
            </a:p>
          </p:txBody>
        </p:sp>
      </p:grpSp>
      <p:pic>
        <p:nvPicPr>
          <p:cNvPr id="8" name="图片 7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9" y="1009531"/>
            <a:ext cx="2031037" cy="69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dirty="0" smtClean="0"/>
          </a:p>
        </p:txBody>
      </p:sp>
      <p:sp>
        <p:nvSpPr>
          <p:cNvPr id="6148" name="AutoShape 5" descr="http://www.ssl.gov.cn/publicfiles/business/htmlfiles/dgssl/cmsmedia/image/img51588original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/>
            <a:endParaRPr lang="zh-CN" altLang="en-US"/>
          </a:p>
        </p:txBody>
      </p:sp>
      <p:pic>
        <p:nvPicPr>
          <p:cNvPr id="6149" name="Picture 7" descr="http://www.ssl.gov.cn/publicfiles/business/htmlfiles/dgssl/cmsmedia/image/img51588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71650"/>
            <a:ext cx="21431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 descr="http://upload.wikimedia.org/wikipedia/commons/thumb/2/23/HKUST_Sundial.JPG/220px-HKUST_Sundia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975" y="3579813"/>
            <a:ext cx="2143125" cy="160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3" descr="C:\Users\Troy Woo\Desktop\HKUST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1692275"/>
            <a:ext cx="15779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4" descr="C:\Users\Troy Woo\Desktop\未标题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5" y="2563813"/>
            <a:ext cx="183673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8" descr="D:\DGHUST\创新团队展板资料\logo\LOGO定稿\横版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0" b="15364"/>
          <a:stretch>
            <a:fillRect/>
          </a:stretch>
        </p:blipFill>
        <p:spPr bwMode="auto">
          <a:xfrm>
            <a:off x="6899275" y="3387725"/>
            <a:ext cx="21590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8" name="AutoShape 10" descr="data:image/jpeg;base64,/9j/4AAQSkZJRgABAQAAAQABAAD/2wCEAAkGBhQREBQUEhAUFBUWFBUXFhcWFBQVFhsXFBgVFhQYFxUXHiYeFx4jGhUYHzEgIycpLCwsFR4xNTAqNScrLCkBCQoKDgwOGg8PGiklHiQqLSoqLy0sLDApKiopLCktKSkpNTUsLCksKSksKSksLCksLCksKS8pLCkpLCw1KSkpKf/AABEIAHABwgMBIgACEQEDEQH/xAAcAAEAAwEBAQEBAAAAAAAAAAAABQYHBAMBAgj/xABIEAACAQIDBAgCBgcGAwkAAAABAgADEQQSIQUGMUEHEyJRYXGBkRShIzJCcrHBUmKCorLR8BUkY3PT4TRVkhczNTZDU6Oz0v/EABoBAQEBAQEBAQAAAAAAAAAAAAABAgMEBQb/xAAvEQACAgEDAwICCgMAAAAAAAAAAQIDEQQhMRJBURNhcZEiIzJCYoGhscHRFCQz/9oADAMBAAIRAxEAPwDcYiIAiIgCIiAIlR3n6RaWFY06a9dVGhANkU9zNzPgPlKZX6UsYxuvVIO4U7/NjNKLZ47NbTW8N7+xsMTKMB0s4hSOtpU6g52ujfmPlLlsLf8Aw2KIXMaVQ8EqWFz+q3A+XHwhxaNV6yqx4T+ZZYiJk9QiIgCIiAIiIAiIgCIiAIiIAiIgCIiAIiIAiIgCIiAIiIAiIgCIiAIiIAiIgCIiAIiIAiIgCIiAIiIAiIgCIiAIiIAkNtjeJaVRKKWaq7KtuShiBdvfQT03j20MLRLaF20QePefAcZmuFxpFdKrEkiorsTxNmBJlIa/K/vztpsLgndDZ2IRD3FufoAT6SfBlU6TcCamAYqL9W61D5C6t7Br+kLk5ahtVScecGNkxETsfkhERALpuf0hvhyKWIJqUeAY6un5svhxHLums0K6uoZWDKwBBBuCDwIM/nKXro13sNKoMNVb6Nz9GT9lz9nyb8fOYlE+votY01XN7djVoiJzPuCIiAIiIAiIgCIiAIiIAiIgCIiAIiIAiIgCIiAIiIAiIgCIiAIiIAiIgCIiAIiIAiIgCIiAIiIAiIgCIiAIieONr5Kbv+irN7AmAZxvhtPrsSwB7NPsL5j6x9/wEg59Zrm54nU+s+TRk0nc3bQrUAjHt0wFPeV+y3tp5jxk9UphgVYAgggg6gg6EGZDs7aD0Ki1ENiPYjmD4GahsbbKYmnnQ2P2lPFT4+HcechTJN9Nz2wVTMoJoMew3HKT9hvHuPOVqf0XisIlVGSooZWFipFwRMm3v6PXw16tC9SjxI4unn+kvj7983GR8LV6FwbnXx+xTYiJs+UJ9VrG4Nj3z5EFN43S2z8VhKdU/Wtlf766N78fWTEzvohxt0r0ieDI4/aBVv4VmiTi1hn6rTWepVGTITebeylgUBqXZ2vkRbXNuJJPAeMrFDfvH1hnobOzJyPbN/JtAfSRXSbSK7QpPUBNIonsjHrB7Hh4zUcJVRkVqZBQqCpXhltpbwtLwjgpTttlHqwl8yA3W3nrYmo9OvhTQZFDC+bW5sbBgPDgTxn4303xbAGlloip1mfixW2TJ3A3+t8paJmXTE3aww/VrH50/wCULdmr5TqpbT38navSHiyARsuoQdQR1pFjw/8ATn3/ALQcZ/yqp7Vv9OXfAJalTHcij2AnRGV4NKq1r/o/kiN2LtN62GWrUpGkxDEob3FiQL5gDyvw5yl4TpRxFUkUtn9Za18jO1r8L2TThNAxjWpue5G/AzOuh9O1iT4Uh/GYRi6U1OFalznL+B11OkXFILvsx1UcSetAHqUsJObrb8UccSgBp1AL5GINxzKsOP4yyTJsPSC7ftQFlFY3C8B2Cao8r5o2ZmcrKZRzLKbxwWnYm/bVsa2Fq0FpsC6ghy12TlYgcQCZcJlnSBhzhNo0cUg0Yq5+9TsHHqtvczT8PWDorKbhgCD4EXEM66eyTlKE+U/07HpIDfDeoYCkrZA7u1lUtl0GrG9joNPcSfmU48na21hTBvRp6E8siHtn9ptB5iRIuptcIpR+09kaFu9tR8RhkrVaYpZwWC5iex9kkkDiNfIiQG2ek2hSfJQRsQ97dnRL9wbUt6D1nB0nbeamqYSjpnW75eOS+VEFu8g+gA5ye3O3Qp4OkpZQa7C7vxIv9lTyA4acZcLk5uyycvSg+OWQg3y2k3aXZhy+K1L/ADsflP3g+lEK+TF4V6B5kXNvEowDW8ry+SN29sCljKRp1VHA5Wt2lPIqfy5xlGnVdFZjPL9+DqTHK9LrKZDqVLKVNwdOVpSF6QcYR/4VU9q3+nI/o82k+GxlTBVToWcAchUTiR4MoPsJp8cCE5XxUovp7P4mcP0pVxU6s4Cz6DIXcNc8OzkvrOk7/wCM/wCVVPar/pyK2j2t4k/zaf7tIH8pqcrwjjT6tjl9N7PHCKbtvfuphsNh6rYYZq2bMjMylcvmt/cCcSdIWMIBGy3IIBBHWkEHUEHJOfphbs4YeNU/JJfdlJahSHdTQeyiTbBpepO2UFLCWOyKSvSm1NwuJwT0r+JzW78rqt/eXnA45K1NalNsyMLgj+tPKV7pIpIdn1C4FwUKHmGLKNPS/pecHRviuq2Y9SoTkSpVYfdUKTb9oNHbJqFk4W+nN5WMll25vDRwaZqz2v8AVUas33V/PhKiOkjEVyfhMA7gczmPvlFh7yF3c2c218bUr4i5ppYlb6a3yUh3AAXP+81ahQVFCooVQLAAAADwAjZEhKzUfSi+mPbyyhVN/MdR7VfZpCcyM4t62YD1lh3b31oY3soSlS1+re1/EqeDDy9pYLTMekTdwYV0xeG+j7YzBdAr8VdRyvYgjy7zGzFnq0Lrz1LunyadM5HS0RVyvhgEDlWYVCSFBsSFy66a2vLnu5tf4rC0q3AsvaHcw0b5gzK9193BjlxgGlRQjUz+sWqEg+BAt7HlCXkmpts+h6T5z/ZslKqGUMpBUgEEcCDqCJ+5nnRpvGQTgq1wylurzcdL56Z8RqR6900ORrB6qbVbBSRVNr76tR2hTwgohg5pDOXII6xrHs25ceMld6NtnB4ZqwQOVKDKTl+swXjY98pG2hm3gojuaj+6paWLpNa2zn8Xp/xA/lLjg8ytn02vPDeDr3e3iqYvBtXWiocFwqZzYlbWu1tL8OEj91ukD4qu1CrRFF7HKMxNyt8ym4FiOPoZ7dGaW2dT8Xqn99h+Ur/SPu61GouNoXUhlNS32XBGWp6mwPjbvMYWcElZaqoWp523Xk0qVzfDfFcAi9kVKjnRL5eyOLE2Nhy8feeeA34pNgPinIBUZXQces5Kv3uI8D4GVndLYr7RxTY3FC6Buwp4Er9VQP0F+Z9YS8nS29ySjVy/0XkvmwMdVrUFqVqQpM2oQMWIU8C1wLE8beUkYiZPXFYWGIiIKJG7yH+6V/8AKf8ACSU5dqUOsoVU/SpsPcGAZBERNGROnZ+0XoOHptYj2I7iOYnNEA1DYG81PFC31agGqH8VPMfhJmYxTqFSGUkEG4INiD4GXvdrfMVLU65Afgr8A3ge4/I+EhSO3w6N1q3q4UBKnFqfBW+7+i3yPhMvrUWRirKVYGxBFiCOIIn9Gyq76blJjEL0wFrqNG4BwPsv+R5eU1GXk+Xq9Cp/Tr58eTGYn7r0GRirqVZSQwOhBHEGfidD4XBfOiI/3mv/AJS/xTVJm/RBhP8AiKlv0EHzZvxX3mkTlLk/S6BYoRGbwbAp4yiadUeKsPrK3Ij+XOZ5htoYrYtXq6q9Zh2Jtb6p7yhP1W71P+81acu09m08RSanVUMrDX8iDyI75EzpdR1vrg8SXf8As/Oytq08TSWrSbMp9weYI5Ed0zrpeN69Bf8ADf5sB+U/HR1iGobRq4YNmQ9YD3XpHst52BHr4T70om+Pw6/4afvVGmksM8d13q6bL5zh/Mk02ltkAWwtO1u5P/3PSltLbOYXw1MC4vonC+v2+6XsT7Jk9S07X35fM5NqtbD1T3U6h9lMzzot6wYfFtRCmoOryhr5SQGNjbhfhfxl+3ge2Ern/BqfwGU3ofX6HEf5ifwwuDFu+ogvZnlgd7cdtBno0BQoMo7RYtnAvY5bg8D4aXEn90dyFwRNR362swILW0AOpC311PEnjK9vxs98DjKeOoCwZvpByzcwfBxf1F+cv2ytppiKKVaZuri/iDzB8QdPSHxsZojmxqzeS4+HlEF0jbJ6/AuQO1SPWDyXR/3SfaefRrtXrsCqk9qiTTP3eKfum37MtVSmGBBFwQQR4HjMx3Hc4LalbCsey2ZR4lLvTPqhPvC3Rq36u+M+z2f8Fr3+2/8AC4RsptUqdhO8XHab0HzInL0a7v8Aw+F6xhapWs3iEH1B883r4Su40/2rtYINaFG4NuBVD2z+01l8pqCrYWEPZYFX11rs7LZfyzKtvjPt+mrcOtoD0AUj5zVpl3SVgnoYyli0Ghya8hUpG4B81t7GaJsfa1PE0Vq0zdWHqDzU9xEPhE0z6bbIvnOfyO2InLtPaVPD0mq1WyqoufHuA7ye6ZPc2ksszPHf+YRl/wDep8PGkub85q0y3cLCPjNoVMY62VWZvDO9wqjyUn5d81KakeLRbxlPs22jLafa3iPhVP7tKalMs2Sc28Ln/ErfKmRNTiQ0fE3+JmZ9MLdrDD9Wqf8A65Ob27z18AtMpRR6TKFucwKuBwNtDcajhwMr/S416+HX/Df95lH5TQds7ITFYd6L8GGh5gjVWHiDrL2RzUZSst6Hh7FMbd3GbU6upicRSSgbMqUbtoRx10vbS5Jt3SZ3wwa4fZNWnSXKqoqgeBZQb997n3kF0f7ZfDV3wGI0IY9XfgG4lR4MO0PM98u28GzfiMLVpc3Qgfe4r8wJHyaqjGdUpR+01h55z4Kz0T0wME55ms1/RUtLtMx6L9tijUqYWr2GZroG07Y7Lp56D2M06JcnXRyTpSXbYSs9I4H9m1r99O3nnX8ryzTOelHbwcJhKRzNnDOF114InmSb28u+RcmtVNRqlnxglOjBiNnXPAVKtvLS/wA7yJ6H1/4k/wCUP4z+ctOyNmfCbNFM/WWi7N94hmb2Jt6StdDw+jxB/Wpj90/zmvJ5oxcZ0xfZP9j8dJG7rU3XHULqylesy8mFslT8AfTxlu3U3hXG4dagsHHZqL3OOPoeI85K16CurKwDKwIIPAg6ETKqTPsXaNjc4ep86ZOh+8h/rWTlG5/69nWvsy59n5O6sM28Y8Cvyw/+8mulR7YDzq0x/EfykJs+oKm8LMCCO0QRqCOpUAiS3Sy/9zQd9Zfkry90cU/qbX7skujtbbNoftn3dpNbVemKNQ17dVkbPfhltrIncIW2dh/uH+JpUd6dsPtPFLg8Kfo1bttyJX6zH9VeXefSTGWej1VXRHu2kkvJSaXV9cAxqLhzV1/SyA8e4sFPzm+4CiiUkWkAKYUZMvDLbS3pK3trcWm+AFCktnpDNTY8S/2sx/W5+ndIfoz3lOuDrEhlv1d+On1qZ8RqR4X7pXujz6eD01nRP73D9/BocREwfVEREAREQDKd5Nm9RiXW3ZJzL91tR7G49JGTSt79hfEUsyD6RLlfEfaX8x4jxmaykEREpBERALnufvUbrQrNe+lNzxvyVj+B9JdpiwM1nYGONbDUnPErr5qSpPuLyMqKV0p7tjKMUg1Flq25g6I3odPUd0zSf0HtvBCthqtM/bpuPUg2+dpk3R9uucVXFR1+hpEFr8GbiqePefDzm4vY+JrdM5XLo+8aNuLsc4bBU1YWdvpH831APkLD0lgiJzPswgoRUV2KTtXZ21KWIq1MLVV6TtmWmzA2uBcAPw1vwYTjxFTbVYZOqSkDoWVqYP8A1ZmI9BNCiXJwemznEpL8yp7lbjjBXqVHD1mFtL5VHEgX1JNhc+HvFb7bpYrE4xatFUKqiAFnA7SktwPjNBiM9yy01br9PsULJtvvof8Ax/ynxqe2/wBKiPLq/wCUv0Rkn+N+OXzIjauDq1cA9PRqzUMp1ABcrY68BreRXR7u7WwdKqtZVBZwRZg2gW3KWyIydXVFzU+62OTa2zUxFF6TjsupHkeRHiDY+kqm4mwsZgnenVVTRa5BDgkMOYXuYcfTxl2iMiVUZTU+6EoW+252Ir4pK+FsGygMc+UhlPZI9Db0l9iE8C2qNsemRWNwt1jgqDdYB1rtdrG4Croig8+Z/alniJHuargq4qMeEcu0tm08RSanVUMjcR+BB5Ed8oTbiYzB1C+AxF1P2WIUnwYEZH89PSaPI3Zu1jVrV6eQAUmCg3ve4PLlwlTwc7aIWPL58rkqPx22+Hw9O/f9D/qWnkNxsbjHDY/E2UH6ikMR5AAIvnrNFiXJz/xU/tyb+LOXZmzKeHpLTpIFReA/Ek8ye+dURMnqSSWEUHYu6OJp7VbEuqimXrEEOCbPmCaeol+iJW8nOqqNSaj5yUPfvdPEYvFU3pKpRaag3cKb52Y6eREvYn2IyIVRhKUl3KVv3ubUxNSnXw1hVXRu1l0XVGB7wfxHdLTsl6pop16hatrOFIIuNLgjv4+s/eKq1AyCnTVlLdslrFV01A+1z08J0xkRqjGbmu/JUt6+j+ni262m3VVuZtdWtwzAag/rD5yIo0NtYcZVyV1HAlqbaebFW97zRIjJzlpouXVFtP2M9q0ttYgZTkoKeJDU1PupZh6Wkrut0fU8K3W1W66txBI7Kk8SoOpP6x+UtsRkR00VLqk237nJtegz4eqiC7NTdV1tqykDXlxlc6O9262Dp1VrhQXdSLMG0C25S3RGTq6k5qfdCQW+G7YxuHKCwqL2qbHk3cT3HgfQ8pOznoY9Hd0UktTy5tDpmFxrz0kNTgpxcZcMoG5W5OKw2MWrWVQgRxcOGNyLDSTnSDsCtjKNJKCqStQs12C6ZSBx8TLEKlTrsvVr1WW+fN2s3dl7vGdMud8nnjpYRrdSzhlLxGyMamzaOFoIofJlqt1gFhrdVPMm/Huv6SG5O6YwVHtWNZ7FyNbdyA9w+Z9JZIjJuNEVJS8LC9hKDvfuPWfFLicHlDkhm7QWzrazjz5+XjL3VqZQTYm3IC59BOWltZGyaMvWEhMykXsL+kJ4NW1Rtj0yPTZ71DSQ1kCVLDOAcwzc7Hu5zpnjhcWtQEqbgMy8LaqbG3h4z2kOi2EREFEREASob17o5ya1Adri6D7X6y+Phz8+NviAYuy2NiLEcZ8mpbZ3Xo4nVhlf9NdD+0ODSoY7cSuh7GWqPA5W9Vb8iZSFciSDbvYgccPU/wCkn8J04XdHE1D/ANyVHe5Cj+fylIQ4F+E1jYGBNHDU0biF182JYj0Jt6SM2BuamHIeoesqDhpZVPeBzPiZY5Cnx1uCO+c2zNm08PSWlSXKiiwH4knmT3zqiQYWciIiCiIiAIiIAiIgCIiAIiIAiIgCRm2aVA2bEVMqgGwNVkU+ikFjJOVupSaljalWpQeqrKnVOqh8lh2ly/Zuef8AOAcmCrouOojD9YtN1qBs2fI2VSbqH107/wDeeuAwhqnaCgkFqpAIJBBAOXUeM7HpvUxmHq9U6otOpfMACC1wAddD/OfvdzCOjYkuhXPXZlvzXkRKD8YTbltn9cfrIhUjn1i9gDzLW9547q56T1aFVyzAU6gJJP11GcXPcwtPBtj1PijSyH4dqwrluVwtynq9p77y4Ot1qPQQsXpPRYjkGIKsfIkwQ/eyh8QcRXZ2VHJp07MVtTTQsDyuefhI7a/wq0n6hneqqkhqdSq+UjW7PcqAOcktt7IYYWlTpIXWm6Z0BsXRb5h6nWfcdXNXC1qdLDVU+iIUGmEGumUC/H+UFOXE4l0GCxLMbEKlXU2IqLoxHDjfWdm8dVnalhkYhqrXYg2IppqxuOF/ynridmGpgOqIs3UqBfk6qCPmJx7qZq5bE1BqVWmn3UAzn1a/tAPCrhkONdMUXysF+H7brTsBYgFSO1fv/MSzYbDimiot7KLC5JPqTqZA7axZrUnpHBVixuFOVcobgrB76d8mdmUnWjTWobuEUMeOoGuvOQEXt1z8Vg1BIBeoSASL5Qp175xth3rbQrp1rrTFOnmysQToLKD9m5vcju8ZIbTwrtjcKwQlE63M3IZlsL+0bKwrjGYp2QhW6sKTwIA1tKCO2hs0YSth3ou4z1lpupdmBDefl+Etchd4MK71MLlQsFrqzEcgOZk1ICrDDNXx+IQ1HWmFp5grEX7IsAfsjiTbjYTxp7NZMa2Gp1qi0Xph2GYlhY2srHVbnn3EyV2ThXXF4p2QhWNPKTwIAINoo4V/7ReoUOTqFUNyJzXIlBxJghhsfQWk75aq1M6sxYdgXB1/rTxn3A0PjqlWpVduqSoadOmrFR2eLNl1JN52YzCu2PoOEJRKdS7cgWuAJzYRamDeqvUvVpO5qI1MBmUtxVlJHhrAPgpHCYqlTR2NGuHGRmLZWUXupOo4icuxNio+IxV2qWSqoW1RwdBftG/a9ZIYfD1MRikrVKZpU6QYU1e2cs2hYgcBb8BPHZzVKGJrq2HqMKtUMrqAVsdO0SdLX+Rgh60qx/tKrcnKuHU2ubXuDe3C9pz7IwPxqmvXZyGZurph2VVUGw+qRc6cZ14XBv8AH4h2QhGpoqtyOgvac+zHq4JTRahUqoGJpvSAbsk3sykixEA/eBLYbGDD52elUpl0DEsUKk3AJ1tp/XPh3c2acTTc1atQoKr5UDsLm+pYjU9wHAayS2fhKlXENiaqdXZMlJCQWA4lmtwJ7vGem6WEenhlWohVszkg8dTBTj2Zhzh8caKOxptR6zKzFspDZdCf61krU2RdEXOQUUhTYXv2SG9Cs5Uwr/2iahQ5Bh8oblfMDaTUgOfBYMUlIB0JJ8uAt8p0REAREQBERAEREAREQBERAEREAREQBERAEREAREQBERAEREAREQBERAEREAREQBERAEREAhtrYbFVc1NDSSm2mftZwpHaGXhfjJPBYRaVNaajsqAB6T2iAIiIAiIgCIiAIiIAiIgCIiAIiIAiIgCIiAIiIAiIgH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/>
            <a:endParaRPr lang="zh-CN" altLang="en-US"/>
          </a:p>
        </p:txBody>
      </p:sp>
      <p:sp>
        <p:nvSpPr>
          <p:cNvPr id="6159" name="AutoShape 12" descr="data:image/jpeg;base64,/9j/4AAQSkZJRgABAQAAAQABAAD/2wCEAAkGBhQREBQUEhAUFBUWFBUXFhcWFBQVFhsXFBgVFhQYFxUXHiYeFx4jGhUYHzEgIycpLCwsFR4xNTAqNScrLCkBCQoKDgwOGg8PGiklHiQqLSoqLy0sLDApKiopLCktKSkpNTUsLCksKSksKSksLCksLCksKS8pLCkpLCw1KSkpKf/AABEIAHABwgMBIgACEQEDEQH/xAAcAAEAAwEBAQEBAAAAAAAAAAAABQYHBAMBAgj/xABIEAACAQIDBAgCBgcGAwkAAAABAgADEQQSIQUGMUEHEyJRYXGBkRShIzJCcrHBUmKCorLR8BUkY3PT4TRVkhczNTZDU6Oz0v/EABoBAQEBAQEBAQAAAAAAAAAAAAABAgMEBQb/xAAvEQACAgEDAwICCgMAAAAAAAAAAQIDEQQhMRJBURNhcZEiIzJCYoGhscHRFCQz/9oADAMBAAIRAxEAPwDcYiIAiIgCIiAIlR3n6RaWFY06a9dVGhANkU9zNzPgPlKZX6UsYxuvVIO4U7/NjNKLZ47NbTW8N7+xsMTKMB0s4hSOtpU6g52ujfmPlLlsLf8Aw2KIXMaVQ8EqWFz+q3A+XHwhxaNV6yqx4T+ZZYiJk9QiIgCIiAIiIAiIgCIiAIiIAiIgCIiAIiIAiIgCIiAIiIAiIgCIiAIiIAiIgCIiAIiIAiIgCIiAIiIAiIgCIiAIiIAkNtjeJaVRKKWaq7KtuShiBdvfQT03j20MLRLaF20QePefAcZmuFxpFdKrEkiorsTxNmBJlIa/K/vztpsLgndDZ2IRD3FufoAT6SfBlU6TcCamAYqL9W61D5C6t7Br+kLk5ahtVScecGNkxETsfkhERALpuf0hvhyKWIJqUeAY6un5svhxHLums0K6uoZWDKwBBBuCDwIM/nKXro13sNKoMNVb6Nz9GT9lz9nyb8fOYlE+votY01XN7djVoiJzPuCIiAIiIAiIgCIiAIiIAiIgCIiAIiIAiIgCIiAIiIAiIgCIiAIiIAiIgCIiAIiIAiIgCIiAIiIAiIgCIiAIieONr5Kbv+irN7AmAZxvhtPrsSwB7NPsL5j6x9/wEg59Zrm54nU+s+TRk0nc3bQrUAjHt0wFPeV+y3tp5jxk9UphgVYAgggg6gg6EGZDs7aD0Ki1ENiPYjmD4GahsbbKYmnnQ2P2lPFT4+HcechTJN9Nz2wVTMoJoMew3HKT9hvHuPOVqf0XisIlVGSooZWFipFwRMm3v6PXw16tC9SjxI4unn+kvj7983GR8LV6FwbnXx+xTYiJs+UJ9VrG4Nj3z5EFN43S2z8VhKdU/Wtlf766N78fWTEzvohxt0r0ieDI4/aBVv4VmiTi1hn6rTWepVGTITebeylgUBqXZ2vkRbXNuJJPAeMrFDfvH1hnobOzJyPbN/JtAfSRXSbSK7QpPUBNIonsjHrB7Hh4zUcJVRkVqZBQqCpXhltpbwtLwjgpTttlHqwl8yA3W3nrYmo9OvhTQZFDC+bW5sbBgPDgTxn4303xbAGlloip1mfixW2TJ3A3+t8paJmXTE3aww/VrH50/wCULdmr5TqpbT38navSHiyARsuoQdQR1pFjw/8ATn3/ALQcZ/yqp7Vv9OXfAJalTHcij2AnRGV4NKq1r/o/kiN2LtN62GWrUpGkxDEob3FiQL5gDyvw5yl4TpRxFUkUtn9Za18jO1r8L2TThNAxjWpue5G/AzOuh9O1iT4Uh/GYRi6U1OFalznL+B11OkXFILvsx1UcSetAHqUsJObrb8UccSgBp1AL5GINxzKsOP4yyTJsPSC7ftQFlFY3C8B2Cao8r5o2ZmcrKZRzLKbxwWnYm/bVsa2Fq0FpsC6ghy12TlYgcQCZcJlnSBhzhNo0cUg0Yq5+9TsHHqtvczT8PWDorKbhgCD4EXEM66eyTlKE+U/07HpIDfDeoYCkrZA7u1lUtl0GrG9joNPcSfmU48na21hTBvRp6E8siHtn9ptB5iRIuptcIpR+09kaFu9tR8RhkrVaYpZwWC5iex9kkkDiNfIiQG2ek2hSfJQRsQ97dnRL9wbUt6D1nB0nbeamqYSjpnW75eOS+VEFu8g+gA5ye3O3Qp4OkpZQa7C7vxIv9lTyA4acZcLk5uyycvSg+OWQg3y2k3aXZhy+K1L/ADsflP3g+lEK+TF4V6B5kXNvEowDW8ry+SN29sCljKRp1VHA5Wt2lPIqfy5xlGnVdFZjPL9+DqTHK9LrKZDqVLKVNwdOVpSF6QcYR/4VU9q3+nI/o82k+GxlTBVToWcAchUTiR4MoPsJp8cCE5XxUovp7P4mcP0pVxU6s4Cz6DIXcNc8OzkvrOk7/wCM/wCVVPar/pyK2j2t4k/zaf7tIH8pqcrwjjT6tjl9N7PHCKbtvfuphsNh6rYYZq2bMjMylcvmt/cCcSdIWMIBGy3IIBBHWkEHUEHJOfphbs4YeNU/JJfdlJahSHdTQeyiTbBpepO2UFLCWOyKSvSm1NwuJwT0r+JzW78rqt/eXnA45K1NalNsyMLgj+tPKV7pIpIdn1C4FwUKHmGLKNPS/pecHRviuq2Y9SoTkSpVYfdUKTb9oNHbJqFk4W+nN5WMll25vDRwaZqz2v8AVUas33V/PhKiOkjEVyfhMA7gczmPvlFh7yF3c2c218bUr4i5ppYlb6a3yUh3AAXP+81ahQVFCooVQLAAAADwAjZEhKzUfSi+mPbyyhVN/MdR7VfZpCcyM4t62YD1lh3b31oY3soSlS1+re1/EqeDDy9pYLTMekTdwYV0xeG+j7YzBdAr8VdRyvYgjy7zGzFnq0Lrz1LunyadM5HS0RVyvhgEDlWYVCSFBsSFy66a2vLnu5tf4rC0q3AsvaHcw0b5gzK9193BjlxgGlRQjUz+sWqEg+BAt7HlCXkmpts+h6T5z/ZslKqGUMpBUgEEcCDqCJ+5nnRpvGQTgq1wylurzcdL56Z8RqR6900ORrB6qbVbBSRVNr76tR2hTwgohg5pDOXII6xrHs25ceMld6NtnB4ZqwQOVKDKTl+swXjY98pG2hm3gojuaj+6paWLpNa2zn8Xp/xA/lLjg8ytn02vPDeDr3e3iqYvBtXWiocFwqZzYlbWu1tL8OEj91ukD4qu1CrRFF7HKMxNyt8ym4FiOPoZ7dGaW2dT8Xqn99h+Ur/SPu61GouNoXUhlNS32XBGWp6mwPjbvMYWcElZaqoWp523Xk0qVzfDfFcAi9kVKjnRL5eyOLE2Nhy8feeeA34pNgPinIBUZXQces5Kv3uI8D4GVndLYr7RxTY3FC6Buwp4Er9VQP0F+Z9YS8nS29ySjVy/0XkvmwMdVrUFqVqQpM2oQMWIU8C1wLE8beUkYiZPXFYWGIiIKJG7yH+6V/8AKf8ACSU5dqUOsoVU/SpsPcGAZBERNGROnZ+0XoOHptYj2I7iOYnNEA1DYG81PFC31agGqH8VPMfhJmYxTqFSGUkEG4INiD4GXvdrfMVLU65Afgr8A3ge4/I+EhSO3w6N1q3q4UBKnFqfBW+7+i3yPhMvrUWRirKVYGxBFiCOIIn9Gyq76blJjEL0wFrqNG4BwPsv+R5eU1GXk+Xq9Cp/Tr58eTGYn7r0GRirqVZSQwOhBHEGfidD4XBfOiI/3mv/AJS/xTVJm/RBhP8AiKlv0EHzZvxX3mkTlLk/S6BYoRGbwbAp4yiadUeKsPrK3Ij+XOZ5htoYrYtXq6q9Zh2Jtb6p7yhP1W71P+81acu09m08RSanVUMrDX8iDyI75EzpdR1vrg8SXf8As/Oytq08TSWrSbMp9weYI5Ed0zrpeN69Bf8ADf5sB+U/HR1iGobRq4YNmQ9YD3XpHst52BHr4T70om+Pw6/4afvVGmksM8d13q6bL5zh/Mk02ltkAWwtO1u5P/3PSltLbOYXw1MC4vonC+v2+6XsT7Jk9S07X35fM5NqtbD1T3U6h9lMzzot6wYfFtRCmoOryhr5SQGNjbhfhfxl+3ge2Ern/BqfwGU3ofX6HEf5ifwwuDFu+ogvZnlgd7cdtBno0BQoMo7RYtnAvY5bg8D4aXEn90dyFwRNR362swILW0AOpC311PEnjK9vxs98DjKeOoCwZvpByzcwfBxf1F+cv2ytppiKKVaZuri/iDzB8QdPSHxsZojmxqzeS4+HlEF0jbJ6/AuQO1SPWDyXR/3SfaefRrtXrsCqk9qiTTP3eKfum37MtVSmGBBFwQQR4HjMx3Hc4LalbCsey2ZR4lLvTPqhPvC3Rq36u+M+z2f8Fr3+2/8AC4RsptUqdhO8XHab0HzInL0a7v8Aw+F6xhapWs3iEH1B883r4Su40/2rtYINaFG4NuBVD2z+01l8pqCrYWEPZYFX11rs7LZfyzKtvjPt+mrcOtoD0AUj5zVpl3SVgnoYyli0Ghya8hUpG4B81t7GaJsfa1PE0Vq0zdWHqDzU9xEPhE0z6bbIvnOfyO2InLtPaVPD0mq1WyqoufHuA7ye6ZPc2ksszPHf+YRl/wDep8PGkub85q0y3cLCPjNoVMY62VWZvDO9wqjyUn5d81KakeLRbxlPs22jLafa3iPhVP7tKalMs2Sc28Ln/ErfKmRNTiQ0fE3+JmZ9MLdrDD9Wqf8A65Ob27z18AtMpRR6TKFucwKuBwNtDcajhwMr/S416+HX/Df95lH5TQds7ITFYd6L8GGh5gjVWHiDrL2RzUZSst6Hh7FMbd3GbU6upicRSSgbMqUbtoRx10vbS5Jt3SZ3wwa4fZNWnSXKqoqgeBZQb997n3kF0f7ZfDV3wGI0IY9XfgG4lR4MO0PM98u28GzfiMLVpc3Qgfe4r8wJHyaqjGdUpR+01h55z4Kz0T0wME55ms1/RUtLtMx6L9tijUqYWr2GZroG07Y7Lp56D2M06JcnXRyTpSXbYSs9I4H9m1r99O3nnX8ryzTOelHbwcJhKRzNnDOF114InmSb28u+RcmtVNRqlnxglOjBiNnXPAVKtvLS/wA7yJ6H1/4k/wCUP4z+ctOyNmfCbNFM/WWi7N94hmb2Jt6StdDw+jxB/Wpj90/zmvJ5oxcZ0xfZP9j8dJG7rU3XHULqylesy8mFslT8AfTxlu3U3hXG4dagsHHZqL3OOPoeI85K16CurKwDKwIIPAg6ETKqTPsXaNjc4ep86ZOh+8h/rWTlG5/69nWvsy59n5O6sM28Y8Cvyw/+8mulR7YDzq0x/EfykJs+oKm8LMCCO0QRqCOpUAiS3Sy/9zQd9Zfkry90cU/qbX7skujtbbNoftn3dpNbVemKNQ17dVkbPfhltrIncIW2dh/uH+JpUd6dsPtPFLg8Kfo1bttyJX6zH9VeXefSTGWej1VXRHu2kkvJSaXV9cAxqLhzV1/SyA8e4sFPzm+4CiiUkWkAKYUZMvDLbS3pK3trcWm+AFCktnpDNTY8S/2sx/W5+ndIfoz3lOuDrEhlv1d+On1qZ8RqR4X7pXujz6eD01nRP73D9/BocREwfVEREAREQDKd5Nm9RiXW3ZJzL91tR7G49JGTSt79hfEUsyD6RLlfEfaX8x4jxmaykEREpBERALnufvUbrQrNe+lNzxvyVj+B9JdpiwM1nYGONbDUnPErr5qSpPuLyMqKV0p7tjKMUg1Flq25g6I3odPUd0zSf0HtvBCthqtM/bpuPUg2+dpk3R9uucVXFR1+hpEFr8GbiqePefDzm4vY+JrdM5XLo+8aNuLsc4bBU1YWdvpH831APkLD0lgiJzPswgoRUV2KTtXZ21KWIq1MLVV6TtmWmzA2uBcAPw1vwYTjxFTbVYZOqSkDoWVqYP8A1ZmI9BNCiXJwemznEpL8yp7lbjjBXqVHD1mFtL5VHEgX1JNhc+HvFb7bpYrE4xatFUKqiAFnA7SktwPjNBiM9yy01br9PsULJtvvof8Ax/ynxqe2/wBKiPLq/wCUv0Rkn+N+OXzIjauDq1cA9PRqzUMp1ABcrY68BreRXR7u7WwdKqtZVBZwRZg2gW3KWyIydXVFzU+62OTa2zUxFF6TjsupHkeRHiDY+kqm4mwsZgnenVVTRa5BDgkMOYXuYcfTxl2iMiVUZTU+6EoW+252Ir4pK+FsGygMc+UhlPZI9Db0l9iE8C2qNsemRWNwt1jgqDdYB1rtdrG4Croig8+Z/alniJHuargq4qMeEcu0tm08RSanVUMjcR+BB5Ed8oTbiYzB1C+AxF1P2WIUnwYEZH89PSaPI3Zu1jVrV6eQAUmCg3ve4PLlwlTwc7aIWPL58rkqPx22+Hw9O/f9D/qWnkNxsbjHDY/E2UH6ikMR5AAIvnrNFiXJz/xU/tyb+LOXZmzKeHpLTpIFReA/Ek8ye+dURMnqSSWEUHYu6OJp7VbEuqimXrEEOCbPmCaeol+iJW8nOqqNSaj5yUPfvdPEYvFU3pKpRaag3cKb52Y6eREvYn2IyIVRhKUl3KVv3ubUxNSnXw1hVXRu1l0XVGB7wfxHdLTsl6pop16hatrOFIIuNLgjv4+s/eKq1AyCnTVlLdslrFV01A+1z08J0xkRqjGbmu/JUt6+j+ni262m3VVuZtdWtwzAag/rD5yIo0NtYcZVyV1HAlqbaebFW97zRIjJzlpouXVFtP2M9q0ttYgZTkoKeJDU1PupZh6Wkrut0fU8K3W1W66txBI7Kk8SoOpP6x+UtsRkR00VLqk237nJtegz4eqiC7NTdV1tqykDXlxlc6O9262Dp1VrhQXdSLMG0C25S3RGTq6k5qfdCQW+G7YxuHKCwqL2qbHk3cT3HgfQ8pOznoY9Hd0UktTy5tDpmFxrz0kNTgpxcZcMoG5W5OKw2MWrWVQgRxcOGNyLDSTnSDsCtjKNJKCqStQs12C6ZSBx8TLEKlTrsvVr1WW+fN2s3dl7vGdMud8nnjpYRrdSzhlLxGyMamzaOFoIofJlqt1gFhrdVPMm/Huv6SG5O6YwVHtWNZ7FyNbdyA9w+Z9JZIjJuNEVJS8LC9hKDvfuPWfFLicHlDkhm7QWzrazjz5+XjL3VqZQTYm3IC59BOWltZGyaMvWEhMykXsL+kJ4NW1Rtj0yPTZ71DSQ1kCVLDOAcwzc7Hu5zpnjhcWtQEqbgMy8LaqbG3h4z2kOi2EREFEREASob17o5ya1Adri6D7X6y+Phz8+NviAYuy2NiLEcZ8mpbZ3Xo4nVhlf9NdD+0ODSoY7cSuh7GWqPA5W9Vb8iZSFciSDbvYgccPU/wCkn8J04XdHE1D/ANyVHe5Cj+fylIQ4F+E1jYGBNHDU0biF182JYj0Jt6SM2BuamHIeoesqDhpZVPeBzPiZY5Cnx1uCO+c2zNm08PSWlSXKiiwH4knmT3zqiQYWciIiCiIiAIiIAiIgCIiAIiIAiIgCRm2aVA2bEVMqgGwNVkU+ikFjJOVupSaljalWpQeqrKnVOqh8lh2ly/Zuef8AOAcmCrouOojD9YtN1qBs2fI2VSbqH107/wDeeuAwhqnaCgkFqpAIJBBAOXUeM7HpvUxmHq9U6otOpfMACC1wAddD/OfvdzCOjYkuhXPXZlvzXkRKD8YTbltn9cfrIhUjn1i9gDzLW9547q56T1aFVyzAU6gJJP11GcXPcwtPBtj1PijSyH4dqwrluVwtynq9p77y4Ot1qPQQsXpPRYjkGIKsfIkwQ/eyh8QcRXZ2VHJp07MVtTTQsDyuefhI7a/wq0n6hneqqkhqdSq+UjW7PcqAOcktt7IYYWlTpIXWm6Z0BsXRb5h6nWfcdXNXC1qdLDVU+iIUGmEGumUC/H+UFOXE4l0GCxLMbEKlXU2IqLoxHDjfWdm8dVnalhkYhqrXYg2IppqxuOF/ynridmGpgOqIs3UqBfk6qCPmJx7qZq5bE1BqVWmn3UAzn1a/tAPCrhkONdMUXysF+H7brTsBYgFSO1fv/MSzYbDimiot7KLC5JPqTqZA7axZrUnpHBVixuFOVcobgrB76d8mdmUnWjTWobuEUMeOoGuvOQEXt1z8Vg1BIBeoSASL5Qp175xth3rbQrp1rrTFOnmysQToLKD9m5vcju8ZIbTwrtjcKwQlE63M3IZlsL+0bKwrjGYp2QhW6sKTwIA1tKCO2hs0YSth3ou4z1lpupdmBDefl+Etchd4MK71MLlQsFrqzEcgOZk1ICrDDNXx+IQ1HWmFp5grEX7IsAfsjiTbjYTxp7NZMa2Gp1qi0Xph2GYlhY2srHVbnn3EyV2ThXXF4p2QhWNPKTwIAINoo4V/7ReoUOTqFUNyJzXIlBxJghhsfQWk75aq1M6sxYdgXB1/rTxn3A0PjqlWpVduqSoadOmrFR2eLNl1JN52YzCu2PoOEJRKdS7cgWuAJzYRamDeqvUvVpO5qI1MBmUtxVlJHhrAPgpHCYqlTR2NGuHGRmLZWUXupOo4icuxNio+IxV2qWSqoW1RwdBftG/a9ZIYfD1MRikrVKZpU6QYU1e2cs2hYgcBb8BPHZzVKGJrq2HqMKtUMrqAVsdO0SdLX+Rgh60qx/tKrcnKuHU2ubXuDe3C9pz7IwPxqmvXZyGZurph2VVUGw+qRc6cZ14XBv8AH4h2QhGpoqtyOgvac+zHq4JTRahUqoGJpvSAbsk3sykixEA/eBLYbGDD52elUpl0DEsUKk3AJ1tp/XPh3c2acTTc1atQoKr5UDsLm+pYjU9wHAayS2fhKlXENiaqdXZMlJCQWA4lmtwJ7vGem6WEenhlWohVszkg8dTBTj2Zhzh8caKOxptR6zKzFspDZdCf61krU2RdEXOQUUhTYXv2SG9Cs5Uwr/2iahQ5Bh8oblfMDaTUgOfBYMUlIB0JJ8uAt8p0REAREQBERAEREAREQBERAEREAREQBERAEREAREQBERAEREAREQBERAEREAREQBERAEREAhtrYbFVc1NDSSm2mftZwpHaGXhfjJPBYRaVNaajsqAB6T2iAIiIAiIgCIiAIiIAiIgCIiAIiIAiIgCIiAIiIAiIgH//2Q==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/>
            <a:endParaRPr lang="zh-CN" altLang="en-US"/>
          </a:p>
        </p:txBody>
      </p:sp>
      <p:pic>
        <p:nvPicPr>
          <p:cNvPr id="6161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4" t="14946" r="27156" b="27528"/>
          <a:stretch>
            <a:fillRect/>
          </a:stretch>
        </p:blipFill>
        <p:spPr bwMode="auto">
          <a:xfrm>
            <a:off x="304800" y="5324475"/>
            <a:ext cx="214630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0" t="33598" r="54358" b="25865"/>
          <a:stretch/>
        </p:blipFill>
        <p:spPr bwMode="auto">
          <a:xfrm>
            <a:off x="2771800" y="4725144"/>
            <a:ext cx="1419724" cy="197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8" t="22925" r="53918" b="47131"/>
          <a:stretch/>
        </p:blipFill>
        <p:spPr bwMode="auto">
          <a:xfrm>
            <a:off x="4427984" y="4755306"/>
            <a:ext cx="1683462" cy="197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7" name="组合 5"/>
          <p:cNvGrpSpPr/>
          <p:nvPr/>
        </p:nvGrpSpPr>
        <p:grpSpPr>
          <a:xfrm>
            <a:off x="2831261" y="1668501"/>
            <a:ext cx="2855227" cy="2201824"/>
            <a:chOff x="1619672" y="1393828"/>
            <a:chExt cx="2855227" cy="2201824"/>
          </a:xfrm>
        </p:grpSpPr>
        <p:pic>
          <p:nvPicPr>
            <p:cNvPr id="18" name="Picture 2" descr="http://fmn.rrimg.com/fmn045/20100422/0005/p_large_QNzt_7f9800031e5e2d0d.jpg"/>
            <p:cNvPicPr>
              <a:picLocks noChangeAspect="1" noChangeArrowheads="1"/>
            </p:cNvPicPr>
            <p:nvPr/>
          </p:nvPicPr>
          <p:blipFill>
            <a:blip r:embed="rId11" cstate="print">
              <a:lum bright="1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59" t="19186" r="41861" b="63371"/>
            <a:stretch>
              <a:fillRect/>
            </a:stretch>
          </p:blipFill>
          <p:spPr bwMode="auto">
            <a:xfrm>
              <a:off x="1619672" y="1393829"/>
              <a:ext cx="1346049" cy="1817166"/>
            </a:xfrm>
            <a:prstGeom prst="rect">
              <a:avLst/>
            </a:prstGeom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D:\document\pics\Me\大头照.JPG"/>
            <p:cNvPicPr>
              <a:picLocks noChangeAspect="1" noChangeArrowheads="1"/>
            </p:cNvPicPr>
            <p:nvPr/>
          </p:nvPicPr>
          <p:blipFill>
            <a:blip r:embed="rId13" cstate="print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024" y="1393828"/>
              <a:ext cx="1362875" cy="1817166"/>
            </a:xfrm>
            <a:prstGeom prst="rect">
              <a:avLst/>
            </a:prstGeom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822629" y="322170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Adobe 黑体 Std R" pitchFamily="34" charset="-122"/>
                  <a:ea typeface="Adobe 黑体 Std R" pitchFamily="34" charset="-122"/>
                </a:rPr>
                <a:t>俞春华</a:t>
              </a:r>
              <a:endParaRPr lang="en-US" dirty="0">
                <a:latin typeface="Adobe 黑体 Std R" pitchFamily="34" charset="-122"/>
                <a:ea typeface="Adobe 黑体 Std R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34797" y="322632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Adobe 黑体 Std R" pitchFamily="34" charset="-122"/>
                  <a:ea typeface="Adobe 黑体 Std R" pitchFamily="34" charset="-122"/>
                </a:rPr>
                <a:t>石金博</a:t>
              </a:r>
              <a:endParaRPr lang="en-US" dirty="0">
                <a:latin typeface="Adobe 黑体 Std R" pitchFamily="34" charset="-122"/>
                <a:ea typeface="Adobe 黑体 Std R" pitchFamily="34" charset="-122"/>
              </a:endParaRPr>
            </a:p>
          </p:txBody>
        </p:sp>
      </p:grpSp>
      <p:sp>
        <p:nvSpPr>
          <p:cNvPr id="23" name="矩形 15"/>
          <p:cNvSpPr/>
          <p:nvPr/>
        </p:nvSpPr>
        <p:spPr>
          <a:xfrm>
            <a:off x="0" y="764704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   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d</a:t>
            </a:r>
            <a:r>
              <a:rPr lang="en-US" altLang="zh-CN" sz="2800" b="1" dirty="0">
                <a:solidFill>
                  <a:schemeClr val="bg1"/>
                </a:solidFill>
              </a:rPr>
              <a:t>) More startups: Lie Group Automation</a:t>
            </a:r>
            <a:endParaRPr lang="zh-CN" altLang="en-US" sz="2800" b="1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4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50662" r="45830" b="23540"/>
          <a:stretch/>
        </p:blipFill>
        <p:spPr bwMode="auto">
          <a:xfrm>
            <a:off x="6012160" y="1693809"/>
            <a:ext cx="2903737" cy="167962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15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3" t="32667" r="47797" b="30876"/>
          <a:stretch/>
        </p:blipFill>
        <p:spPr bwMode="auto">
          <a:xfrm>
            <a:off x="6269840" y="4343248"/>
            <a:ext cx="2756759" cy="2353551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下箭头 22"/>
          <p:cNvSpPr/>
          <p:nvPr/>
        </p:nvSpPr>
        <p:spPr>
          <a:xfrm>
            <a:off x="6857380" y="3438525"/>
            <a:ext cx="597123" cy="904723"/>
          </a:xfrm>
          <a:prstGeom prst="downArrow">
            <a:avLst/>
          </a:prstGeom>
          <a:gradFill>
            <a:gsLst>
              <a:gs pos="0">
                <a:srgbClr val="FFFF99"/>
              </a:gs>
              <a:gs pos="78000">
                <a:srgbClr val="FFFF00"/>
              </a:gs>
              <a:gs pos="100000">
                <a:srgbClr val="FFCC00"/>
              </a:gs>
            </a:gsLst>
          </a:gra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粤港机器人产学研体系</a:t>
            </a:r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99683" name="Picture 3" descr="C:\Users\eezxli\Desktop\img8369original.jpg"/>
          <p:cNvPicPr>
            <a:picLocks noChangeAspect="1" noChangeArrowheads="1"/>
          </p:cNvPicPr>
          <p:nvPr/>
        </p:nvPicPr>
        <p:blipFill rotWithShape="1">
          <a:blip r:embed="rId2" cstate="print"/>
          <a:srcRect t="36635" r="17836" b="19541"/>
          <a:stretch/>
        </p:blipFill>
        <p:spPr bwMode="auto">
          <a:xfrm>
            <a:off x="966446" y="1310208"/>
            <a:ext cx="7415554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 bwMode="auto">
          <a:xfrm>
            <a:off x="6467475" y="5718451"/>
            <a:ext cx="247650" cy="24765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tx1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486275" y="1503263"/>
            <a:ext cx="247650" cy="24765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tx1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33925" y="4034358"/>
            <a:ext cx="247650" cy="24765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tx1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209800" y="3866233"/>
            <a:ext cx="2524125" cy="1787375"/>
            <a:chOff x="2209800" y="3622825"/>
            <a:chExt cx="2524125" cy="1787375"/>
          </a:xfrm>
        </p:grpSpPr>
        <p:pic>
          <p:nvPicPr>
            <p:cNvPr id="126990" name="Picture 14" descr="http://www.shenzhen-institute.ust.hk/images/inner_photo0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45" t="65855" r="8935" b="3583"/>
            <a:stretch/>
          </p:blipFill>
          <p:spPr bwMode="auto">
            <a:xfrm>
              <a:off x="2209800" y="3622825"/>
              <a:ext cx="1581190" cy="1032249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991" name="Picture 15" descr="C:\Users\Troy Woo\Desktop\未标题-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5070625"/>
              <a:ext cx="1573457" cy="3395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0000"/>
              </a:solidFill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cxnSp>
          <p:nvCxnSpPr>
            <p:cNvPr id="35" name="直接箭头连接符 34"/>
            <p:cNvCxnSpPr>
              <a:stCxn id="20" idx="2"/>
              <a:endCxn id="126990" idx="3"/>
            </p:cNvCxnSpPr>
            <p:nvPr/>
          </p:nvCxnSpPr>
          <p:spPr>
            <a:xfrm flipH="1">
              <a:off x="3790990" y="3986783"/>
              <a:ext cx="942935" cy="152167"/>
            </a:xfrm>
            <a:prstGeom prst="straightConnector1">
              <a:avLst/>
            </a:prstGeom>
            <a:solidFill>
              <a:srgbClr val="FFFF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dist="53882" dir="2700000" algn="ctr" rotWithShape="0">
                <a:schemeClr val="tx1">
                  <a:alpha val="50000"/>
                </a:schemeClr>
              </a:outerShdw>
            </a:effectLst>
          </p:spPr>
        </p:cxnSp>
        <p:pic>
          <p:nvPicPr>
            <p:cNvPr id="126988" name="Picture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1" y="4724400"/>
              <a:ext cx="1581190" cy="2847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cxnSp>
        <p:nvCxnSpPr>
          <p:cNvPr id="43" name="直接箭头连接符 42"/>
          <p:cNvCxnSpPr>
            <a:stCxn id="9" idx="1"/>
            <a:endCxn id="20" idx="5"/>
          </p:cNvCxnSpPr>
          <p:nvPr/>
        </p:nvCxnSpPr>
        <p:spPr>
          <a:xfrm flipH="1" flipV="1">
            <a:off x="4945307" y="4245740"/>
            <a:ext cx="1558436" cy="1508979"/>
          </a:xfrm>
          <a:prstGeom prst="straightConnector1">
            <a:avLst/>
          </a:prstGeom>
          <a:solidFill>
            <a:srgbClr val="FFFF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2700000" algn="ctr" rotWithShape="0">
              <a:schemeClr val="tx1">
                <a:alpha val="50000"/>
              </a:schemeClr>
            </a:outerShdw>
          </a:effectLst>
        </p:spPr>
      </p:cxnSp>
      <p:grpSp>
        <p:nvGrpSpPr>
          <p:cNvPr id="39" name="组合 38"/>
          <p:cNvGrpSpPr/>
          <p:nvPr/>
        </p:nvGrpSpPr>
        <p:grpSpPr>
          <a:xfrm>
            <a:off x="64193" y="4625766"/>
            <a:ext cx="2145607" cy="603434"/>
            <a:chOff x="64193" y="4382358"/>
            <a:chExt cx="2145607" cy="603434"/>
          </a:xfrm>
        </p:grpSpPr>
        <p:pic>
          <p:nvPicPr>
            <p:cNvPr id="126996" name="Picture 20" descr="http://www.quadrocopter.com/assets/images/dji-innovations-logo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3" y="4636808"/>
              <a:ext cx="1612207" cy="34898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rgbClr val="FF0000"/>
              </a:solidFill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cxnSp>
          <p:nvCxnSpPr>
            <p:cNvPr id="50" name="直接箭头连接符 49"/>
            <p:cNvCxnSpPr>
              <a:stCxn id="126990" idx="1"/>
            </p:cNvCxnSpPr>
            <p:nvPr/>
          </p:nvCxnSpPr>
          <p:spPr>
            <a:xfrm flipH="1">
              <a:off x="1676400" y="4382358"/>
              <a:ext cx="533400" cy="516124"/>
            </a:xfrm>
            <a:prstGeom prst="straightConnector1">
              <a:avLst/>
            </a:prstGeom>
            <a:solidFill>
              <a:srgbClr val="FFFF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dist="53882" dir="2700000" algn="ctr" rotWithShape="0">
                <a:schemeClr val="tx1">
                  <a:alpha val="50000"/>
                </a:schemeClr>
              </a:outerShdw>
            </a:effectLst>
          </p:spPr>
        </p:cxnSp>
      </p:grpSp>
      <p:grpSp>
        <p:nvGrpSpPr>
          <p:cNvPr id="38" name="组合 37"/>
          <p:cNvGrpSpPr/>
          <p:nvPr/>
        </p:nvGrpSpPr>
        <p:grpSpPr>
          <a:xfrm>
            <a:off x="419047" y="3765452"/>
            <a:ext cx="1790753" cy="860314"/>
            <a:chOff x="419047" y="3522044"/>
            <a:chExt cx="1790753" cy="860314"/>
          </a:xfrm>
        </p:grpSpPr>
        <p:pic>
          <p:nvPicPr>
            <p:cNvPr id="126992" name="Picture 16" descr="C:\Users\Troy Woo\Desktop\未标题-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47" y="3522044"/>
              <a:ext cx="1180650" cy="3836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rgbClr val="FF0000"/>
              </a:solidFill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cxnSp>
          <p:nvCxnSpPr>
            <p:cNvPr id="53" name="直接箭头连接符 52"/>
            <p:cNvCxnSpPr>
              <a:stCxn id="126990" idx="1"/>
            </p:cNvCxnSpPr>
            <p:nvPr/>
          </p:nvCxnSpPr>
          <p:spPr>
            <a:xfrm flipH="1" flipV="1">
              <a:off x="1599697" y="3712769"/>
              <a:ext cx="610103" cy="669589"/>
            </a:xfrm>
            <a:prstGeom prst="straightConnector1">
              <a:avLst/>
            </a:prstGeom>
            <a:solidFill>
              <a:srgbClr val="FFFF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dist="53882" dir="2700000" algn="ctr" rotWithShape="0">
                <a:schemeClr val="tx1">
                  <a:alpha val="50000"/>
                </a:schemeClr>
              </a:outerShdw>
            </a:effectLst>
          </p:spPr>
        </p:cxnSp>
      </p:grpSp>
      <p:grpSp>
        <p:nvGrpSpPr>
          <p:cNvPr id="63" name="组合 62"/>
          <p:cNvGrpSpPr/>
          <p:nvPr/>
        </p:nvGrpSpPr>
        <p:grpSpPr>
          <a:xfrm>
            <a:off x="4488148" y="776808"/>
            <a:ext cx="2367443" cy="838200"/>
            <a:chOff x="4488148" y="533400"/>
            <a:chExt cx="2367443" cy="838199"/>
          </a:xfrm>
        </p:grpSpPr>
        <p:pic>
          <p:nvPicPr>
            <p:cNvPr id="127009" name="Picture 33" descr="东莞市李群自动化设备有限公司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148" y="533400"/>
              <a:ext cx="2367443" cy="4591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>
              <a:solidFill>
                <a:srgbClr val="FF0000"/>
              </a:solidFill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cxnSp>
          <p:nvCxnSpPr>
            <p:cNvPr id="68" name="直接箭头连接符 67"/>
            <p:cNvCxnSpPr>
              <a:stCxn id="127000" idx="0"/>
              <a:endCxn id="127009" idx="2"/>
            </p:cNvCxnSpPr>
            <p:nvPr/>
          </p:nvCxnSpPr>
          <p:spPr>
            <a:xfrm flipV="1">
              <a:off x="5663529" y="992577"/>
              <a:ext cx="8341" cy="379022"/>
            </a:xfrm>
            <a:prstGeom prst="straightConnector1">
              <a:avLst/>
            </a:prstGeom>
            <a:solidFill>
              <a:srgbClr val="FFFF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dist="53882" dir="2700000" algn="ctr" rotWithShape="0">
                <a:schemeClr val="tx1">
                  <a:alpha val="50000"/>
                </a:schemeClr>
              </a:outerShdw>
            </a:effectLst>
          </p:spPr>
        </p:cxnSp>
      </p:grpSp>
      <p:grpSp>
        <p:nvGrpSpPr>
          <p:cNvPr id="127011" name="组合 127010"/>
          <p:cNvGrpSpPr/>
          <p:nvPr/>
        </p:nvGrpSpPr>
        <p:grpSpPr>
          <a:xfrm>
            <a:off x="6450257" y="776807"/>
            <a:ext cx="2618994" cy="838201"/>
            <a:chOff x="6450257" y="533399"/>
            <a:chExt cx="2618994" cy="838201"/>
          </a:xfrm>
        </p:grpSpPr>
        <p:pic>
          <p:nvPicPr>
            <p:cNvPr id="127007" name="Picture 31" descr="http://www.parallex.com.cn/images/top_ds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22895" r="69419" b="19011"/>
            <a:stretch/>
          </p:blipFill>
          <p:spPr bwMode="auto">
            <a:xfrm>
              <a:off x="7010400" y="533399"/>
              <a:ext cx="2058851" cy="4591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>
              <a:solidFill>
                <a:srgbClr val="FF0000"/>
              </a:solidFill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cxnSp>
          <p:nvCxnSpPr>
            <p:cNvPr id="74" name="直接箭头连接符 73"/>
            <p:cNvCxnSpPr>
              <a:endCxn id="127007" idx="2"/>
            </p:cNvCxnSpPr>
            <p:nvPr/>
          </p:nvCxnSpPr>
          <p:spPr>
            <a:xfrm flipV="1">
              <a:off x="6450257" y="992576"/>
              <a:ext cx="1589569" cy="379024"/>
            </a:xfrm>
            <a:prstGeom prst="straightConnector1">
              <a:avLst/>
            </a:prstGeom>
            <a:solidFill>
              <a:srgbClr val="FFFF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dist="53882" dir="2700000" algn="ctr" rotWithShape="0">
                <a:schemeClr val="tx1">
                  <a:alpha val="50000"/>
                </a:schemeClr>
              </a:outerShdw>
            </a:effectLst>
          </p:spPr>
        </p:cxnSp>
      </p:grpSp>
      <p:cxnSp>
        <p:nvCxnSpPr>
          <p:cNvPr id="80" name="直接箭头连接符 79"/>
          <p:cNvCxnSpPr>
            <a:stCxn id="9" idx="0"/>
            <a:endCxn id="16" idx="4"/>
          </p:cNvCxnSpPr>
          <p:nvPr/>
        </p:nvCxnSpPr>
        <p:spPr>
          <a:xfrm flipH="1" flipV="1">
            <a:off x="4610100" y="1750913"/>
            <a:ext cx="1981200" cy="3967538"/>
          </a:xfrm>
          <a:prstGeom prst="straightConnector1">
            <a:avLst/>
          </a:prstGeom>
          <a:solidFill>
            <a:srgbClr val="FFFF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2700000" algn="ctr" rotWithShape="0">
              <a:schemeClr val="tx1">
                <a:alpha val="50000"/>
              </a:schemeClr>
            </a:outerShdw>
          </a:effectLst>
        </p:spPr>
      </p:cxnSp>
      <p:grpSp>
        <p:nvGrpSpPr>
          <p:cNvPr id="60" name="组合 59"/>
          <p:cNvGrpSpPr/>
          <p:nvPr/>
        </p:nvGrpSpPr>
        <p:grpSpPr>
          <a:xfrm>
            <a:off x="4876800" y="1615008"/>
            <a:ext cx="1573457" cy="1452265"/>
            <a:chOff x="4876800" y="1371600"/>
            <a:chExt cx="1573457" cy="1452265"/>
          </a:xfrm>
        </p:grpSpPr>
        <p:pic>
          <p:nvPicPr>
            <p:cNvPr id="127000" name="Picture 24" descr="http://kjcx.ssl.gov.cn/upload_files/2012/7/c_20120727_172023868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73457" cy="945238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876800" y="2362200"/>
              <a:ext cx="1573457" cy="461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>
              <a:solidFill>
                <a:srgbClr val="FF0000"/>
              </a:solidFill>
            </a:ln>
            <a:effectLst>
              <a:reflection blurRad="12700" stA="38000" endPos="28000" dist="5000" dir="5400000" sy="-100000" algn="bl" rotWithShape="0"/>
            </a:effectLst>
            <a:ex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2"/>
                  </a:solidFill>
                  <a:latin typeface="华文细黑" pitchFamily="2" charset="-122"/>
                  <a:ea typeface="华文细黑" pitchFamily="2" charset="-122"/>
                </a:rPr>
                <a:t>广东省运动</a:t>
              </a:r>
              <a:r>
                <a:rPr lang="zh-CN" altLang="en-US" sz="1200" dirty="0">
                  <a:solidFill>
                    <a:schemeClr val="tx2"/>
                  </a:solidFill>
                  <a:latin typeface="华文细黑" pitchFamily="2" charset="-122"/>
                  <a:ea typeface="华文细黑" pitchFamily="2" charset="-122"/>
                </a:rPr>
                <a:t>控制与先进装备国际创新</a:t>
              </a:r>
              <a:r>
                <a:rPr lang="zh-CN" altLang="en-US" sz="1200" dirty="0" smtClean="0">
                  <a:solidFill>
                    <a:schemeClr val="tx2"/>
                  </a:solidFill>
                  <a:latin typeface="华文细黑" pitchFamily="2" charset="-122"/>
                  <a:ea typeface="华文细黑" pitchFamily="2" charset="-122"/>
                </a:rPr>
                <a:t>团队</a:t>
              </a:r>
              <a:endParaRPr lang="zh-CN" altLang="en-US" sz="1200" dirty="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78857" y="4077072"/>
            <a:ext cx="2141836" cy="2573050"/>
            <a:chOff x="6678857" y="4077072"/>
            <a:chExt cx="2141836" cy="2573050"/>
          </a:xfrm>
        </p:grpSpPr>
        <p:grpSp>
          <p:nvGrpSpPr>
            <p:cNvPr id="21" name="组合 20"/>
            <p:cNvGrpSpPr/>
            <p:nvPr/>
          </p:nvGrpSpPr>
          <p:grpSpPr>
            <a:xfrm>
              <a:off x="6678857" y="4077072"/>
              <a:ext cx="2141836" cy="2134827"/>
              <a:chOff x="6678857" y="4065617"/>
              <a:chExt cx="2141836" cy="2134827"/>
            </a:xfrm>
          </p:grpSpPr>
          <p:cxnSp>
            <p:nvCxnSpPr>
              <p:cNvPr id="5" name="直接箭头连接符 4"/>
              <p:cNvCxnSpPr>
                <a:stCxn id="9" idx="7"/>
                <a:endCxn id="126982" idx="1"/>
              </p:cNvCxnSpPr>
              <p:nvPr/>
            </p:nvCxnSpPr>
            <p:spPr>
              <a:xfrm flipV="1">
                <a:off x="6678857" y="4658753"/>
                <a:ext cx="560143" cy="1084511"/>
              </a:xfrm>
              <a:prstGeom prst="straightConnector1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</p:spPr>
          </p:cxnSp>
          <p:pic>
            <p:nvPicPr>
              <p:cNvPr id="126982" name="Picture 6" descr="http://upload.wikimedia.org/wikipedia/commons/thumb/2/23/HKUST_Sundial.JPG/220px-HKUST_Sundial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9000" y="4065617"/>
                <a:ext cx="1581693" cy="11862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979" name="Picture 3" descr="C:\Users\Troy Woo\Desktop\HKUST_Logo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9503" y="5289753"/>
                <a:ext cx="1371097" cy="4301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0000"/>
                </a:solidFill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126980" name="Picture 4" descr="C:\Users\Troy Woo\Desktop\未标题-1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9503" y="5793809"/>
                <a:ext cx="1370013" cy="40663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0000"/>
                </a:solidFill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7226300" y="6250012"/>
              <a:ext cx="1370516" cy="4001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>
              <a:solidFill>
                <a:srgbClr val="FF0000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Cambria Math"/>
                </a:rPr>
                <a:t>逸动科技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0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7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FFFFFF">
                  <a:alpha val="0"/>
                </a:srgbClr>
              </a:gs>
              <a:gs pos="5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5. Opportunities </a:t>
            </a:r>
            <a:r>
              <a:rPr lang="en-US" altLang="zh-CN" sz="40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and </a:t>
            </a:r>
            <a:r>
              <a:rPr lang="en-US" altLang="zh-CN" sz="40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Challenges of a New Robotics Industry in China</a:t>
            </a:r>
            <a:endParaRPr lang="en-US" altLang="zh-CN" sz="40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 algn="ctr"/>
            <a:endParaRPr lang="zh-CN" altLang="en-US" sz="40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3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5.1</a:t>
            </a:r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Major </a:t>
            </a:r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Milestones of Industrial Robots</a:t>
            </a:r>
            <a:endParaRPr lang="zh-HK" alt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1450876"/>
            <a:ext cx="9144000" cy="5017290"/>
            <a:chOff x="0" y="1681644"/>
            <a:chExt cx="9144000" cy="5017290"/>
          </a:xfrm>
        </p:grpSpPr>
        <p:pic>
          <p:nvPicPr>
            <p:cNvPr id="26" name="Picture 6" descr="http://people.hofstra.edu/geotrans/eng/ch2en/conc2en/img/carprod1950-1999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21" y="2018414"/>
              <a:ext cx="7690995" cy="468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0" y="1681644"/>
              <a:ext cx="9144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K" sz="2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Growth of Global Auto Production</a:t>
              </a:r>
              <a:endParaRPr lang="zh-HK" alt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330" y="3251076"/>
            <a:ext cx="1728192" cy="2880320"/>
            <a:chOff x="34330" y="3645024"/>
            <a:chExt cx="1728192" cy="2880320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34330" y="3645024"/>
              <a:ext cx="1728192" cy="1362221"/>
            </a:xfrm>
            <a:prstGeom prst="wedgeRoundRectCallout">
              <a:avLst>
                <a:gd name="adj1" fmla="val 6615"/>
                <a:gd name="adj2" fmla="val 154818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Font typeface="Arial" pitchFamily="34" charset="0"/>
                <a:buChar char="•"/>
              </a:pPr>
              <a:r>
                <a:rPr lang="en-US" altLang="zh-HK" sz="1200" i="1" dirty="0">
                  <a:latin typeface="Times New Roman" pitchFamily="18" charset="0"/>
                  <a:cs typeface="Times New Roman" pitchFamily="18" charset="0"/>
                </a:rPr>
                <a:t>Karl Benz’s first automobile in 1885;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HK" sz="1200" i="1" dirty="0">
                  <a:latin typeface="Times New Roman" pitchFamily="18" charset="0"/>
                  <a:cs typeface="Times New Roman" pitchFamily="18" charset="0"/>
                </a:rPr>
                <a:t>Ford </a:t>
              </a: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Motor </a:t>
              </a:r>
              <a:r>
                <a:rPr lang="en-US" altLang="zh-HK" sz="1200" i="1" dirty="0">
                  <a:latin typeface="Times New Roman" pitchFamily="18" charset="0"/>
                  <a:cs typeface="Times New Roman" pitchFamily="18" charset="0"/>
                </a:rPr>
                <a:t>T-model &amp; hard automation in 1908;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HK" sz="1200" i="1" dirty="0">
                  <a:latin typeface="Times New Roman" pitchFamily="18" charset="0"/>
                  <a:cs typeface="Times New Roman" pitchFamily="18" charset="0"/>
                </a:rPr>
                <a:t>Production reached </a:t>
              </a: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8M </a:t>
              </a:r>
              <a:r>
                <a:rPr lang="en-US" altLang="zh-HK" sz="1200" i="1" dirty="0">
                  <a:latin typeface="Times New Roman" pitchFamily="18" charset="0"/>
                  <a:cs typeface="Times New Roman" pitchFamily="18" charset="0"/>
                </a:rPr>
                <a:t>in 1950.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904003" y="6309320"/>
              <a:ext cx="216024" cy="216024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770926" y="3335544"/>
            <a:ext cx="3448774" cy="2811052"/>
            <a:chOff x="1770926" y="3729492"/>
            <a:chExt cx="3448774" cy="2811052"/>
          </a:xfrm>
        </p:grpSpPr>
        <p:sp>
          <p:nvSpPr>
            <p:cNvPr id="25" name="Rounded Rectangular Callout 24"/>
            <p:cNvSpPr/>
            <p:nvPr/>
          </p:nvSpPr>
          <p:spPr>
            <a:xfrm>
              <a:off x="1770926" y="3729492"/>
              <a:ext cx="1728192" cy="1030635"/>
            </a:xfrm>
            <a:prstGeom prst="wedgeRoundRectCallout">
              <a:avLst>
                <a:gd name="adj1" fmla="val -17195"/>
                <a:gd name="adj2" fmla="val 213586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Font typeface="Arial" pitchFamily="34" charset="0"/>
                <a:buChar char="•"/>
              </a:pPr>
              <a:r>
                <a:rPr lang="en-US" altLang="zh-HK" sz="1200" i="1" dirty="0" err="1" smtClean="0">
                  <a:latin typeface="Times New Roman" pitchFamily="18" charset="0"/>
                  <a:cs typeface="Times New Roman" pitchFamily="18" charset="0"/>
                </a:rPr>
                <a:t>Unimation’s</a:t>
              </a: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HK" sz="1200" i="1" dirty="0">
                  <a:latin typeface="Times New Roman" pitchFamily="18" charset="0"/>
                  <a:cs typeface="Times New Roman" pitchFamily="18" charset="0"/>
                </a:rPr>
                <a:t>first robot at GM plant;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HK" sz="1200" i="1" dirty="0">
                  <a:latin typeface="Times New Roman" pitchFamily="18" charset="0"/>
                  <a:cs typeface="Times New Roman" pitchFamily="18" charset="0"/>
                </a:rPr>
                <a:t>US </a:t>
              </a: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lead </a:t>
              </a:r>
              <a:r>
                <a:rPr lang="en-US" altLang="zh-HK" sz="1200" i="1" dirty="0">
                  <a:latin typeface="Times New Roman" pitchFamily="18" charset="0"/>
                  <a:cs typeface="Times New Roman" pitchFamily="18" charset="0"/>
                </a:rPr>
                <a:t>industrial robot &amp; components </a:t>
              </a: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industry (1961-1985)</a:t>
              </a:r>
              <a:endParaRPr lang="en-US" altLang="zh-HK" sz="12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226216" y="6324520"/>
              <a:ext cx="216024" cy="216024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442240" y="5805264"/>
              <a:ext cx="2777460" cy="430746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Font typeface="Arial" pitchFamily="34" charset="0"/>
                <a:buChar char="•"/>
              </a:pPr>
              <a:endParaRPr lang="zh-HK" altLang="en-US" sz="1200" i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5219700" y="4105275"/>
              <a:ext cx="0" cy="2312059"/>
            </a:xfrm>
            <a:prstGeom prst="line">
              <a:avLst/>
            </a:prstGeom>
            <a:ln w="38100"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11688" y="3529540"/>
            <a:ext cx="3060712" cy="2617056"/>
            <a:chOff x="5111688" y="3529540"/>
            <a:chExt cx="3060712" cy="2617056"/>
          </a:xfrm>
        </p:grpSpPr>
        <p:sp>
          <p:nvSpPr>
            <p:cNvPr id="37" name="Rounded Rectangular Callout 36"/>
            <p:cNvSpPr/>
            <p:nvPr/>
          </p:nvSpPr>
          <p:spPr>
            <a:xfrm>
              <a:off x="5755592" y="3529540"/>
              <a:ext cx="2056768" cy="1195604"/>
            </a:xfrm>
            <a:prstGeom prst="wedgeRoundRectCallout">
              <a:avLst>
                <a:gd name="adj1" fmla="val -75660"/>
                <a:gd name="adj2" fmla="val 160049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Font typeface="Arial" pitchFamily="34" charset="0"/>
                <a:buChar char="•"/>
              </a:pP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Japan auto catches up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Japan lead industrial robots &amp; components (1985-2013)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Fanuc, </a:t>
              </a:r>
              <a:r>
                <a:rPr lang="en-US" altLang="zh-HK" sz="1200" i="1" dirty="0" err="1" smtClean="0">
                  <a:latin typeface="Times New Roman" pitchFamily="18" charset="0"/>
                  <a:cs typeface="Times New Roman" pitchFamily="18" charset="0"/>
                </a:rPr>
                <a:t>Yaskawa</a:t>
              </a: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altLang="zh-HK" sz="1200" i="1" dirty="0" err="1" smtClean="0">
                  <a:latin typeface="Times New Roman" pitchFamily="18" charset="0"/>
                  <a:cs typeface="Times New Roman" pitchFamily="18" charset="0"/>
                </a:rPr>
                <a:t>Nabtesco</a:t>
              </a:r>
              <a:r>
                <a:rPr lang="en-US" altLang="zh-HK" sz="1200" i="1" dirty="0" smtClean="0">
                  <a:latin typeface="Times New Roman" pitchFamily="18" charset="0"/>
                  <a:cs typeface="Times New Roman" pitchFamily="18" charset="0"/>
                </a:rPr>
                <a:t>, HD,…</a:t>
              </a:r>
              <a:endParaRPr lang="en-US" altLang="zh-HK" sz="12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111688" y="5930572"/>
              <a:ext cx="216024" cy="216024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5868144" y="5411316"/>
              <a:ext cx="2304256" cy="430746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Font typeface="Arial" pitchFamily="34" charset="0"/>
                <a:buChar char="•"/>
              </a:pPr>
              <a:endParaRPr lang="zh-HK" altLang="en-US" sz="1200" i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17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A </a:t>
            </a:r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Grand New Opportunity for Industrial Robots</a:t>
            </a:r>
            <a:endParaRPr lang="en-US" altLang="zh-HK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1340768"/>
            <a:ext cx="4283968" cy="2263899"/>
            <a:chOff x="0" y="1340768"/>
            <a:chExt cx="4283968" cy="2263899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6421893"/>
                </p:ext>
              </p:extLst>
            </p:nvPr>
          </p:nvGraphicFramePr>
          <p:xfrm>
            <a:off x="251520" y="1556792"/>
            <a:ext cx="3865562" cy="2047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37" name="Worksheet" r:id="rId3" imgW="4838649" imgH="2571673" progId="Excel.Sheet.8">
                    <p:embed/>
                  </p:oleObj>
                </mc:Choice>
                <mc:Fallback>
                  <p:oleObj name="Worksheet" r:id="rId3" imgW="4838649" imgH="2571673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520" y="1556792"/>
                          <a:ext cx="3865562" cy="2047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0" y="1340768"/>
              <a:ext cx="42839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a) Auto &amp; Traditional Market</a:t>
              </a:r>
              <a:endParaRPr lang="zh-HK" altLang="en-US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83968" y="1340768"/>
            <a:ext cx="4392488" cy="2537771"/>
            <a:chOff x="4283968" y="1340768"/>
            <a:chExt cx="4392488" cy="2537771"/>
          </a:xfrm>
        </p:grpSpPr>
        <p:grpSp>
          <p:nvGrpSpPr>
            <p:cNvPr id="11" name="Group 10"/>
            <p:cNvGrpSpPr/>
            <p:nvPr/>
          </p:nvGrpSpPr>
          <p:grpSpPr>
            <a:xfrm>
              <a:off x="5661842" y="1340768"/>
              <a:ext cx="3014614" cy="2537771"/>
              <a:chOff x="5085778" y="1604417"/>
              <a:chExt cx="3014614" cy="253777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085779" y="1604417"/>
                <a:ext cx="3014613" cy="1957185"/>
                <a:chOff x="5076056" y="1556792"/>
                <a:chExt cx="2561322" cy="1662894"/>
              </a:xfrm>
            </p:grpSpPr>
            <p:pic>
              <p:nvPicPr>
                <p:cNvPr id="2050" name="Picture 2" descr="http://reports.dmgmoriseiki.com/system/assets/0000/1889/worldwide-consumption-of-machine-tools.gif?138030118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94" r="51932" b="87562"/>
                <a:stretch/>
              </p:blipFill>
              <p:spPr bwMode="auto">
                <a:xfrm>
                  <a:off x="5076056" y="1556792"/>
                  <a:ext cx="2561322" cy="27200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2" descr="http://reports.dmgmoriseiki.com/system/assets/0000/1889/worldwide-consumption-of-machine-tools.gif?138030118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545" r="51932" b="74379"/>
                <a:stretch/>
              </p:blipFill>
              <p:spPr bwMode="auto">
                <a:xfrm>
                  <a:off x="5076056" y="1828800"/>
                  <a:ext cx="2561322" cy="152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 descr="http://reports.dmgmoriseiki.com/system/assets/0000/1889/worldwide-consumption-of-machine-tools.gif?138030118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4511" r="51932" b="16116"/>
                <a:stretch/>
              </p:blipFill>
              <p:spPr bwMode="auto">
                <a:xfrm>
                  <a:off x="5076056" y="1981200"/>
                  <a:ext cx="2561322" cy="123848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" name="Rectangle 7"/>
              <p:cNvSpPr/>
              <p:nvPr/>
            </p:nvSpPr>
            <p:spPr>
              <a:xfrm>
                <a:off x="5085778" y="3554710"/>
                <a:ext cx="3014613" cy="587478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84138" indent="-84138">
                  <a:buFont typeface="Arial" pitchFamily="34" charset="0"/>
                  <a:buChar char="•"/>
                </a:pPr>
                <a:r>
                  <a:rPr lang="en-US" altLang="zh-HK" sz="14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Develop. of components (</a:t>
                </a:r>
                <a:r>
                  <a:rPr lang="en-US" altLang="zh-HK" sz="1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motors</a:t>
                </a:r>
                <a:r>
                  <a:rPr lang="en-US" altLang="zh-HK" sz="14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zh-HK" sz="1400" b="1" dirty="0" smtClean="0">
                    <a:solidFill>
                      <a:srgbClr val="0033CC"/>
                    </a:solidFill>
                    <a:latin typeface="Times New Roman" pitchFamily="18" charset="0"/>
                    <a:cs typeface="Times New Roman" pitchFamily="18" charset="0"/>
                  </a:rPr>
                  <a:t>drives</a:t>
                </a:r>
                <a:r>
                  <a:rPr lang="en-US" altLang="zh-HK" sz="14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zh-HK" sz="1400" b="1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transmission</a:t>
                </a:r>
                <a:r>
                  <a:rPr lang="en-US" altLang="zh-HK" sz="14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zh-HK" sz="1400" b="1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controller</a:t>
                </a:r>
                <a:r>
                  <a:rPr lang="en-US" altLang="zh-HK" sz="14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etc.)</a:t>
                </a:r>
                <a:endParaRPr lang="zh-HK" altLang="en-US" sz="14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3" name="Right Arrow 12"/>
            <p:cNvSpPr/>
            <p:nvPr/>
          </p:nvSpPr>
          <p:spPr>
            <a:xfrm>
              <a:off x="4283968" y="2345227"/>
              <a:ext cx="1216946" cy="436263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09751" y="3644659"/>
            <a:ext cx="5266705" cy="2526330"/>
            <a:chOff x="3409751" y="3644659"/>
            <a:chExt cx="5266705" cy="2526330"/>
          </a:xfrm>
        </p:grpSpPr>
        <p:grpSp>
          <p:nvGrpSpPr>
            <p:cNvPr id="15" name="Group 14"/>
            <p:cNvGrpSpPr/>
            <p:nvPr/>
          </p:nvGrpSpPr>
          <p:grpSpPr>
            <a:xfrm>
              <a:off x="3409751" y="3644659"/>
              <a:ext cx="5266705" cy="2526330"/>
              <a:chOff x="3409751" y="3644659"/>
              <a:chExt cx="5266705" cy="2526330"/>
            </a:xfrm>
          </p:grpSpPr>
          <p:pic>
            <p:nvPicPr>
              <p:cNvPr id="12" name="Picture 5" descr="http://www.highroadstrategies.com/images/Figure-ES-4-Machine-Tool-Production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0" r="8233" b="6478"/>
              <a:stretch/>
            </p:blipFill>
            <p:spPr bwMode="auto">
              <a:xfrm>
                <a:off x="5652120" y="4005064"/>
                <a:ext cx="3024336" cy="216592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ight Arrow 15"/>
              <p:cNvSpPr/>
              <p:nvPr/>
            </p:nvSpPr>
            <p:spPr>
              <a:xfrm rot="2102293">
                <a:off x="3409751" y="3644659"/>
                <a:ext cx="2251850" cy="436263"/>
              </a:xfrm>
              <a:prstGeom prst="rightArrow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5652120" y="4005064"/>
              <a:ext cx="3024336" cy="21602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Machine tool production—U.S., Japan, Germany and China</a:t>
              </a:r>
              <a:endParaRPr lang="zh-HK" altLang="en-US" sz="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436622" y="4876303"/>
              <a:ext cx="167826" cy="7200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HK" sz="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China</a:t>
              </a:r>
              <a:endParaRPr lang="zh-HK" altLang="en-US" sz="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83853" y="5786216"/>
              <a:ext cx="360040" cy="7200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HK" sz="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United States</a:t>
              </a:r>
              <a:endParaRPr lang="zh-HK" altLang="en-US" sz="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426129" y="5104232"/>
              <a:ext cx="251601" cy="7200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HK" sz="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Germany</a:t>
              </a:r>
              <a:endParaRPr lang="zh-HK" altLang="en-US" sz="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71016" y="4330390"/>
              <a:ext cx="170730" cy="72008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HK" sz="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Japan</a:t>
              </a:r>
              <a:endParaRPr lang="zh-HK" altLang="en-US" sz="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5407519" y="4953864"/>
              <a:ext cx="654674" cy="12256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HK" sz="7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Billions of USD</a:t>
              </a:r>
              <a:endParaRPr lang="zh-HK" altLang="en-US" sz="7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4459" y="3540604"/>
            <a:ext cx="3987923" cy="3200764"/>
            <a:chOff x="324459" y="3540604"/>
            <a:chExt cx="3987923" cy="3200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24459" y="4193588"/>
              <a:ext cx="3987923" cy="2547780"/>
              <a:chOff x="324459" y="3998044"/>
              <a:chExt cx="3987923" cy="254778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70097" y="4276555"/>
                <a:ext cx="3942285" cy="226926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200"/>
              </a:p>
            </p:txBody>
          </p:sp>
          <p:pic>
            <p:nvPicPr>
              <p:cNvPr id="30" name="Picture 3" descr="C:\Users\Troy Woo\Desktop\annual-cn-ifr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98" y="4342879"/>
                <a:ext cx="3923233" cy="220294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3398825" y="4285174"/>
                <a:ext cx="87884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HK" sz="1200" b="0" dirty="0" smtClean="0">
                    <a:latin typeface="Times New Roman" pitchFamily="18" charset="0"/>
                    <a:cs typeface="Times New Roman" pitchFamily="18" charset="0"/>
                  </a:rPr>
                  <a:t>Import</a:t>
                </a:r>
              </a:p>
              <a:p>
                <a:r>
                  <a:rPr lang="en-US" altLang="zh-HK" sz="1200" dirty="0" smtClean="0">
                    <a:latin typeface="Times New Roman" pitchFamily="18" charset="0"/>
                    <a:cs typeface="Times New Roman" pitchFamily="18" charset="0"/>
                  </a:rPr>
                  <a:t>Local</a:t>
                </a:r>
                <a:endParaRPr lang="zh-HK" altLang="en-US" sz="1200" b="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24459" y="4385584"/>
                <a:ext cx="545424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HK" sz="1100" b="0" dirty="0" smtClean="0">
                    <a:latin typeface="Times New Roman" pitchFamily="18" charset="0"/>
                    <a:cs typeface="Times New Roman" pitchFamily="18" charset="0"/>
                  </a:rPr>
                  <a:t>(unit)</a:t>
                </a:r>
                <a:endParaRPr lang="zh-HK" altLang="en-US" sz="1100" b="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74698" y="3998044"/>
                <a:ext cx="3923233" cy="278511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HK" sz="1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China Industrial Robots Consumption (2005--2012)</a:t>
                </a:r>
                <a:endParaRPr lang="zh-HK" alt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35" name="Right Arrow 34"/>
            <p:cNvSpPr/>
            <p:nvPr/>
          </p:nvSpPr>
          <p:spPr>
            <a:xfrm rot="5400000">
              <a:off x="2033407" y="3626710"/>
              <a:ext cx="608475" cy="436263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6" name="组合 10"/>
          <p:cNvGrpSpPr/>
          <p:nvPr/>
        </p:nvGrpSpPr>
        <p:grpSpPr>
          <a:xfrm>
            <a:off x="869883" y="5528262"/>
            <a:ext cx="4380082" cy="293953"/>
            <a:chOff x="1569475" y="4614905"/>
            <a:chExt cx="6407717" cy="430032"/>
          </a:xfrm>
        </p:grpSpPr>
        <p:sp>
          <p:nvSpPr>
            <p:cNvPr id="37" name="TextBox 36"/>
            <p:cNvSpPr txBox="1"/>
            <p:nvPr/>
          </p:nvSpPr>
          <p:spPr>
            <a:xfrm>
              <a:off x="5866398" y="4614905"/>
              <a:ext cx="2110794" cy="4052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ea typeface="华文细黑" pitchFamily="2" charset="-122"/>
                  <a:cs typeface="Times New Roman" pitchFamily="18" charset="0"/>
                </a:rPr>
                <a:t>05-12: GAGR 25%</a:t>
              </a:r>
              <a:endParaRPr lang="zh-CN" altLang="en-US" sz="1200" dirty="0">
                <a:latin typeface="Times New Roman" pitchFamily="18" charset="0"/>
                <a:ea typeface="华文细黑" pitchFamily="2" charset="-122"/>
                <a:cs typeface="Times New Roman" pitchFamily="18" charset="0"/>
              </a:endParaRPr>
            </a:p>
          </p:txBody>
        </p:sp>
        <p:sp>
          <p:nvSpPr>
            <p:cNvPr id="38" name="上箭头 12"/>
            <p:cNvSpPr/>
            <p:nvPr/>
          </p:nvSpPr>
          <p:spPr>
            <a:xfrm rot="4403311">
              <a:off x="3590398" y="2784156"/>
              <a:ext cx="239858" cy="4281703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13"/>
          <p:cNvGrpSpPr/>
          <p:nvPr/>
        </p:nvGrpSpPr>
        <p:grpSpPr>
          <a:xfrm>
            <a:off x="838132" y="5070815"/>
            <a:ext cx="4474211" cy="504371"/>
            <a:chOff x="1503378" y="3838616"/>
            <a:chExt cx="6545423" cy="737854"/>
          </a:xfrm>
        </p:grpSpPr>
        <p:sp>
          <p:nvSpPr>
            <p:cNvPr id="40" name="上箭头 14"/>
            <p:cNvSpPr/>
            <p:nvPr/>
          </p:nvSpPr>
          <p:spPr>
            <a:xfrm rot="4027076">
              <a:off x="3560664" y="2279326"/>
              <a:ext cx="239858" cy="4354430"/>
            </a:xfrm>
            <a:prstGeom prst="upArrow">
              <a:avLst/>
            </a:prstGeom>
            <a:solidFill>
              <a:srgbClr val="FF7D7D"/>
            </a:solidFill>
            <a:ln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10329" y="3838616"/>
              <a:ext cx="2138472" cy="40522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ea typeface="华文细黑" pitchFamily="2" charset="-122"/>
                  <a:cs typeface="Times New Roman" pitchFamily="18" charset="0"/>
                </a:rPr>
                <a:t>05-12: GAGR 30%</a:t>
              </a:r>
              <a:endParaRPr lang="zh-CN" altLang="en-US" sz="1200" dirty="0">
                <a:latin typeface="Times New Roman" pitchFamily="18" charset="0"/>
                <a:ea typeface="华文细黑" pitchFamily="2" charset="-122"/>
                <a:cs typeface="Times New Roman" pitchFamily="18" charset="0"/>
              </a:endParaRPr>
            </a:p>
          </p:txBody>
        </p:sp>
      </p:grpSp>
      <p:sp>
        <p:nvSpPr>
          <p:cNvPr id="2048" name="TextBox 2047"/>
          <p:cNvSpPr txBox="1"/>
          <p:nvPr/>
        </p:nvSpPr>
        <p:spPr>
          <a:xfrm>
            <a:off x="4312382" y="6033482"/>
            <a:ext cx="3716429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HK" sz="1400" b="0" dirty="0" smtClean="0">
                <a:latin typeface="Times New Roman" pitchFamily="18" charset="0"/>
                <a:cs typeface="Times New Roman" pitchFamily="18" charset="0"/>
              </a:rPr>
              <a:t>Robots/10K workers: </a:t>
            </a:r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China 145, </a:t>
            </a:r>
            <a:r>
              <a:rPr lang="en-US" altLang="zh-HK" sz="1200" b="0" dirty="0" smtClean="0">
                <a:latin typeface="Times New Roman" pitchFamily="18" charset="0"/>
                <a:cs typeface="Times New Roman" pitchFamily="18" charset="0"/>
              </a:rPr>
              <a:t>Japan 1,450</a:t>
            </a:r>
          </a:p>
          <a:p>
            <a:pPr marL="0" lvl="1">
              <a:buFont typeface="Arial" pitchFamily="34" charset="0"/>
              <a:buChar char="•"/>
            </a:pPr>
            <a:r>
              <a:rPr lang="en-US" altLang="zh-HK" sz="1400" b="0" dirty="0" smtClean="0">
                <a:latin typeface="Times New Roman" pitchFamily="18" charset="0"/>
                <a:cs typeface="Times New Roman" pitchFamily="18" charset="0"/>
              </a:rPr>
              <a:t>Largest industrial robot </a:t>
            </a:r>
            <a:r>
              <a:rPr lang="en-US" altLang="zh-HK" sz="1400" dirty="0" smtClean="0">
                <a:latin typeface="Times New Roman" pitchFamily="18" charset="0"/>
                <a:cs typeface="Times New Roman" pitchFamily="18" charset="0"/>
              </a:rPr>
              <a:t>market in 2014</a:t>
            </a:r>
            <a:endParaRPr lang="en-US" altLang="zh-HK" sz="1400" b="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0507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676456" cy="55172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+mj-lt"/>
              <a:buAutoNum type="alphaLcParenR" startAt="4"/>
            </a:pPr>
            <a:endParaRPr lang="en-US" altLang="zh-CN" dirty="0" smtClean="0"/>
          </a:p>
          <a:p>
            <a:pPr>
              <a:buFont typeface="+mj-lt"/>
              <a:buAutoNum type="alphaLcParenR" startAt="4"/>
            </a:pPr>
            <a:endParaRPr lang="en-US" altLang="zh-CN" dirty="0"/>
          </a:p>
          <a:p>
            <a:pPr>
              <a:buFont typeface="+mj-lt"/>
              <a:buAutoNum type="alphaLcParenR" startAt="4"/>
            </a:pPr>
            <a:endParaRPr lang="en-US" altLang="zh-CN" dirty="0" smtClean="0"/>
          </a:p>
          <a:p>
            <a:pPr>
              <a:buFont typeface="+mj-lt"/>
              <a:buAutoNum type="alphaLcParenR" startAt="4"/>
            </a:pPr>
            <a:endParaRPr lang="en-US" altLang="zh-CN" dirty="0"/>
          </a:p>
          <a:p>
            <a:pPr lvl="1">
              <a:buBlip>
                <a:blip r:embed="rId2"/>
              </a:buBlip>
            </a:pPr>
            <a:r>
              <a:rPr lang="en-US" altLang="zh-CN" sz="2800" dirty="0" smtClean="0"/>
              <a:t>Kinematic analysis</a:t>
            </a:r>
          </a:p>
          <a:p>
            <a:pPr lvl="1">
              <a:buBlip>
                <a:blip r:embed="rId2"/>
              </a:buBlip>
            </a:pPr>
            <a:r>
              <a:rPr lang="en-US" altLang="zh-CN" sz="2800" dirty="0" smtClean="0"/>
              <a:t>Dynamics and control</a:t>
            </a:r>
          </a:p>
          <a:p>
            <a:pPr lvl="1">
              <a:buBlip>
                <a:blip r:embed="rId2"/>
              </a:buBlip>
            </a:pPr>
            <a:r>
              <a:rPr lang="en-US" altLang="zh-CN" sz="2800" dirty="0" smtClean="0"/>
              <a:t>Synthesis</a:t>
            </a:r>
          </a:p>
          <a:p>
            <a:pPr lvl="1">
              <a:buBlip>
                <a:blip r:embed="rId2"/>
              </a:buBlip>
            </a:pPr>
            <a:r>
              <a:rPr lang="en-US" altLang="zh-CN" sz="2800" dirty="0" smtClean="0"/>
              <a:t>…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D. Parallel Mechanisms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939" y="4018919"/>
            <a:ext cx="232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Calibri" pitchFamily="34" charset="0"/>
              </a:rPr>
              <a:t>Four bar linkage</a:t>
            </a:r>
            <a:endParaRPr lang="zh-CN" altLang="en-US" sz="2400" dirty="0">
              <a:latin typeface="Calibri" pitchFamily="34" charset="0"/>
            </a:endParaRPr>
          </a:p>
        </p:txBody>
      </p:sp>
      <p:pic>
        <p:nvPicPr>
          <p:cNvPr id="35844" name="Picture 4" descr="http://www.robotize.com.au/images/robot-finder/9369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5045" r="17411" b="5985"/>
          <a:stretch/>
        </p:blipFill>
        <p:spPr bwMode="auto">
          <a:xfrm>
            <a:off x="2821543" y="1556793"/>
            <a:ext cx="2182505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21543" y="4018919"/>
            <a:ext cx="21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Calibri" pitchFamily="34" charset="0"/>
              </a:rPr>
              <a:t>Delta robot</a:t>
            </a:r>
            <a:endParaRPr lang="zh-CN" altLang="en-US" sz="2400" dirty="0">
              <a:latin typeface="Calibri" pitchFamily="34" charset="0"/>
            </a:endParaRPr>
          </a:p>
        </p:txBody>
      </p:sp>
      <p:pic>
        <p:nvPicPr>
          <p:cNvPr id="63490" name="Picture 2" descr="http://kmoddl.library.cornell.edu/stillImages/small/C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9" r="19282"/>
          <a:stretch/>
        </p:blipFill>
        <p:spPr bwMode="auto">
          <a:xfrm>
            <a:off x="179512" y="1557139"/>
            <a:ext cx="2336800" cy="244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461948" y="4067074"/>
            <a:ext cx="369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Calibri" pitchFamily="34" charset="0"/>
              </a:rPr>
              <a:t>Fanuc 6-DoF parallel robot</a:t>
            </a:r>
            <a:endParaRPr lang="zh-CN" altLang="en-US" sz="2400" dirty="0">
              <a:latin typeface="Calibri" pitchFamily="34" charset="0"/>
            </a:endParaRPr>
          </a:p>
        </p:txBody>
      </p:sp>
      <p:pic>
        <p:nvPicPr>
          <p:cNvPr id="94210" name="Picture 2" descr="http://www.robotsdotcom.com/industryrobots/FANUC/mia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2196642" cy="26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5.2</a:t>
            </a:r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A </a:t>
            </a:r>
            <a:r>
              <a:rPr lang="en-US" altLang="zh-HK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Grand New Opportunity for Industrial Robots</a:t>
            </a:r>
            <a:endParaRPr lang="zh-CN" altLang="en-US" sz="320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8000" y="1921718"/>
            <a:ext cx="3937000" cy="28416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2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3C Products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08000" y="2269380"/>
            <a:ext cx="1279525" cy="2746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100" b="1" smtClean="0">
                <a:solidFill>
                  <a:schemeClr val="tx1"/>
                </a:solidFill>
                <a:ea typeface="宋体" charset="-122"/>
              </a:rPr>
              <a:t>Communication</a:t>
            </a:r>
            <a:r>
              <a:rPr lang="en-GB" altLang="zh-CN" sz="1200" smtClean="0">
                <a:ea typeface="宋体" charset="-122"/>
                <a:cs typeface="Arial" charset="0"/>
              </a:rPr>
              <a:t> </a:t>
            </a: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828800" y="2269380"/>
            <a:ext cx="1279525" cy="2746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GB" altLang="zh-CN" sz="1100" b="1" smtClean="0">
                <a:solidFill>
                  <a:schemeClr val="tx1"/>
                </a:solidFill>
                <a:ea typeface="宋体" charset="-122"/>
              </a:rPr>
              <a:t>Computer</a:t>
            </a: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149600" y="2269380"/>
            <a:ext cx="1304925" cy="2746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100" b="1" smtClean="0">
                <a:solidFill>
                  <a:schemeClr val="tx1"/>
                </a:solidFill>
                <a:ea typeface="宋体" charset="-122"/>
              </a:rPr>
              <a:t>Consumer</a:t>
            </a: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08000" y="2599580"/>
            <a:ext cx="1279525" cy="31369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Smartphones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Feature phones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Telephones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Walkie-talkies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828800" y="2599580"/>
            <a:ext cx="1279525" cy="31369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Desktop PC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Notebook PC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Tablets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Keyboards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Mouse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Servers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Modems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Memory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2" name="Picture 9" descr="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6600" y="4914155"/>
            <a:ext cx="914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149600" y="2599580"/>
            <a:ext cx="1295400" cy="313848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Gaming consoles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DVD players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Camera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Camcorder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Television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GPS devices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MP3 players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6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Wearable Products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14" name="Picture 11" descr="minidis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8200" y="4914155"/>
            <a:ext cx="793750" cy="649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521200" y="1926480"/>
            <a:ext cx="1308100" cy="6175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2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Small</a:t>
            </a:r>
          </a:p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2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Consumer</a:t>
            </a:r>
          </a:p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2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Appliance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533900" y="2612280"/>
            <a:ext cx="1298575" cy="3135313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Irons </a:t>
            </a:r>
          </a:p>
          <a:p>
            <a:pPr eaLnBrk="0" hangingPunct="0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Shavers</a:t>
            </a:r>
          </a:p>
          <a:p>
            <a:pPr eaLnBrk="0" hangingPunct="0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Toothbrushes</a:t>
            </a:r>
          </a:p>
          <a:p>
            <a:pPr eaLnBrk="0" hangingPunct="0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Coffee makers</a:t>
            </a:r>
          </a:p>
          <a:p>
            <a:pPr eaLnBrk="0" hangingPunct="0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Hand mixers</a:t>
            </a:r>
          </a:p>
          <a:p>
            <a:pPr eaLnBrk="0" hangingPunct="0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Hair dryers</a:t>
            </a:r>
          </a:p>
          <a:p>
            <a:pPr eaLnBrk="0" hangingPunct="0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Drills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5922489" y="2612280"/>
            <a:ext cx="1298575" cy="3135313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Sensors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Tachometers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Switches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dirty="0" smtClean="0">
                <a:solidFill>
                  <a:schemeClr val="tx1"/>
                </a:solidFill>
                <a:ea typeface="宋体" charset="-122"/>
              </a:rPr>
              <a:t>Circuit breaker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dirty="0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508000" y="5825380"/>
            <a:ext cx="8089900" cy="40798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smtClean="0">
                <a:solidFill>
                  <a:schemeClr val="tx1"/>
                </a:solidFill>
                <a:ea typeface="宋体" charset="-122"/>
              </a:rPr>
              <a:t>Semiconductors : wafers</a:t>
            </a:r>
          </a:p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smtClean="0">
                <a:solidFill>
                  <a:schemeClr val="tx1"/>
                </a:solidFill>
                <a:ea typeface="宋体" charset="-122"/>
              </a:rPr>
              <a:t>FPD –LCD : Displays - screens</a:t>
            </a:r>
          </a:p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302500" y="1926480"/>
            <a:ext cx="1308100" cy="6175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6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200" b="1" smtClean="0">
                <a:solidFill>
                  <a:schemeClr val="tx1"/>
                </a:solidFill>
                <a:ea typeface="宋体" charset="-122"/>
              </a:rPr>
              <a:t>Automotive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200" b="1" smtClean="0">
                <a:solidFill>
                  <a:schemeClr val="tx1"/>
                </a:solidFill>
                <a:ea typeface="宋体" charset="-122"/>
              </a:rPr>
              <a:t>Electronics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918200" y="1926480"/>
            <a:ext cx="1308100" cy="6175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6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200" b="1" smtClean="0">
                <a:solidFill>
                  <a:schemeClr val="tx1"/>
                </a:solidFill>
                <a:ea typeface="宋体" charset="-122"/>
              </a:rPr>
              <a:t>LV Electrical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200" b="1" smtClean="0">
                <a:solidFill>
                  <a:schemeClr val="tx1"/>
                </a:solidFill>
                <a:ea typeface="宋体" charset="-122"/>
              </a:rPr>
              <a:t>Equipment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7302500" y="2612280"/>
            <a:ext cx="1298575" cy="3135313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smtClean="0">
                <a:solidFill>
                  <a:schemeClr val="tx1"/>
                </a:solidFill>
                <a:ea typeface="宋体" charset="-122"/>
              </a:rPr>
              <a:t>Car audio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smtClean="0">
                <a:solidFill>
                  <a:schemeClr val="tx1"/>
                </a:solidFill>
                <a:ea typeface="宋体" charset="-122"/>
              </a:rPr>
              <a:t>Electrical Motors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smtClean="0">
                <a:solidFill>
                  <a:schemeClr val="tx1"/>
                </a:solidFill>
                <a:ea typeface="宋体" charset="-122"/>
              </a:rPr>
              <a:t>Injections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smtClean="0">
                <a:solidFill>
                  <a:schemeClr val="tx1"/>
                </a:solidFill>
                <a:ea typeface="宋体" charset="-122"/>
              </a:rPr>
              <a:t>Airbags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smtClean="0">
                <a:solidFill>
                  <a:schemeClr val="tx1"/>
                </a:solidFill>
                <a:ea typeface="宋体" charset="-122"/>
              </a:rPr>
              <a:t>Locking  systems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01650" y="6333380"/>
            <a:ext cx="8089900" cy="407988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6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CN" sz="1000" b="1" smtClean="0">
                <a:solidFill>
                  <a:schemeClr val="tx1"/>
                </a:solidFill>
                <a:ea typeface="宋体" charset="-122"/>
              </a:rPr>
              <a:t>Components, Assemblies, Plug-and-socket connectors</a:t>
            </a:r>
          </a:p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000" b="1" smtClean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23" name="Picture 15" descr="domestic-anwendungen-bild4"/>
          <p:cNvPicPr preferRelativeResize="0"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4087" y="4891136"/>
            <a:ext cx="838200" cy="7318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CC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" name="Picture 16" descr="electronic-anwendungen-bild3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150" y="4946855"/>
            <a:ext cx="838200" cy="6905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CC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" name="Picture 22" descr="autom-anwendungen-bild1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7450" y="4929455"/>
            <a:ext cx="812800" cy="704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467" y="4946855"/>
            <a:ext cx="988590" cy="6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0" y="1340768"/>
            <a:ext cx="4283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b) 3C Manufacturing Industry</a:t>
            </a:r>
            <a:endParaRPr lang="zh-HK" altLang="en-US" sz="20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5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5.2 A </a:t>
            </a:r>
            <a:r>
              <a:rPr lang="en-US" altLang="zh-HK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Grand New Opportunity for Industrial Robots</a:t>
            </a:r>
            <a:endParaRPr lang="zh-CN" altLang="en-US" sz="3200" dirty="0"/>
          </a:p>
        </p:txBody>
      </p:sp>
      <p:grpSp>
        <p:nvGrpSpPr>
          <p:cNvPr id="27" name="Group 4"/>
          <p:cNvGrpSpPr/>
          <p:nvPr/>
        </p:nvGrpSpPr>
        <p:grpSpPr>
          <a:xfrm>
            <a:off x="223683" y="2159656"/>
            <a:ext cx="1327398" cy="503501"/>
            <a:chOff x="5251" y="395294"/>
            <a:chExt cx="679517" cy="503501"/>
          </a:xfrm>
        </p:grpSpPr>
        <p:sp>
          <p:nvSpPr>
            <p:cNvPr id="28" name="Rounded Rectangle 5"/>
            <p:cNvSpPr/>
            <p:nvPr/>
          </p:nvSpPr>
          <p:spPr>
            <a:xfrm>
              <a:off x="5251" y="395294"/>
              <a:ext cx="679517" cy="5035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/>
            <p:cNvSpPr/>
            <p:nvPr/>
          </p:nvSpPr>
          <p:spPr>
            <a:xfrm>
              <a:off x="19998" y="410041"/>
              <a:ext cx="650023" cy="4740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Molding</a:t>
              </a:r>
              <a:endParaRPr lang="zh-CN" altLang="en-US" sz="1000" b="1" kern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0" name="Group 7"/>
          <p:cNvGrpSpPr/>
          <p:nvPr/>
        </p:nvGrpSpPr>
        <p:grpSpPr>
          <a:xfrm>
            <a:off x="223683" y="6267142"/>
            <a:ext cx="1318091" cy="513320"/>
            <a:chOff x="1473612" y="410187"/>
            <a:chExt cx="740529" cy="513320"/>
          </a:xfrm>
        </p:grpSpPr>
        <p:sp>
          <p:nvSpPr>
            <p:cNvPr id="31" name="Rounded Rectangle 8"/>
            <p:cNvSpPr/>
            <p:nvPr/>
          </p:nvSpPr>
          <p:spPr>
            <a:xfrm>
              <a:off x="1473612" y="410187"/>
              <a:ext cx="740529" cy="513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1488647" y="413347"/>
              <a:ext cx="710459" cy="4832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Pressing/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Die Casting</a:t>
              </a:r>
              <a:endParaRPr lang="zh-CN" altLang="en-US" sz="1000" b="1" kern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3" name="Group 13"/>
          <p:cNvGrpSpPr/>
          <p:nvPr/>
        </p:nvGrpSpPr>
        <p:grpSpPr>
          <a:xfrm>
            <a:off x="2236617" y="4052934"/>
            <a:ext cx="1456584" cy="961729"/>
            <a:chOff x="4757559" y="386830"/>
            <a:chExt cx="684883" cy="532663"/>
          </a:xfrm>
        </p:grpSpPr>
        <p:sp>
          <p:nvSpPr>
            <p:cNvPr id="34" name="Rounded Rectangle 14"/>
            <p:cNvSpPr/>
            <p:nvPr/>
          </p:nvSpPr>
          <p:spPr>
            <a:xfrm>
              <a:off x="4757559" y="386830"/>
              <a:ext cx="684883" cy="53266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/>
            <p:cNvSpPr/>
            <p:nvPr/>
          </p:nvSpPr>
          <p:spPr>
            <a:xfrm>
              <a:off x="4773161" y="402431"/>
              <a:ext cx="653681" cy="5014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Grinding/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Polishing/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Anodizing/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Pai</a:t>
              </a:r>
              <a:r>
                <a:rPr lang="en-US" altLang="zh-CN" sz="10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nting/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err="1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Laserwelding</a:t>
              </a:r>
              <a:endParaRPr lang="zh-CN" altLang="en-US" sz="1000" b="1" kern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6" name="Group 16"/>
          <p:cNvGrpSpPr/>
          <p:nvPr/>
        </p:nvGrpSpPr>
        <p:grpSpPr>
          <a:xfrm>
            <a:off x="4898645" y="4139921"/>
            <a:ext cx="1989043" cy="662823"/>
            <a:chOff x="6273898" y="430647"/>
            <a:chExt cx="845719" cy="499436"/>
          </a:xfrm>
        </p:grpSpPr>
        <p:sp>
          <p:nvSpPr>
            <p:cNvPr id="37" name="Rounded Rectangle 20"/>
            <p:cNvSpPr/>
            <p:nvPr/>
          </p:nvSpPr>
          <p:spPr>
            <a:xfrm>
              <a:off x="6273898" y="430647"/>
              <a:ext cx="845719" cy="4994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4"/>
            <p:cNvSpPr/>
            <p:nvPr/>
          </p:nvSpPr>
          <p:spPr>
            <a:xfrm>
              <a:off x="6288526" y="445275"/>
              <a:ext cx="816463" cy="4701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Assembly/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Dispensing/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dirty="0" err="1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Screwdriving</a:t>
              </a:r>
              <a:endParaRPr lang="en-US" altLang="zh-CN" sz="1000" b="1" kern="1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9" name="Group 17"/>
          <p:cNvGrpSpPr/>
          <p:nvPr/>
        </p:nvGrpSpPr>
        <p:grpSpPr>
          <a:xfrm>
            <a:off x="7686342" y="4144243"/>
            <a:ext cx="1280752" cy="499436"/>
            <a:chOff x="7987447" y="430647"/>
            <a:chExt cx="783678" cy="499436"/>
          </a:xfrm>
        </p:grpSpPr>
        <p:sp>
          <p:nvSpPr>
            <p:cNvPr id="40" name="Rounded Rectangle 18"/>
            <p:cNvSpPr/>
            <p:nvPr/>
          </p:nvSpPr>
          <p:spPr>
            <a:xfrm>
              <a:off x="7987447" y="430647"/>
              <a:ext cx="783678" cy="4994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6"/>
            <p:cNvSpPr/>
            <p:nvPr/>
          </p:nvSpPr>
          <p:spPr>
            <a:xfrm>
              <a:off x="8002075" y="445275"/>
              <a:ext cx="754422" cy="4701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Testing/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Packaging</a:t>
              </a:r>
              <a:endParaRPr lang="zh-CN" altLang="en-US" sz="1000" b="1" kern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2" name="Group 22"/>
          <p:cNvGrpSpPr/>
          <p:nvPr/>
        </p:nvGrpSpPr>
        <p:grpSpPr>
          <a:xfrm>
            <a:off x="1750968" y="4162132"/>
            <a:ext cx="418092" cy="554452"/>
            <a:chOff x="858311" y="373639"/>
            <a:chExt cx="418092" cy="554452"/>
          </a:xfrm>
        </p:grpSpPr>
        <p:sp>
          <p:nvSpPr>
            <p:cNvPr id="43" name="Right Arrow 23"/>
            <p:cNvSpPr/>
            <p:nvPr/>
          </p:nvSpPr>
          <p:spPr>
            <a:xfrm rot="18183">
              <a:off x="858311" y="373639"/>
              <a:ext cx="418092" cy="55445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ight Arrow 4"/>
            <p:cNvSpPr/>
            <p:nvPr/>
          </p:nvSpPr>
          <p:spPr>
            <a:xfrm rot="18183">
              <a:off x="858312" y="484197"/>
              <a:ext cx="292664" cy="33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500" kern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45" name="Right Brace 37"/>
          <p:cNvSpPr/>
          <p:nvPr/>
        </p:nvSpPr>
        <p:spPr bwMode="auto">
          <a:xfrm>
            <a:off x="1624955" y="2409374"/>
            <a:ext cx="124549" cy="4090577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82563" marR="0" indent="-182563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6" name="Group 26"/>
          <p:cNvGrpSpPr/>
          <p:nvPr/>
        </p:nvGrpSpPr>
        <p:grpSpPr>
          <a:xfrm>
            <a:off x="3801538" y="4170213"/>
            <a:ext cx="1008500" cy="554452"/>
            <a:chOff x="858311" y="373639"/>
            <a:chExt cx="418092" cy="554452"/>
          </a:xfrm>
        </p:grpSpPr>
        <p:sp>
          <p:nvSpPr>
            <p:cNvPr id="47" name="Right Arrow 27"/>
            <p:cNvSpPr/>
            <p:nvPr/>
          </p:nvSpPr>
          <p:spPr>
            <a:xfrm rot="18183">
              <a:off x="858311" y="373639"/>
              <a:ext cx="418092" cy="55445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ight Arrow 4"/>
            <p:cNvSpPr/>
            <p:nvPr/>
          </p:nvSpPr>
          <p:spPr>
            <a:xfrm rot="18183">
              <a:off x="858312" y="484197"/>
              <a:ext cx="292664" cy="33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500" kern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9" name="Group 31"/>
          <p:cNvGrpSpPr/>
          <p:nvPr/>
        </p:nvGrpSpPr>
        <p:grpSpPr>
          <a:xfrm>
            <a:off x="7074267" y="4109471"/>
            <a:ext cx="593357" cy="554452"/>
            <a:chOff x="858311" y="373639"/>
            <a:chExt cx="418092" cy="554452"/>
          </a:xfrm>
        </p:grpSpPr>
        <p:sp>
          <p:nvSpPr>
            <p:cNvPr id="50" name="Right Arrow 32"/>
            <p:cNvSpPr/>
            <p:nvPr/>
          </p:nvSpPr>
          <p:spPr>
            <a:xfrm rot="18183">
              <a:off x="858311" y="373639"/>
              <a:ext cx="418092" cy="55445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ight Arrow 4"/>
            <p:cNvSpPr/>
            <p:nvPr/>
          </p:nvSpPr>
          <p:spPr>
            <a:xfrm rot="18183">
              <a:off x="858312" y="484197"/>
              <a:ext cx="292664" cy="33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500" kern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2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47" y="2930298"/>
            <a:ext cx="726705" cy="5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90" y="4868724"/>
            <a:ext cx="6223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792" y="4588044"/>
            <a:ext cx="968375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5631" y="5968815"/>
            <a:ext cx="1205410" cy="77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443" y="4868724"/>
            <a:ext cx="67151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49"/>
          <p:cNvSpPr/>
          <p:nvPr/>
        </p:nvSpPr>
        <p:spPr bwMode="auto">
          <a:xfrm>
            <a:off x="130629" y="2028376"/>
            <a:ext cx="3983591" cy="485700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82563" marR="0" indent="-182563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0629" y="1653980"/>
            <a:ext cx="398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Casing manufacturing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9" name="Group 51"/>
          <p:cNvGrpSpPr/>
          <p:nvPr/>
        </p:nvGrpSpPr>
        <p:grpSpPr>
          <a:xfrm>
            <a:off x="4174542" y="2159656"/>
            <a:ext cx="1270992" cy="499436"/>
            <a:chOff x="6273898" y="430647"/>
            <a:chExt cx="845719" cy="499436"/>
          </a:xfrm>
        </p:grpSpPr>
        <p:sp>
          <p:nvSpPr>
            <p:cNvPr id="60" name="Rounded Rectangle 52"/>
            <p:cNvSpPr/>
            <p:nvPr/>
          </p:nvSpPr>
          <p:spPr>
            <a:xfrm>
              <a:off x="6273898" y="430647"/>
              <a:ext cx="845719" cy="4994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4"/>
            <p:cNvSpPr/>
            <p:nvPr/>
          </p:nvSpPr>
          <p:spPr>
            <a:xfrm>
              <a:off x="6288526" y="445275"/>
              <a:ext cx="816463" cy="4701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Glass 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manufacturing</a:t>
              </a:r>
              <a:endParaRPr lang="zh-CN" altLang="en-US" sz="1000" b="1" kern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62" name="Group 54"/>
          <p:cNvGrpSpPr/>
          <p:nvPr/>
        </p:nvGrpSpPr>
        <p:grpSpPr>
          <a:xfrm>
            <a:off x="5480952" y="2150653"/>
            <a:ext cx="1097846" cy="513048"/>
            <a:chOff x="6273899" y="430647"/>
            <a:chExt cx="845719" cy="499436"/>
          </a:xfrm>
        </p:grpSpPr>
        <p:sp>
          <p:nvSpPr>
            <p:cNvPr id="63" name="Rounded Rectangle 55"/>
            <p:cNvSpPr/>
            <p:nvPr/>
          </p:nvSpPr>
          <p:spPr>
            <a:xfrm>
              <a:off x="6273899" y="430647"/>
              <a:ext cx="845719" cy="4994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ounded Rectangle 4"/>
            <p:cNvSpPr/>
            <p:nvPr/>
          </p:nvSpPr>
          <p:spPr>
            <a:xfrm>
              <a:off x="6288526" y="445275"/>
              <a:ext cx="816463" cy="4701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PCBA</a:t>
              </a:r>
              <a:endParaRPr lang="zh-CN" altLang="en-US" sz="1000" b="1" kern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cxnSp>
        <p:nvCxnSpPr>
          <p:cNvPr id="65" name="Straight Arrow Connector 66"/>
          <p:cNvCxnSpPr/>
          <p:nvPr/>
        </p:nvCxnSpPr>
        <p:spPr bwMode="auto">
          <a:xfrm>
            <a:off x="4639732" y="2726724"/>
            <a:ext cx="754040" cy="1354378"/>
          </a:xfrm>
          <a:prstGeom prst="straightConnector1">
            <a:avLst/>
          </a:prstGeom>
          <a:solidFill>
            <a:schemeClr val="folHlink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8"/>
          <p:cNvCxnSpPr/>
          <p:nvPr/>
        </p:nvCxnSpPr>
        <p:spPr bwMode="auto">
          <a:xfrm flipH="1">
            <a:off x="5705974" y="2707569"/>
            <a:ext cx="1" cy="1373533"/>
          </a:xfrm>
          <a:prstGeom prst="straightConnector1">
            <a:avLst/>
          </a:prstGeom>
          <a:solidFill>
            <a:schemeClr val="folHlink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70"/>
          <p:cNvCxnSpPr/>
          <p:nvPr/>
        </p:nvCxnSpPr>
        <p:spPr bwMode="auto">
          <a:xfrm flipH="1">
            <a:off x="6786591" y="2777139"/>
            <a:ext cx="1680504" cy="1275795"/>
          </a:xfrm>
          <a:prstGeom prst="straightConnector1">
            <a:avLst/>
          </a:prstGeom>
          <a:solidFill>
            <a:schemeClr val="folHlink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Rectangle 77"/>
          <p:cNvSpPr/>
          <p:nvPr/>
        </p:nvSpPr>
        <p:spPr bwMode="auto">
          <a:xfrm>
            <a:off x="4185156" y="2032673"/>
            <a:ext cx="4851967" cy="181247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82563" marR="0" indent="-182563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74543" y="1649995"/>
            <a:ext cx="486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Key components manufacturing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458" y="2724180"/>
            <a:ext cx="127054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0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8638" y="4873944"/>
            <a:ext cx="1019214" cy="66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313" y="3602182"/>
            <a:ext cx="349907" cy="83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oup 57"/>
          <p:cNvGrpSpPr/>
          <p:nvPr/>
        </p:nvGrpSpPr>
        <p:grpSpPr>
          <a:xfrm>
            <a:off x="6584064" y="2145749"/>
            <a:ext cx="1284632" cy="499436"/>
            <a:chOff x="6264822" y="430647"/>
            <a:chExt cx="854795" cy="499436"/>
          </a:xfrm>
        </p:grpSpPr>
        <p:sp>
          <p:nvSpPr>
            <p:cNvPr id="74" name="Rounded Rectangle 58"/>
            <p:cNvSpPr/>
            <p:nvPr/>
          </p:nvSpPr>
          <p:spPr>
            <a:xfrm>
              <a:off x="6273898" y="430647"/>
              <a:ext cx="845719" cy="4994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Rounded Rectangle 4"/>
            <p:cNvSpPr/>
            <p:nvPr/>
          </p:nvSpPr>
          <p:spPr>
            <a:xfrm>
              <a:off x="6264822" y="445275"/>
              <a:ext cx="816463" cy="4701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Display &amp; Touchscreen</a:t>
              </a:r>
              <a:endParaRPr lang="zh-CN" altLang="en-US" sz="1000" b="1" kern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76" name="Group 84"/>
          <p:cNvGrpSpPr/>
          <p:nvPr/>
        </p:nvGrpSpPr>
        <p:grpSpPr>
          <a:xfrm>
            <a:off x="7888547" y="2133874"/>
            <a:ext cx="1066342" cy="517408"/>
            <a:chOff x="6273899" y="430647"/>
            <a:chExt cx="869836" cy="499436"/>
          </a:xfrm>
        </p:grpSpPr>
        <p:sp>
          <p:nvSpPr>
            <p:cNvPr id="77" name="Rounded Rectangle 85"/>
            <p:cNvSpPr/>
            <p:nvPr/>
          </p:nvSpPr>
          <p:spPr>
            <a:xfrm>
              <a:off x="6273899" y="430647"/>
              <a:ext cx="845719" cy="4994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8" name="Rounded Rectangle 4"/>
            <p:cNvSpPr/>
            <p:nvPr/>
          </p:nvSpPr>
          <p:spPr>
            <a:xfrm>
              <a:off x="6327272" y="433812"/>
              <a:ext cx="816463" cy="4701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 smtClean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Connectors</a:t>
              </a:r>
              <a:endParaRPr lang="zh-CN" altLang="en-US" sz="1000" b="1" kern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9" name="Picture 2" descr="C:\Users\CNNIKEI\Documents\ABB\L drive\3C Segment\Customers &amp; Countries\China\Rapoo\S1080005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4397" y="4868724"/>
            <a:ext cx="945696" cy="70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" descr="G:\KMG\매\IMG_1136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364" y="2988546"/>
            <a:ext cx="685039" cy="5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4" descr="G:\KMG\매\IMG_1137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798" y="3146171"/>
            <a:ext cx="749261" cy="56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" descr="C:\Users\CNNIKEI\Desktop\LCD packaging machine\IMG_2039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066" y="5730035"/>
            <a:ext cx="1217028" cy="91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92" descr="moto_0111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99" y="5447705"/>
            <a:ext cx="1005568" cy="7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6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856" y="2223538"/>
            <a:ext cx="884171" cy="51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597" y="5968815"/>
            <a:ext cx="1023600" cy="76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7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289" y="5065117"/>
            <a:ext cx="831361" cy="81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12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00" y="3570908"/>
            <a:ext cx="989325" cy="53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6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6486" y="3378139"/>
            <a:ext cx="835164" cy="62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" name="Group 98"/>
          <p:cNvGrpSpPr/>
          <p:nvPr/>
        </p:nvGrpSpPr>
        <p:grpSpPr>
          <a:xfrm rot="2843830">
            <a:off x="2332904" y="2899425"/>
            <a:ext cx="1460163" cy="279425"/>
            <a:chOff x="858311" y="373639"/>
            <a:chExt cx="418092" cy="554452"/>
          </a:xfrm>
          <a:gradFill>
            <a:gsLst>
              <a:gs pos="0">
                <a:schemeClr val="accent1">
                  <a:tint val="66000"/>
                  <a:satMod val="160000"/>
                  <a:alpha val="1000"/>
                </a:schemeClr>
              </a:gs>
              <a:gs pos="0">
                <a:schemeClr val="accent1">
                  <a:tint val="44500"/>
                  <a:satMod val="160000"/>
                  <a:alpha val="6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90" name="Right Arrow 99"/>
            <p:cNvSpPr/>
            <p:nvPr/>
          </p:nvSpPr>
          <p:spPr>
            <a:xfrm rot="18183">
              <a:off x="858311" y="373639"/>
              <a:ext cx="418092" cy="554452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Right Arrow 4"/>
            <p:cNvSpPr/>
            <p:nvPr/>
          </p:nvSpPr>
          <p:spPr>
            <a:xfrm rot="18183">
              <a:off x="858312" y="484197"/>
              <a:ext cx="292664" cy="332672"/>
            </a:xfrm>
            <a:prstGeom prst="rect">
              <a:avLst/>
            </a:prstGeom>
            <a:solidFill>
              <a:schemeClr val="folHlink">
                <a:alpha val="2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500" kern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cxnSp>
        <p:nvCxnSpPr>
          <p:cNvPr id="92" name="Straight Arrow Connector 102"/>
          <p:cNvCxnSpPr/>
          <p:nvPr/>
        </p:nvCxnSpPr>
        <p:spPr bwMode="auto">
          <a:xfrm flipH="1">
            <a:off x="6029875" y="2667901"/>
            <a:ext cx="756716" cy="1413201"/>
          </a:xfrm>
          <a:prstGeom prst="straightConnector1">
            <a:avLst/>
          </a:prstGeom>
          <a:solidFill>
            <a:schemeClr val="folHlink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Rectangle 106"/>
          <p:cNvSpPr/>
          <p:nvPr/>
        </p:nvSpPr>
        <p:spPr bwMode="auto">
          <a:xfrm>
            <a:off x="4196526" y="4007692"/>
            <a:ext cx="3174419" cy="28776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82563" marR="0" indent="-182563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4" name="Rectangle 111"/>
          <p:cNvSpPr/>
          <p:nvPr/>
        </p:nvSpPr>
        <p:spPr bwMode="auto">
          <a:xfrm>
            <a:off x="7610113" y="4007692"/>
            <a:ext cx="1427010" cy="287769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82563" marR="0" indent="-182563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95" name="Picture 5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995" y="5879913"/>
            <a:ext cx="88900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4" descr="C:\Users\CNNIKEI\Desktop\Assembly &amp; Dispensing demo\IMG_0047.JPG"/>
          <p:cNvPicPr>
            <a:picLocks noChangeAspect="1" noChangeArrowheads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4397" y="5773244"/>
            <a:ext cx="934131" cy="95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3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95" r="51814"/>
          <a:stretch>
            <a:fillRect/>
          </a:stretch>
        </p:blipFill>
        <p:spPr bwMode="auto">
          <a:xfrm>
            <a:off x="5714290" y="3211636"/>
            <a:ext cx="699386" cy="4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2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302"/>
          <a:stretch>
            <a:fillRect/>
          </a:stretch>
        </p:blipFill>
        <p:spPr bwMode="auto">
          <a:xfrm>
            <a:off x="5726654" y="2672050"/>
            <a:ext cx="753926" cy="57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2" descr="C:\Users\CNNIKEI\Desktop\ABB SACE Frosinone LD\IMG_0050.jpg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6754" y="4857939"/>
            <a:ext cx="981305" cy="65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 descr="C:\Users\SEDASIR\Desktop\Screen Captures\Desktop\DSC_0623-001.jpg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480" y="3104261"/>
            <a:ext cx="422910" cy="64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29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3676" y="5933053"/>
            <a:ext cx="901692" cy="710321"/>
          </a:xfrm>
          <a:prstGeom prst="rect">
            <a:avLst/>
          </a:prstGeom>
          <a:noFill/>
          <a:ln w="19050" algn="ctr">
            <a:solidFill>
              <a:srgbClr xmlns:mc="http://schemas.openxmlformats.org/markup-compatibility/2006" xmlns:a14="http://schemas.microsoft.com/office/drawing/2010/main" val="FFCC00" mc:Ignorable="a14" a14:legacySpreadsheetColorIndex="5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000000" mc:Ignorable="a14" a14:legacySpreadsheetColorIndex="64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" name="Picture 2"/>
          <p:cNvPicPr>
            <a:picLocks noChangeAspect="1" noChangeArrowheads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4646" y="2667901"/>
            <a:ext cx="673447" cy="46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1127" y="4681404"/>
            <a:ext cx="1188699" cy="891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3"/>
          <p:cNvPicPr>
            <a:picLocks noChangeAspect="1" noChangeArrowheads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221" y="5057403"/>
            <a:ext cx="904152" cy="90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TextBox 104"/>
          <p:cNvSpPr txBox="1"/>
          <p:nvPr/>
        </p:nvSpPr>
        <p:spPr>
          <a:xfrm>
            <a:off x="0" y="1340768"/>
            <a:ext cx="4283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b) 3C Manufacturing Industry</a:t>
            </a:r>
            <a:endParaRPr lang="zh-HK" altLang="en-US" sz="20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6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3systems.co.uk/wp-content/gallery/other-industries/factory-modern-robotic-assembly-line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85"/>
          <a:stretch/>
        </p:blipFill>
        <p:spPr bwMode="auto">
          <a:xfrm>
            <a:off x="1318621" y="1778877"/>
            <a:ext cx="6264696" cy="42743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3127602"/>
            <a:ext cx="4608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Automobile Industry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16 million units/year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Workforce: 3-5 million 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Robots/10k workers: 141 (Japan: 1584)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Requirement: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Standard precision: 100 micron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Large payload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Position Control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Major Suppliers:</a:t>
            </a:r>
          </a:p>
          <a:p>
            <a:pPr marL="261938" indent="-174625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ABB, KUKA, </a:t>
            </a:r>
            <a:r>
              <a:rPr lang="en-US" altLang="zh-CN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Yaskawa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, FANUC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3129349"/>
            <a:ext cx="44279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C</a:t>
            </a:r>
            <a:r>
              <a:rPr lang="en-US" altLang="zh-CN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3 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Industry (communication/Computer /Consumer electronics )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Workforce: 20 million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Units: </a:t>
            </a:r>
          </a:p>
          <a:p>
            <a:pPr marL="895350" lvl="2" indent="-342900">
              <a:buFont typeface="Wingdings" pitchFamily="2" charset="2"/>
              <a:buChar char="Ø"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mobile phone: 2 billion</a:t>
            </a:r>
          </a:p>
          <a:p>
            <a:pPr marL="895350" lvl="2" indent="-342900">
              <a:buFont typeface="Wingdings" pitchFamily="2" charset="2"/>
              <a:buChar char="Ø"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Computer: 350 million</a:t>
            </a:r>
          </a:p>
          <a:p>
            <a:pPr marL="895350" lvl="2" indent="-342900">
              <a:buFont typeface="Wingdings" pitchFamily="2" charset="2"/>
              <a:buChar char="Ø"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Consumer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Requirement: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High precision: 30 micron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Flexible parts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Small parts</a:t>
            </a:r>
          </a:p>
          <a:p>
            <a:pPr marL="261938" lvl="1" indent="-166688">
              <a:buFont typeface="Arial" pitchFamily="34" charset="0"/>
              <a:buChar char="•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Short cycle time  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    </a:t>
            </a:r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Major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Suppliers: </a:t>
            </a:r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mbria Math" pitchFamily="18" charset="0"/>
              </a:rPr>
              <a:t>?</a:t>
            </a:r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mbria Math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88024" y="1778876"/>
            <a:ext cx="3298111" cy="1249999"/>
            <a:chOff x="7712075" y="1458921"/>
            <a:chExt cx="3298111" cy="1249999"/>
          </a:xfrm>
        </p:grpSpPr>
        <p:pic>
          <p:nvPicPr>
            <p:cNvPr id="43" name="Picture 2" descr="http://graphics8.nytimes.com/images/2010/07/06/business/06subiPhone/06subiPhone-articleLarg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6" r="9993" b="7469"/>
            <a:stretch/>
          </p:blipFill>
          <p:spPr bwMode="auto">
            <a:xfrm>
              <a:off x="9252520" y="1458922"/>
              <a:ext cx="1757666" cy="124999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images.dailytech.com/nimage/gghrt.jpe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72" r="16168"/>
            <a:stretch/>
          </p:blipFill>
          <p:spPr bwMode="auto">
            <a:xfrm>
              <a:off x="7712075" y="1458923"/>
              <a:ext cx="388317" cy="5705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www.tapscape.com/wp-content/uploads/2013/04/apple-ipad-mini.jpe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2" r="10843"/>
            <a:stretch/>
          </p:blipFill>
          <p:spPr bwMode="auto">
            <a:xfrm>
              <a:off x="8326951" y="1458921"/>
              <a:ext cx="709545" cy="5736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hantom Visi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2075" y="2083921"/>
              <a:ext cx="583023" cy="524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www.maximumpc.com/files/u154082/maingear_laptop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951" y="2083921"/>
              <a:ext cx="710759" cy="524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0" y="1340768"/>
            <a:ext cx="4283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b) 3C Manufacturing Industry</a:t>
            </a:r>
            <a:endParaRPr lang="zh-HK" altLang="en-US" sz="20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标题 3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rmAutofit fontScale="90000"/>
          </a:bodyPr>
          <a:lstStyle/>
          <a:p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5.2 A </a:t>
            </a:r>
            <a:r>
              <a:rPr lang="en-US" altLang="zh-HK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Grand New Opportunity for Industrial Robots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85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5.78035E-7 L -0.29393 -0.23399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05" y="-11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 descr="C:\Users\Troy Woo\Desktop\annual-cn-if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48" y="2085735"/>
            <a:ext cx="8224083" cy="4176442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65" name="组合 5"/>
          <p:cNvGrpSpPr/>
          <p:nvPr/>
        </p:nvGrpSpPr>
        <p:grpSpPr>
          <a:xfrm>
            <a:off x="5286885" y="3469607"/>
            <a:ext cx="3677603" cy="447944"/>
            <a:chOff x="4623958" y="3125356"/>
            <a:chExt cx="3510714" cy="427616"/>
          </a:xfrm>
        </p:grpSpPr>
        <p:sp>
          <p:nvSpPr>
            <p:cNvPr id="72" name="TextBox 71"/>
            <p:cNvSpPr txBox="1"/>
            <p:nvPr/>
          </p:nvSpPr>
          <p:spPr>
            <a:xfrm>
              <a:off x="5410200" y="3200400"/>
              <a:ext cx="2724472" cy="35257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华文细黑" pitchFamily="2" charset="-122"/>
                  <a:cs typeface="Times New Roman" panose="02020603050405020304" pitchFamily="18" charset="0"/>
                </a:rPr>
                <a:t>12-22</a:t>
              </a:r>
              <a:r>
                <a:rPr lang="zh-CN" altLang="en-US" dirty="0">
                  <a:latin typeface="Times New Roman" panose="02020603050405020304" pitchFamily="18" charset="0"/>
                  <a:ea typeface="华文细黑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华文细黑" pitchFamily="2" charset="-122"/>
                  <a:cs typeface="Times New Roman" panose="02020603050405020304" pitchFamily="18" charset="0"/>
                </a:rPr>
                <a:t>year: GAGR of 23%</a:t>
              </a:r>
              <a:endParaRPr lang="zh-CN" altLang="en-US" dirty="0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上箭头 7"/>
            <p:cNvSpPr/>
            <p:nvPr/>
          </p:nvSpPr>
          <p:spPr>
            <a:xfrm rot="4172844">
              <a:off x="5575694" y="2173620"/>
              <a:ext cx="150090" cy="2053561"/>
            </a:xfrm>
            <a:prstGeom prst="upArrow">
              <a:avLst>
                <a:gd name="adj1" fmla="val 45098"/>
                <a:gd name="adj2" fmla="val 59863"/>
              </a:avLst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8"/>
          <p:cNvGrpSpPr/>
          <p:nvPr/>
        </p:nvGrpSpPr>
        <p:grpSpPr>
          <a:xfrm>
            <a:off x="4134493" y="2381102"/>
            <a:ext cx="3470103" cy="796226"/>
            <a:chOff x="3523862" y="2086247"/>
            <a:chExt cx="3312630" cy="760093"/>
          </a:xfrm>
        </p:grpSpPr>
        <p:sp>
          <p:nvSpPr>
            <p:cNvPr id="70" name="TextBox 69"/>
            <p:cNvSpPr txBox="1"/>
            <p:nvPr/>
          </p:nvSpPr>
          <p:spPr>
            <a:xfrm>
              <a:off x="3523862" y="2086247"/>
              <a:ext cx="2925689" cy="35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华文细黑" pitchFamily="2" charset="-122"/>
                  <a:cs typeface="Times New Roman" panose="02020603050405020304" pitchFamily="18" charset="0"/>
                </a:rPr>
                <a:t>12-22</a:t>
              </a:r>
              <a:r>
                <a:rPr lang="zh-CN" altLang="en-US" dirty="0" smtClean="0">
                  <a:latin typeface="Times New Roman" panose="02020603050405020304" pitchFamily="18" charset="0"/>
                  <a:ea typeface="华文细黑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 smtClean="0">
                  <a:latin typeface="Times New Roman" panose="02020603050405020304" pitchFamily="18" charset="0"/>
                  <a:ea typeface="华文细黑" pitchFamily="2" charset="-122"/>
                  <a:cs typeface="Times New Roman" panose="02020603050405020304" pitchFamily="18" charset="0"/>
                </a:rPr>
                <a:t>year: GAGR of 36%</a:t>
              </a:r>
              <a:endParaRPr lang="zh-CN" altLang="en-US" dirty="0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上箭头 10"/>
            <p:cNvSpPr/>
            <p:nvPr/>
          </p:nvSpPr>
          <p:spPr>
            <a:xfrm rot="3342459">
              <a:off x="5546017" y="1555864"/>
              <a:ext cx="150090" cy="2430861"/>
            </a:xfrm>
            <a:prstGeom prst="upArrow">
              <a:avLst>
                <a:gd name="adj1" fmla="val 45098"/>
                <a:gd name="adj2" fmla="val 59863"/>
              </a:avLst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Rectangle 66"/>
          <p:cNvSpPr/>
          <p:nvPr/>
        </p:nvSpPr>
        <p:spPr>
          <a:xfrm>
            <a:off x="214486" y="1988840"/>
            <a:ext cx="905173" cy="27693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600" dirty="0" smtClean="0">
                <a:solidFill>
                  <a:schemeClr val="tx1"/>
                </a:solidFill>
              </a:rPr>
              <a:t>units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57591" y="2315352"/>
            <a:ext cx="905173" cy="27693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600" dirty="0" smtClean="0">
                <a:solidFill>
                  <a:schemeClr val="tx1"/>
                </a:solidFill>
              </a:rPr>
              <a:t>600K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757591" y="3044875"/>
            <a:ext cx="905173" cy="27693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600" dirty="0" smtClean="0">
                <a:solidFill>
                  <a:schemeClr val="tx1"/>
                </a:solidFill>
              </a:rPr>
              <a:t>340K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875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China Robot growth Projection (2012-2022)</a:t>
            </a:r>
            <a:endParaRPr lang="zh-HK" altLang="en-US" sz="28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标题 3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>
            <a:normAutofit fontScale="90000"/>
          </a:bodyPr>
          <a:lstStyle/>
          <a:p>
            <a:r>
              <a:rPr lang="en-US" altLang="zh-HK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5.2 A </a:t>
            </a:r>
            <a:r>
              <a:rPr lang="en-US" altLang="zh-HK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Grand New Opportunity for Industrial Robots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476600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zh-CN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Silicon Valley </a:t>
            </a:r>
            <a:r>
              <a:rPr lang="en-US" altLang="zh-CN" sz="2400" i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Shengang</a:t>
            </a:r>
            <a:r>
              <a:rPr lang="en-US" altLang="zh-CN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Bay</a:t>
            </a:r>
            <a:endParaRPr lang="zh-CN" altLang="en-US" sz="2400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8264" y="2996952"/>
            <a:ext cx="2195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*No. 37 in world</a:t>
            </a:r>
            <a:endParaRPr lang="en-US" altLang="zh-CN" sz="1100" dirty="0" smtClean="0"/>
          </a:p>
          <a:p>
            <a:r>
              <a:rPr lang="en-US" altLang="zh-CN" sz="1100" b="0" dirty="0" smtClean="0"/>
              <a:t>**</a:t>
            </a:r>
            <a:r>
              <a:rPr lang="en-US" sz="1100" dirty="0" smtClean="0"/>
              <a:t> 1.6 times of per capita in U.S. 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47652" y="1614213"/>
            <a:ext cx="4601095" cy="49710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0" y="1214422"/>
            <a:ext cx="9144000" cy="53285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endParaRPr lang="en-US" altLang="zh-CN" sz="2000" b="0" dirty="0" smtClean="0"/>
          </a:p>
          <a:p>
            <a:pPr algn="ctr"/>
            <a:endParaRPr lang="en-US" altLang="zh-CN" sz="2000" dirty="0"/>
          </a:p>
          <a:p>
            <a:pPr algn="ctr"/>
            <a:endParaRPr lang="en-US" altLang="zh-CN" sz="2000" b="0" dirty="0" smtClean="0"/>
          </a:p>
          <a:p>
            <a:pPr algn="ctr"/>
            <a:endParaRPr lang="en-US" altLang="zh-CN" sz="2000" b="0" dirty="0" smtClean="0"/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Top 10 companies in Silicon Valley (2012)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262429"/>
              </p:ext>
            </p:extLst>
          </p:nvPr>
        </p:nvGraphicFramePr>
        <p:xfrm>
          <a:off x="5857884" y="1428736"/>
          <a:ext cx="6715172" cy="1483360"/>
        </p:xfrm>
        <a:graphic>
          <a:graphicData uri="http://schemas.openxmlformats.org/drawingml/2006/table">
            <a:tbl>
              <a:tblPr firstRow="1" bandRow="1">
                <a:effectLst/>
                <a:tableStyleId>{7E9639D4-E3E2-4D34-9284-5A2195B3D0D7}</a:tableStyleId>
              </a:tblPr>
              <a:tblGrid>
                <a:gridCol w="1106895"/>
                <a:gridCol w="2036376"/>
                <a:gridCol w="214314"/>
                <a:gridCol w="1643074"/>
                <a:gridCol w="17145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Unit : USD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0" dirty="0" smtClean="0">
                          <a:latin typeface="Calibri" pitchFamily="34" charset="0"/>
                        </a:rPr>
                        <a:t>Silicon</a:t>
                      </a:r>
                      <a:r>
                        <a:rPr lang="en-US" altLang="zh-CN" sz="1600" i="0" baseline="0" dirty="0" smtClean="0">
                          <a:latin typeface="Calibri" pitchFamily="34" charset="0"/>
                        </a:rPr>
                        <a:t> Valley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000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0" dirty="0" smtClean="0">
                          <a:latin typeface="Calibri" pitchFamily="34" charset="0"/>
                        </a:rPr>
                        <a:t>Hong Kong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0" dirty="0" smtClean="0">
                          <a:latin typeface="Calibri" pitchFamily="34" charset="0"/>
                        </a:rPr>
                        <a:t>Shenzhen at large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Area 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i="0" dirty="0" smtClean="0">
                          <a:latin typeface="Calibri" pitchFamily="34" charset="0"/>
                        </a:rPr>
                        <a:t>4,700 </a:t>
                      </a:r>
                      <a:r>
                        <a:rPr lang="en-US" sz="18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</a:t>
                      </a:r>
                      <a:r>
                        <a:rPr lang="en-US" sz="1800" i="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i="0" baseline="300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000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1,100 km</a:t>
                      </a:r>
                      <a:r>
                        <a:rPr lang="en-US" sz="1800" i="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4,400 km</a:t>
                      </a:r>
                      <a:r>
                        <a:rPr lang="en-US" sz="1800" i="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Population 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3 M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000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7 M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18 M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GDPP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258 B*/86,000**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000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243 B/34,000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i="0" dirty="0" smtClean="0">
                          <a:latin typeface="Calibri" pitchFamily="34" charset="0"/>
                        </a:rPr>
                        <a:t>178 B/17,000</a:t>
                      </a:r>
                      <a:endParaRPr lang="zh-CN" altLang="en-US" sz="1600" i="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39435"/>
              </p:ext>
            </p:extLst>
          </p:nvPr>
        </p:nvGraphicFramePr>
        <p:xfrm>
          <a:off x="280395" y="801256"/>
          <a:ext cx="8572559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2012"/>
                <a:gridCol w="2438052"/>
                <a:gridCol w="2470390"/>
                <a:gridCol w="26821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Company 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Number of Employees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Sales/Person</a:t>
                      </a:r>
                      <a:r>
                        <a:rPr lang="en-US" altLang="zh-CN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Profit / profit Margin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Huawei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144,000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￥</a:t>
                      </a:r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203.9B/1.45M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￥</a:t>
                      </a:r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11.6 B/9.1%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Tencent</a:t>
                      </a:r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17,000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￥</a:t>
                      </a:r>
                      <a:r>
                        <a:rPr 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28.4B</a:t>
                      </a:r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/1.6</a:t>
                      </a:r>
                      <a:r>
                        <a:rPr lang="en-US" altLang="zh-CN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￥</a:t>
                      </a:r>
                      <a:r>
                        <a:rPr 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10.2 B</a:t>
                      </a:r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/35%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Mindray</a:t>
                      </a:r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6,800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￥</a:t>
                      </a:r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5.4B/0.8</a:t>
                      </a:r>
                      <a:r>
                        <a:rPr lang="en-US" altLang="zh-CN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￥</a:t>
                      </a:r>
                      <a:r>
                        <a:rPr 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1.15 B</a:t>
                      </a:r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/21%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694176"/>
              </p:ext>
            </p:extLst>
          </p:nvPr>
        </p:nvGraphicFramePr>
        <p:xfrm>
          <a:off x="467544" y="2857496"/>
          <a:ext cx="8208917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3994"/>
                <a:gridCol w="1500199"/>
                <a:gridCol w="1714511"/>
                <a:gridCol w="928694"/>
                <a:gridCol w="2143140"/>
                <a:gridCol w="1318379"/>
              </a:tblGrid>
              <a:tr h="3180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Rank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Company</a:t>
                      </a:r>
                      <a:r>
                        <a:rPr lang="en-US" altLang="zh-CN" sz="12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2012 Performance 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(100M USD)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Profit%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Number of Employees</a:t>
                      </a:r>
                    </a:p>
                    <a:p>
                      <a:pPr algn="ctr"/>
                      <a:r>
                        <a:rPr lang="zh-CN" altLang="en-US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person</a:t>
                      </a:r>
                      <a:r>
                        <a:rPr lang="zh-CN" altLang="en-US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GDPP</a:t>
                      </a:r>
                    </a:p>
                    <a:p>
                      <a:pPr algn="ctr"/>
                      <a:r>
                        <a:rPr lang="zh-CN" altLang="en-US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10,000</a:t>
                      </a:r>
                      <a:r>
                        <a:rPr lang="en-US" altLang="zh-CN" sz="12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USD</a:t>
                      </a:r>
                      <a:r>
                        <a:rPr lang="zh-CN" altLang="en-US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Apple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1,646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25%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72,800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226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HP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1,186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-11%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331,800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35.8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Intel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533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21%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105,000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50.8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Google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513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21%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53,861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95.3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Cisco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472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20%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66,639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70.8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Oracle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371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28%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115,000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32.3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Ebay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170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19%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30,750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55.3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Synnex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11,615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87.8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Gilead Sciences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97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27%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5,000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194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Applied Materials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81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0%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14,776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54.8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87107">
                <a:tc>
                  <a:txBody>
                    <a:bodyPr/>
                    <a:lstStyle/>
                    <a:p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pitchFamily="18" charset="0"/>
                          <a:cs typeface="Times New Roman" pitchFamily="18" charset="0"/>
                        </a:rPr>
                        <a:t>5,171</a:t>
                      </a:r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6474" y="410756"/>
            <a:ext cx="8244656" cy="390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op 3 companies in Shenzhen (2011)</a:t>
            </a:r>
            <a:endParaRPr lang="zh-CN" altLang="en-US" sz="2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" name="Picture 5" descr="C:\Users\eeuser\Desktop\b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59" y="1196752"/>
            <a:ext cx="5491328" cy="5056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1840459" y="1210051"/>
            <a:ext cx="5491328" cy="2596074"/>
            <a:chOff x="1786974" y="1457954"/>
            <a:chExt cx="5491328" cy="2596074"/>
          </a:xfrm>
        </p:grpSpPr>
        <p:pic>
          <p:nvPicPr>
            <p:cNvPr id="46" name="Picture 6" descr="C:\Users\eeuser\Desktop\dg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62"/>
            <a:stretch/>
          </p:blipFill>
          <p:spPr bwMode="auto">
            <a:xfrm>
              <a:off x="1786974" y="1457954"/>
              <a:ext cx="5491328" cy="259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2545240" y="1982428"/>
              <a:ext cx="1472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Dongguan</a:t>
              </a:r>
              <a:endParaRPr lang="zh-HK" altLang="en-US" sz="1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835696" y="2714661"/>
            <a:ext cx="5491328" cy="2137002"/>
            <a:chOff x="1782211" y="2962564"/>
            <a:chExt cx="5491328" cy="2137002"/>
          </a:xfrm>
        </p:grpSpPr>
        <p:pic>
          <p:nvPicPr>
            <p:cNvPr id="49" name="Picture 4" descr="C:\Users\eeuser\Desktop\sz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5" b="27866"/>
            <a:stretch/>
          </p:blipFill>
          <p:spPr bwMode="auto">
            <a:xfrm>
              <a:off x="1782211" y="2962564"/>
              <a:ext cx="5491328" cy="2137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3460012" y="4026550"/>
              <a:ext cx="1472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Shenzhen </a:t>
              </a:r>
              <a:endParaRPr lang="zh-HK" altLang="en-US" sz="1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835696" y="4146866"/>
            <a:ext cx="5491328" cy="2106694"/>
            <a:chOff x="1782211" y="4394769"/>
            <a:chExt cx="5491328" cy="2106694"/>
          </a:xfrm>
        </p:grpSpPr>
        <p:pic>
          <p:nvPicPr>
            <p:cNvPr id="52" name="Picture 7" descr="C:\Users\eeuser\Desktop\hk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0"/>
            <a:stretch/>
          </p:blipFill>
          <p:spPr bwMode="auto">
            <a:xfrm>
              <a:off x="1782211" y="4394769"/>
              <a:ext cx="5491328" cy="210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3995936" y="5026406"/>
              <a:ext cx="1472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i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Hong Kong</a:t>
              </a:r>
              <a:endParaRPr lang="zh-HK" altLang="en-US" sz="16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5565" y="5011965"/>
            <a:ext cx="1738858" cy="415498"/>
            <a:chOff x="7432129" y="4950694"/>
            <a:chExt cx="1738858" cy="415498"/>
          </a:xfrm>
        </p:grpSpPr>
        <p:sp>
          <p:nvSpPr>
            <p:cNvPr id="55" name="TextBox 54"/>
            <p:cNvSpPr txBox="1"/>
            <p:nvPr/>
          </p:nvSpPr>
          <p:spPr>
            <a:xfrm>
              <a:off x="7476210" y="4950694"/>
              <a:ext cx="1694777" cy="415498"/>
            </a:xfrm>
            <a:prstGeom prst="rect">
              <a:avLst/>
            </a:prstGeom>
            <a:solidFill>
              <a:srgbClr val="FFFFFF">
                <a:alpha val="65882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HK" sz="105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Hong Kong</a:t>
              </a:r>
              <a:r>
                <a:rPr lang="en-US" altLang="zh-HK" sz="105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HK" sz="105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University</a:t>
              </a:r>
            </a:p>
            <a:p>
              <a:r>
                <a:rPr lang="en-US" altLang="zh-HK" sz="105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of Science and Technology</a:t>
              </a:r>
            </a:p>
          </p:txBody>
        </p:sp>
        <p:pic>
          <p:nvPicPr>
            <p:cNvPr id="56" name="Picture 11" descr="http://blog.kii.com/wp-content/uploads/2013/07/map-marker-small-hi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129" y="5004034"/>
              <a:ext cx="215721" cy="179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3617373" y="2369845"/>
            <a:ext cx="2297854" cy="523220"/>
            <a:chOff x="5174164" y="1979201"/>
            <a:chExt cx="2297854" cy="52322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8" name="Picture 11" descr="http://blog.kii.com/wp-content/uploads/2013/07/map-marker-small-hi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4164" y="2060848"/>
              <a:ext cx="215721" cy="179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5253682" y="1979201"/>
              <a:ext cx="22183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1400" b="1" i="1" dirty="0" err="1">
                  <a:latin typeface="Times New Roman" pitchFamily="18" charset="0"/>
                  <a:cs typeface="Times New Roman" pitchFamily="18" charset="0"/>
                </a:rPr>
                <a:t>Songshan</a:t>
              </a:r>
              <a:r>
                <a:rPr lang="en-US" altLang="zh-HK" sz="1400" b="1" i="1" dirty="0">
                  <a:latin typeface="Times New Roman" pitchFamily="18" charset="0"/>
                  <a:cs typeface="Times New Roman" pitchFamily="18" charset="0"/>
                </a:rPr>
                <a:t> Lake </a:t>
              </a:r>
              <a:endParaRPr lang="en-US" altLang="zh-HK" sz="1400" b="1" i="1" dirty="0" smtClean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altLang="zh-HK" sz="1400" b="1" i="1" dirty="0" smtClean="0">
                  <a:latin typeface="Times New Roman" pitchFamily="18" charset="0"/>
                  <a:cs typeface="Times New Roman" pitchFamily="18" charset="0"/>
                </a:rPr>
                <a:t>Robotic Startup Center</a:t>
              </a:r>
              <a:endParaRPr lang="zh-HK" altLang="en-US" sz="14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150896" y="4004277"/>
            <a:ext cx="1756532" cy="420333"/>
            <a:chOff x="5796136" y="4095740"/>
            <a:chExt cx="1756532" cy="42033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64" name="Picture 11" descr="http://blog.kii.com/wp-content/uploads/2013/07/map-marker-small-hi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4149080"/>
              <a:ext cx="215721" cy="179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5857891" y="4095740"/>
              <a:ext cx="169477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050" b="1" i="1" dirty="0" smtClean="0">
                  <a:latin typeface="Times New Roman" pitchFamily="18" charset="0"/>
                  <a:cs typeface="Times New Roman" pitchFamily="18" charset="0"/>
                </a:rPr>
                <a:t>Shenzhen Technology park</a:t>
              </a:r>
            </a:p>
          </p:txBody>
        </p:sp>
        <p:pic>
          <p:nvPicPr>
            <p:cNvPr id="66" name="Picture 19" descr="http://t2.gstatic.com/images?q=tbn:ANd9GcQccPG4pkntK4Ae5uJZP3P5X1b8hOpNwVt5lIU-uehTxwzboFIV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9302" y1="5385" x2="9302" y2="5385"/>
                          <a14:foregroundMark x1="25840" y1="7692" x2="25840" y2="7692"/>
                          <a14:foregroundMark x1="43928" y1="9231" x2="43928" y2="9231"/>
                          <a14:foregroundMark x1="45478" y1="46923" x2="45478" y2="46923"/>
                          <a14:foregroundMark x1="45478" y1="88462" x2="45478" y2="88462"/>
                          <a14:foregroundMark x1="27132" y1="60000" x2="27132" y2="60000"/>
                          <a14:foregroundMark x1="13695" y1="91538" x2="13695" y2="91538"/>
                          <a14:foregroundMark x1="7235" y1="56923" x2="7235" y2="56923"/>
                          <a14:foregroundMark x1="13178" y1="17692" x2="13178" y2="17692"/>
                          <a14:foregroundMark x1="63566" y1="25385" x2="63566" y2="25385"/>
                          <a14:foregroundMark x1="82687" y1="25385" x2="82687" y2="25385"/>
                          <a14:foregroundMark x1="87597" y1="17692" x2="87597" y2="17692"/>
                          <a14:foregroundMark x1="25581" y1="32308" x2="25581" y2="32308"/>
                          <a14:foregroundMark x1="29974" y1="13077" x2="29974" y2="13077"/>
                          <a14:foregroundMark x1="33075" y1="6154" x2="33075" y2="6154"/>
                          <a14:foregroundMark x1="38243" y1="6154" x2="38243" y2="6154"/>
                          <a14:foregroundMark x1="37984" y1="21538" x2="37984" y2="21538"/>
                          <a14:foregroundMark x1="37468" y1="45385" x2="37468" y2="45385"/>
                          <a14:foregroundMark x1="37468" y1="63846" x2="37468" y2="63846"/>
                          <a14:foregroundMark x1="38243" y1="86923" x2="38243" y2="86923"/>
                          <a14:foregroundMark x1="40052" y1="93077" x2="40052" y2="93077"/>
                          <a14:foregroundMark x1="48320" y1="94615" x2="48320" y2="94615"/>
                          <a14:foregroundMark x1="48837" y1="87692" x2="48837" y2="87692"/>
                          <a14:foregroundMark x1="42377" y1="86154" x2="42377" y2="86154"/>
                          <a14:foregroundMark x1="43152" y1="93077" x2="43152" y2="93077"/>
                          <a14:foregroundMark x1="40827" y1="76154" x2="40827" y2="76154"/>
                          <a14:foregroundMark x1="40827" y1="54615" x2="40827" y2="54615"/>
                          <a14:foregroundMark x1="44186" y1="53846" x2="44186" y2="53846"/>
                          <a14:foregroundMark x1="48579" y1="16923" x2="48579" y2="16923"/>
                          <a14:foregroundMark x1="48837" y1="3077" x2="48837" y2="3077"/>
                          <a14:foregroundMark x1="32300" y1="3077" x2="32300" y2="3077"/>
                          <a14:foregroundMark x1="32817" y1="16923" x2="32817" y2="16923"/>
                          <a14:foregroundMark x1="24289" y1="20000" x2="24289" y2="20000"/>
                          <a14:foregroundMark x1="27390" y1="20769" x2="27390" y2="20769"/>
                          <a14:foregroundMark x1="18863" y1="4615" x2="18863" y2="4615"/>
                          <a14:foregroundMark x1="18863" y1="17692" x2="18863" y2="17692"/>
                          <a14:foregroundMark x1="23773" y1="56154" x2="23773" y2="56154"/>
                          <a14:foregroundMark x1="24031" y1="44615" x2="24031" y2="44615"/>
                          <a14:foregroundMark x1="28165" y1="78462" x2="28165" y2="78462"/>
                          <a14:foregroundMark x1="15504" y1="84615" x2="15504" y2="84615"/>
                          <a14:foregroundMark x1="15245" y1="96923" x2="15245" y2="96923"/>
                          <a14:foregroundMark x1="1292" y1="94615" x2="1292" y2="94615"/>
                          <a14:foregroundMark x1="7235" y1="83077" x2="7235" y2="83077"/>
                          <a14:foregroundMark x1="14987" y1="20769" x2="14987" y2="20769"/>
                          <a14:foregroundMark x1="14987" y1="4615" x2="14987" y2="4615"/>
                          <a14:foregroundMark x1="89231" y1="52273" x2="89231" y2="52273"/>
                          <a14:foregroundMark x1="93846" y1="81818" x2="93846" y2="81818"/>
                          <a14:foregroundMark x1="72308" y1="27273" x2="72308" y2="27273"/>
                          <a14:foregroundMark x1="72308" y1="75000" x2="72308" y2="75000"/>
                          <a14:foregroundMark x1="65385" y1="72727" x2="65385" y2="72727"/>
                          <a14:backgroundMark x1="15385" y1="52273" x2="15385" y2="52273"/>
                          <a14:backgroundMark x1="50769" y1="31818" x2="50769" y2="31818"/>
                          <a14:backgroundMark x1="32456" y1="61538" x2="32456" y2="61538"/>
                          <a14:backgroundMark x1="31579" y1="41026" x2="31579" y2="41026"/>
                          <a14:backgroundMark x1="74561" y1="12821" x2="74561" y2="12821"/>
                          <a14:backgroundMark x1="89474" y1="87179" x2="89474" y2="87179"/>
                          <a14:backgroundMark x1="97368" y1="69231" x2="97368" y2="69231"/>
                          <a14:backgroundMark x1="70175" y1="48718" x2="70175" y2="48718"/>
                          <a14:backgroundMark x1="60526" y1="48718" x2="60526" y2="487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678" y="4309911"/>
              <a:ext cx="475362" cy="16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1" descr="http://www.labbrand.com/sites/default/files/huawei_logo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51" y="4309190"/>
              <a:ext cx="209174" cy="206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3" descr="http://www.fenzhi.com/image/l168698.gif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1" t="20042" r="4449" b="21426"/>
            <a:stretch/>
          </p:blipFill>
          <p:spPr bwMode="auto">
            <a:xfrm>
              <a:off x="6794172" y="4309190"/>
              <a:ext cx="741157" cy="16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3563570" y="3263010"/>
            <a:ext cx="1168574" cy="179048"/>
            <a:chOff x="5365635" y="3549365"/>
            <a:chExt cx="1168574" cy="179048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6" name="Picture 11" descr="http://blog.kii.com/wp-content/uploads/2013/07/map-marker-small-hi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635" y="3549365"/>
              <a:ext cx="215721" cy="179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7" descr="http://i2.cdn.turner.com/money/galleries/2008/fortune/0806/gallery.G500_money_losers.fortune/images/flextronics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2188" b="56250" l="1176" r="98824">
                          <a14:foregroundMark x1="3824" y1="46875" x2="3824" y2="46875"/>
                          <a14:foregroundMark x1="12353" y1="46875" x2="12353" y2="46875"/>
                          <a14:foregroundMark x1="30882" y1="46094" x2="30882" y2="46094"/>
                          <a14:foregroundMark x1="35882" y1="45703" x2="35882" y2="45703"/>
                          <a14:foregroundMark x1="35882" y1="53125" x2="35882" y2="53125"/>
                          <a14:foregroundMark x1="42353" y1="46875" x2="42353" y2="46875"/>
                          <a14:foregroundMark x1="48529" y1="46484" x2="48529" y2="46484"/>
                          <a14:foregroundMark x1="65000" y1="48438" x2="65000" y2="48438"/>
                          <a14:foregroundMark x1="70000" y1="47656" x2="70000" y2="47656"/>
                          <a14:foregroundMark x1="78529" y1="47266" x2="78529" y2="47266"/>
                          <a14:foregroundMark x1="85294" y1="45703" x2="85294" y2="45703"/>
                          <a14:foregroundMark x1="92941" y1="45313" x2="92941" y2="45313"/>
                          <a14:foregroundMark x1="21176" y1="45833" x2="21176" y2="4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02" b="44237"/>
            <a:stretch/>
          </p:blipFill>
          <p:spPr bwMode="auto">
            <a:xfrm>
              <a:off x="5473496" y="3582738"/>
              <a:ext cx="1060713" cy="11230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4856020" y="3549648"/>
            <a:ext cx="692055" cy="304820"/>
            <a:chOff x="6488575" y="3667722"/>
            <a:chExt cx="692055" cy="304820"/>
          </a:xfrm>
        </p:grpSpPr>
        <p:pic>
          <p:nvPicPr>
            <p:cNvPr id="39" name="Picture 11" descr="http://blog.kii.com/wp-content/uploads/2013/07/map-marker-small-hi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575" y="3706239"/>
              <a:ext cx="215721" cy="179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5" descr="http://rthk.hk/APSuppics/mfile_55_724926_1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41"/>
            <a:stretch/>
          </p:blipFill>
          <p:spPr bwMode="auto">
            <a:xfrm>
              <a:off x="6643506" y="3667722"/>
              <a:ext cx="537124" cy="304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4328095" y="3453657"/>
            <a:ext cx="926030" cy="179048"/>
            <a:chOff x="6047596" y="3408025"/>
            <a:chExt cx="926030" cy="179048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2" name="Picture 11" descr="http://blog.kii.com/wp-content/uploads/2013/07/map-marker-small-hi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596" y="3408025"/>
              <a:ext cx="215721" cy="179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5" descr="http://i1-news.softpedia-static.com/images/news-700/Download-Foxconn-H61MD-Motherboard-Drivers.jpg?1365430001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0" r="99725">
                          <a14:foregroundMark x1="3984" y1="41250" x2="3984" y2="41250"/>
                          <a14:foregroundMark x1="19780" y1="41000" x2="19780" y2="41000"/>
                          <a14:foregroundMark x1="35852" y1="46000" x2="35852" y2="46000"/>
                          <a14:foregroundMark x1="47390" y1="41750" x2="47390" y2="41750"/>
                          <a14:foregroundMark x1="59066" y1="41250" x2="59478" y2="41250"/>
                          <a14:foregroundMark x1="76648" y1="41000" x2="76648" y2="41000"/>
                          <a14:foregroundMark x1="88736" y1="42000" x2="88736" y2="4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699" b="40361"/>
            <a:stretch/>
          </p:blipFill>
          <p:spPr bwMode="auto">
            <a:xfrm>
              <a:off x="6181538" y="3449806"/>
              <a:ext cx="792088" cy="9548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3252785" y="2814958"/>
            <a:ext cx="2239013" cy="307777"/>
            <a:chOff x="5021764" y="2585803"/>
            <a:chExt cx="2239013" cy="307777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61" name="Picture 11" descr="http://blog.kii.com/wp-content/uploads/2013/07/map-marker-small-hi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764" y="2667578"/>
              <a:ext cx="215721" cy="179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5071505" y="2585803"/>
              <a:ext cx="218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400" b="1" i="1" dirty="0" err="1" smtClean="0">
                  <a:latin typeface="Times New Roman" pitchFamily="18" charset="0"/>
                  <a:cs typeface="Times New Roman" pitchFamily="18" charset="0"/>
                </a:rPr>
                <a:t>Chang’an</a:t>
              </a:r>
              <a:r>
                <a:rPr lang="en-US" altLang="zh-HK" sz="1400" b="1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HK" sz="1100" b="1" i="1" dirty="0" smtClean="0">
                  <a:latin typeface="Times New Roman" pitchFamily="18" charset="0"/>
                  <a:cs typeface="Times New Roman" pitchFamily="18" charset="0"/>
                </a:rPr>
                <a:t>HDD (40%)</a:t>
              </a:r>
              <a:endParaRPr lang="zh-HK" altLang="en-US" sz="1100" b="1" i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924323" y="6021288"/>
            <a:ext cx="1348560" cy="156507"/>
            <a:chOff x="-46706" y="5208453"/>
            <a:chExt cx="1348560" cy="156507"/>
          </a:xfrm>
        </p:grpSpPr>
        <p:sp>
          <p:nvSpPr>
            <p:cNvPr id="70" name="Rectangle 69"/>
            <p:cNvSpPr/>
            <p:nvPr/>
          </p:nvSpPr>
          <p:spPr>
            <a:xfrm>
              <a:off x="-46706" y="5208453"/>
              <a:ext cx="1348560" cy="15650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altLang="zh-HK" sz="1100" dirty="0" smtClean="0">
                  <a:solidFill>
                    <a:schemeClr val="tx1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10KM</a:t>
              </a:r>
              <a:endParaRPr lang="zh-HK" alt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40478" y="5259868"/>
              <a:ext cx="781050" cy="74087"/>
              <a:chOff x="35496" y="5031830"/>
              <a:chExt cx="781050" cy="74087"/>
            </a:xfrm>
          </p:grpSpPr>
          <p:sp>
            <p:nvSpPr>
              <p:cNvPr id="72" name="Freeform 71"/>
              <p:cNvSpPr/>
              <p:nvPr/>
            </p:nvSpPr>
            <p:spPr>
              <a:xfrm>
                <a:off x="35496" y="5099566"/>
                <a:ext cx="390525" cy="0"/>
              </a:xfrm>
              <a:custGeom>
                <a:avLst/>
                <a:gdLst>
                  <a:gd name="connsiteX0" fmla="*/ 0 w 390525"/>
                  <a:gd name="connsiteY0" fmla="*/ 0 h 0"/>
                  <a:gd name="connsiteX1" fmla="*/ 390525 w 3905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525">
                    <a:moveTo>
                      <a:pt x="0" y="0"/>
                    </a:moveTo>
                    <a:lnTo>
                      <a:pt x="39052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426021" y="5099566"/>
                <a:ext cx="390525" cy="0"/>
              </a:xfrm>
              <a:custGeom>
                <a:avLst/>
                <a:gdLst>
                  <a:gd name="connsiteX0" fmla="*/ 0 w 390525"/>
                  <a:gd name="connsiteY0" fmla="*/ 0 h 0"/>
                  <a:gd name="connsiteX1" fmla="*/ 390525 w 3905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525">
                    <a:moveTo>
                      <a:pt x="0" y="0"/>
                    </a:moveTo>
                    <a:lnTo>
                      <a:pt x="390525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 flipV="1">
                <a:off x="45022" y="5032757"/>
                <a:ext cx="0" cy="731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807020" y="5031830"/>
                <a:ext cx="0" cy="731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0" name="Rectangle 9"/>
          <p:cNvSpPr/>
          <p:nvPr/>
        </p:nvSpPr>
        <p:spPr>
          <a:xfrm>
            <a:off x="5389646" y="1214421"/>
            <a:ext cx="3754354" cy="1861360"/>
          </a:xfrm>
          <a:prstGeom prst="rect">
            <a:avLst/>
          </a:prstGeom>
          <a:solidFill>
            <a:srgbClr val="00B05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-AE" altLang="zh-HK" sz="2800" dirty="0" smtClean="0">
                <a:solidFill>
                  <a:schemeClr val="tx1"/>
                </a:solidFill>
                <a:latin typeface="Adobe Arabic"/>
                <a:cs typeface="Adobe Arabic"/>
              </a:rPr>
              <a:t> </a:t>
            </a:r>
            <a:r>
              <a:rPr lang="ar-AE" altLang="zh-HK" sz="2800" dirty="0">
                <a:solidFill>
                  <a:schemeClr val="tx1"/>
                </a:solidFill>
                <a:latin typeface="Adobe Arabic"/>
                <a:cs typeface="Adobe Arabic"/>
              </a:rPr>
              <a:t>٭ ٭ ٭ </a:t>
            </a:r>
            <a:r>
              <a:rPr lang="ar-AE" altLang="zh-HK" sz="2800" dirty="0" smtClean="0">
                <a:solidFill>
                  <a:schemeClr val="tx1"/>
                </a:solidFill>
                <a:latin typeface="Adobe Arabic"/>
                <a:cs typeface="Adobe Arabic"/>
              </a:rPr>
              <a:t>٭</a:t>
            </a:r>
            <a:r>
              <a:rPr lang="en-US" altLang="zh-HK" sz="2000" dirty="0" smtClean="0">
                <a:solidFill>
                  <a:schemeClr val="tx1"/>
                </a:solidFill>
                <a:latin typeface="Adobe Arabic"/>
                <a:cs typeface="Adobe Arabic"/>
              </a:rPr>
              <a:t> </a:t>
            </a:r>
            <a:r>
              <a:rPr lang="en-US" altLang="zh-HK" sz="2000" dirty="0" smtClean="0">
                <a:solidFill>
                  <a:schemeClr val="tx1"/>
                </a:solidFill>
              </a:rPr>
              <a:t>Hollywood of makers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n-US" altLang="zh-HK" sz="1200" b="1" dirty="0" smtClean="0">
                <a:solidFill>
                  <a:schemeClr val="bg1"/>
                </a:solidFill>
              </a:rPr>
              <a:t>Design </a:t>
            </a:r>
            <a:r>
              <a:rPr lang="en-US" altLang="zh-HK" sz="1200" b="1" dirty="0" err="1" smtClean="0">
                <a:solidFill>
                  <a:schemeClr val="bg1"/>
                </a:solidFill>
              </a:rPr>
              <a:t>Co.s</a:t>
            </a:r>
            <a:r>
              <a:rPr lang="en-US" altLang="zh-HK" sz="1200" b="1" dirty="0" smtClean="0">
                <a:solidFill>
                  <a:schemeClr val="bg1"/>
                </a:solidFill>
              </a:rPr>
              <a:t> (Visualization of ideas)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n-US" altLang="zh-HK" sz="1200" b="1" dirty="0" smtClean="0">
                <a:solidFill>
                  <a:schemeClr val="bg1"/>
                </a:solidFill>
              </a:rPr>
              <a:t>Shops &amp; factories for prototypes &amp; small batch prod.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n-US" altLang="zh-HK" sz="1200" b="1" dirty="0" smtClean="0">
                <a:solidFill>
                  <a:schemeClr val="bg1"/>
                </a:solidFill>
              </a:rPr>
              <a:t>Factories for large scale prod. (Apple, Samsung, Microsoft,…)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n-US" altLang="zh-HK" sz="1200" b="1" dirty="0" smtClean="0">
                <a:solidFill>
                  <a:schemeClr val="bg1"/>
                </a:solidFill>
              </a:rPr>
              <a:t>Components suppliers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n-US" altLang="zh-HK" sz="1200" b="1" dirty="0" smtClean="0">
                <a:solidFill>
                  <a:schemeClr val="bg1"/>
                </a:solidFill>
              </a:rPr>
              <a:t>Logistics components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n-US" altLang="zh-HK" sz="1200" b="1" dirty="0" smtClean="0">
                <a:solidFill>
                  <a:schemeClr val="bg1"/>
                </a:solidFill>
              </a:rPr>
              <a:t>Experienced workers &amp; managers for your own factory</a:t>
            </a:r>
            <a:endParaRPr lang="zh-HK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5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46458 3.7037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458 4.81481E-6 L 0.40278 -0.00093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0"/>
          <p:cNvSpPr/>
          <p:nvPr/>
        </p:nvSpPr>
        <p:spPr>
          <a:xfrm>
            <a:off x="107829" y="537626"/>
            <a:ext cx="8928342" cy="299003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dobe 黑体 Std R" pitchFamily="34" charset="-122"/>
                <a:cs typeface="Times New Roman" pitchFamily="18" charset="0"/>
              </a:rPr>
              <a:t>Robotic </a:t>
            </a:r>
            <a:r>
              <a:rPr lang="en-US" altLang="zh-HK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dobe 黑体 Std R" pitchFamily="34" charset="-122"/>
                <a:cs typeface="Times New Roman" pitchFamily="18" charset="0"/>
              </a:rPr>
              <a:t>Technology </a:t>
            </a:r>
            <a:r>
              <a:rPr lang="en-US" altLang="zh-HK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dobe 黑体 Std R" pitchFamily="34" charset="-122"/>
                <a:cs typeface="Times New Roman" pitchFamily="18" charset="0"/>
              </a:rPr>
              <a:t>Modules (RTM)</a:t>
            </a:r>
            <a:endParaRPr lang="zh-HK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Adobe 黑体 Std R" pitchFamily="34" charset="-122"/>
              <a:cs typeface="Times New Roman" pitchFamily="18" charset="0"/>
            </a:endParaRPr>
          </a:p>
        </p:txBody>
      </p:sp>
      <p:sp>
        <p:nvSpPr>
          <p:cNvPr id="52" name="Rectangle 3"/>
          <p:cNvSpPr/>
          <p:nvPr/>
        </p:nvSpPr>
        <p:spPr>
          <a:xfrm>
            <a:off x="589247" y="897664"/>
            <a:ext cx="1446129" cy="123519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1000" b="1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1.</a:t>
            </a:r>
            <a:r>
              <a:rPr lang="en-US" altLang="zh-CN" sz="1000" b="1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Actuators </a:t>
            </a:r>
            <a:endParaRPr lang="en-US" altLang="zh-CN" sz="1000" b="1" dirty="0">
              <a:solidFill>
                <a:srgbClr val="FF0000"/>
              </a:solidFill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9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-</a:t>
            </a:r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Motors</a:t>
            </a:r>
          </a:p>
          <a:p>
            <a:pPr marL="180975" indent="-85725">
              <a:buFont typeface="Arial" pitchFamily="34" charset="0"/>
              <a:buChar char="•"/>
            </a:pPr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DC</a:t>
            </a:r>
          </a:p>
          <a:p>
            <a:pPr marL="180975" indent="-85725">
              <a:buFont typeface="Arial" pitchFamily="34" charset="0"/>
              <a:buChar char="•"/>
            </a:pPr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AC Brushless</a:t>
            </a:r>
          </a:p>
          <a:p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-DD Motors</a:t>
            </a:r>
          </a:p>
          <a:p>
            <a:pPr marL="180975" indent="-85725">
              <a:buFont typeface="Arial" pitchFamily="34" charset="0"/>
              <a:buChar char="•"/>
            </a:pPr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Drives</a:t>
            </a:r>
          </a:p>
          <a:p>
            <a:pPr marL="180975" indent="-85725">
              <a:buFont typeface="Arial" pitchFamily="34" charset="0"/>
              <a:buChar char="•"/>
            </a:pPr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Smart </a:t>
            </a:r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drives</a:t>
            </a:r>
            <a:endParaRPr lang="en-US" altLang="zh-CN" sz="900" dirty="0">
              <a:solidFill>
                <a:srgbClr val="C00000"/>
              </a:solidFill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(Googol, </a:t>
            </a:r>
            <a:r>
              <a:rPr lang="en-US" altLang="zh-CN" sz="900" dirty="0" err="1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Servotronics</a:t>
            </a:r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)</a:t>
            </a:r>
          </a:p>
        </p:txBody>
      </p:sp>
      <p:sp>
        <p:nvSpPr>
          <p:cNvPr id="53" name="Rectangle 4"/>
          <p:cNvSpPr/>
          <p:nvPr/>
        </p:nvSpPr>
        <p:spPr>
          <a:xfrm>
            <a:off x="2211355" y="897665"/>
            <a:ext cx="1446129" cy="123519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000" b="1" dirty="0" smtClean="0">
                <a:solidFill>
                  <a:srgbClr val="F88008"/>
                </a:solidFill>
                <a:latin typeface="Adobe 黑体 Std R" pitchFamily="34" charset="-122"/>
                <a:ea typeface="Adobe 黑体 Std R" pitchFamily="34" charset="-122"/>
              </a:rPr>
              <a:t>2.</a:t>
            </a:r>
            <a:r>
              <a:rPr lang="en-US" altLang="zh-CN" sz="1000" b="1" dirty="0" smtClean="0">
                <a:solidFill>
                  <a:srgbClr val="F88008"/>
                </a:solidFill>
                <a:latin typeface="Adobe 黑体 Std R" pitchFamily="34" charset="-122"/>
                <a:ea typeface="Adobe 黑体 Std R" pitchFamily="34" charset="-122"/>
              </a:rPr>
              <a:t>Transmission</a:t>
            </a:r>
            <a:r>
              <a:rPr lang="en-US" altLang="zh-CN" sz="1000" b="1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</a:p>
          <a:p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-RV Reducer</a:t>
            </a:r>
          </a:p>
          <a:p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 ( </a:t>
            </a:r>
            <a:r>
              <a:rPr lang="en-US" altLang="zh-CN" sz="900" dirty="0" err="1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Nabtesco</a:t>
            </a:r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, </a:t>
            </a:r>
            <a:r>
              <a:rPr lang="zh-CN" altLang="en-US" sz="900" dirty="0" smtClean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振康</a:t>
            </a:r>
            <a:r>
              <a:rPr lang="en-US" altLang="zh-CN" sz="900" dirty="0" smtClean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)</a:t>
            </a:r>
          </a:p>
          <a:p>
            <a:pPr lvl="0"/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-</a:t>
            </a:r>
            <a:r>
              <a:rPr lang="en-US" altLang="zh-CN" sz="900" dirty="0" smtClean="0">
                <a:solidFill>
                  <a:prstClr val="black"/>
                </a:solidFill>
                <a:latin typeface="Adobe 黑体 Std R" pitchFamily="34" charset="-122"/>
                <a:ea typeface="Adobe 黑体 Std R" pitchFamily="34" charset="-122"/>
              </a:rPr>
              <a:t>Harmonic Drive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-US" altLang="zh-CN" sz="900" dirty="0" smtClean="0">
                <a:solidFill>
                  <a:prstClr val="black"/>
                </a:solidFill>
                <a:latin typeface="Adobe 黑体 Std R" pitchFamily="34" charset="-122"/>
                <a:ea typeface="Adobe 黑体 Std R" pitchFamily="34" charset="-122"/>
              </a:rPr>
              <a:t> (HD</a:t>
            </a:r>
            <a:r>
              <a:rPr lang="en-US" altLang="zh-CN" sz="900" dirty="0">
                <a:solidFill>
                  <a:prstClr val="black"/>
                </a:solidFill>
                <a:latin typeface="Adobe 黑体 Std R" pitchFamily="34" charset="-122"/>
                <a:ea typeface="Adobe 黑体 Std R" pitchFamily="34" charset="-122"/>
              </a:rPr>
              <a:t>, </a:t>
            </a:r>
            <a:r>
              <a:rPr lang="zh-CN" altLang="en-US" sz="900" dirty="0" smtClean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绿的</a:t>
            </a:r>
            <a:r>
              <a:rPr lang="en-US" altLang="zh-CN" sz="900" dirty="0" smtClean="0">
                <a:solidFill>
                  <a:prstClr val="black"/>
                </a:solidFill>
                <a:latin typeface="Adobe 黑体 Std R" pitchFamily="34" charset="-122"/>
                <a:ea typeface="Adobe 黑体 Std R" pitchFamily="34" charset="-122"/>
              </a:rPr>
              <a:t>)</a:t>
            </a:r>
            <a:endParaRPr lang="en-US" altLang="zh-CN" sz="900" dirty="0">
              <a:solidFill>
                <a:prstClr val="black"/>
              </a:solidFill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-Other Transmission </a:t>
            </a:r>
          </a:p>
          <a:p>
            <a:r>
              <a:rPr lang="en-US" altLang="zh-HK" sz="9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-US" altLang="zh-HK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 Components</a:t>
            </a:r>
          </a:p>
          <a:p>
            <a:r>
              <a:rPr lang="en-US" altLang="zh-HK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  (NSK, THK, </a:t>
            </a:r>
            <a:r>
              <a:rPr lang="en-US" altLang="zh-HK" sz="900" dirty="0" err="1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Hiwin</a:t>
            </a:r>
            <a:r>
              <a:rPr lang="en-US" altLang="zh-HK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, …)</a:t>
            </a:r>
            <a:endParaRPr lang="zh-HK" altLang="en-US" sz="900" dirty="0">
              <a:solidFill>
                <a:schemeClr val="tx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54" name="Rectangle 5"/>
          <p:cNvSpPr/>
          <p:nvPr/>
        </p:nvSpPr>
        <p:spPr>
          <a:xfrm>
            <a:off x="3846355" y="897665"/>
            <a:ext cx="1446129" cy="123519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000" b="1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3.</a:t>
            </a:r>
            <a:r>
              <a:rPr lang="en-US" altLang="zh-CN" sz="1000" b="1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Control </a:t>
            </a:r>
          </a:p>
          <a:p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-Controller</a:t>
            </a:r>
          </a:p>
          <a:p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  (Googol, </a:t>
            </a:r>
            <a:r>
              <a:rPr lang="en-US" altLang="zh-CN" sz="900" dirty="0" err="1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Keba</a:t>
            </a:r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)</a:t>
            </a:r>
          </a:p>
          <a:p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-HMI</a:t>
            </a:r>
          </a:p>
          <a:p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-Integrated Control</a:t>
            </a:r>
          </a:p>
          <a:p>
            <a:r>
              <a:rPr lang="en-US" altLang="zh-CN" sz="900" dirty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-MC Level Software</a:t>
            </a:r>
          </a:p>
          <a:p>
            <a:r>
              <a:rPr lang="en-US" altLang="zh-CN" sz="900" dirty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-Motion Planning</a:t>
            </a:r>
          </a:p>
          <a:p>
            <a:endParaRPr lang="en-US" altLang="zh-CN" sz="900" dirty="0" smtClean="0">
              <a:solidFill>
                <a:schemeClr val="tx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55" name="Rectangle 6"/>
          <p:cNvSpPr/>
          <p:nvPr/>
        </p:nvSpPr>
        <p:spPr>
          <a:xfrm>
            <a:off x="5485624" y="897665"/>
            <a:ext cx="1446129" cy="12351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000" b="1" dirty="0" smtClean="0">
                <a:solidFill>
                  <a:srgbClr val="F79109"/>
                </a:solidFill>
                <a:latin typeface="Adobe 黑体 Std R" pitchFamily="34" charset="-122"/>
                <a:ea typeface="Adobe 黑体 Std R" pitchFamily="34" charset="-122"/>
              </a:rPr>
              <a:t>4.</a:t>
            </a:r>
            <a:r>
              <a:rPr lang="en-US" altLang="zh-CN" sz="1000" b="1" dirty="0" smtClean="0">
                <a:solidFill>
                  <a:srgbClr val="F79109"/>
                </a:solidFill>
                <a:latin typeface="Adobe 黑体 Std R" pitchFamily="34" charset="-122"/>
                <a:ea typeface="Adobe 黑体 Std R" pitchFamily="34" charset="-122"/>
              </a:rPr>
              <a:t>Sensing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-Force sensors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-Encoder(linear, rotary)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-Gyro(IMU)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-GPS</a:t>
            </a:r>
          </a:p>
          <a:p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-Laser radar</a:t>
            </a:r>
          </a:p>
        </p:txBody>
      </p:sp>
      <p:sp>
        <p:nvSpPr>
          <p:cNvPr id="56" name="Rectangle 7"/>
          <p:cNvSpPr/>
          <p:nvPr/>
        </p:nvSpPr>
        <p:spPr>
          <a:xfrm>
            <a:off x="7119894" y="897665"/>
            <a:ext cx="1446129" cy="12351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000" b="1" dirty="0" smtClean="0">
                <a:solidFill>
                  <a:srgbClr val="F6A20A"/>
                </a:solidFill>
                <a:latin typeface="Adobe 黑体 Std R" pitchFamily="34" charset="-122"/>
                <a:ea typeface="Adobe 黑体 Std R" pitchFamily="34" charset="-122"/>
              </a:rPr>
              <a:t>5.</a:t>
            </a:r>
            <a:r>
              <a:rPr lang="en-US" altLang="zh-CN" sz="1000" b="1" dirty="0" smtClean="0">
                <a:solidFill>
                  <a:srgbClr val="F6A20A"/>
                </a:solidFill>
                <a:latin typeface="Adobe 黑体 Std R" pitchFamily="34" charset="-122"/>
                <a:ea typeface="Adobe 黑体 Std R" pitchFamily="34" charset="-122"/>
              </a:rPr>
              <a:t>Vision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-CMOS Sensors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-Optics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-Signal processing, </a:t>
            </a:r>
          </a:p>
          <a:p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 Compression &amp;</a:t>
            </a:r>
          </a:p>
          <a:p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  Transmission</a:t>
            </a:r>
          </a:p>
        </p:txBody>
      </p:sp>
      <p:sp>
        <p:nvSpPr>
          <p:cNvPr id="57" name="Rectangle 8"/>
          <p:cNvSpPr/>
          <p:nvPr/>
        </p:nvSpPr>
        <p:spPr>
          <a:xfrm>
            <a:off x="579895" y="2204864"/>
            <a:ext cx="1455481" cy="120750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1000" b="1" dirty="0" smtClean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6</a:t>
            </a:r>
            <a:r>
              <a:rPr lang="en-US" altLang="zh-CN" sz="1000" b="1" dirty="0" smtClean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. </a:t>
            </a:r>
            <a:r>
              <a:rPr lang="en-US" altLang="zh-CN" sz="1000" b="1" dirty="0" err="1" smtClean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Softwares</a:t>
            </a:r>
            <a:endParaRPr lang="en-US" altLang="zh-CN" sz="1000" b="1" dirty="0" smtClean="0">
              <a:solidFill>
                <a:srgbClr val="FFC000"/>
              </a:solidFill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-Robot Operating  </a:t>
            </a:r>
          </a:p>
          <a:p>
            <a:r>
              <a:rPr lang="en-US" altLang="zh-CN" sz="9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 System (ROS)</a:t>
            </a:r>
          </a:p>
          <a:p>
            <a:r>
              <a:rPr lang="en-US" altLang="zh-CN" sz="9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rPr>
              <a:t>-</a:t>
            </a:r>
            <a:r>
              <a:rPr lang="en-US" altLang="zh-CN" sz="900" b="1" dirty="0" smtClean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App. Software</a:t>
            </a:r>
          </a:p>
        </p:txBody>
      </p:sp>
      <p:sp>
        <p:nvSpPr>
          <p:cNvPr id="58" name="Rectangle 9"/>
          <p:cNvSpPr/>
          <p:nvPr/>
        </p:nvSpPr>
        <p:spPr>
          <a:xfrm>
            <a:off x="2212866" y="2204864"/>
            <a:ext cx="1446129" cy="120750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000" b="1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7.</a:t>
            </a:r>
            <a:r>
              <a:rPr lang="en-US" altLang="zh-CN" sz="1000" b="1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Communication</a:t>
            </a:r>
          </a:p>
          <a:p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-Field Bus </a:t>
            </a:r>
            <a:r>
              <a:rPr lang="en-US" altLang="zh-CN" sz="900" dirty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T</a:t>
            </a:r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echnology</a:t>
            </a:r>
          </a:p>
          <a:p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-Wireless transmission</a:t>
            </a:r>
          </a:p>
        </p:txBody>
      </p:sp>
      <p:sp>
        <p:nvSpPr>
          <p:cNvPr id="59" name="Rectangle 27"/>
          <p:cNvSpPr/>
          <p:nvPr/>
        </p:nvSpPr>
        <p:spPr>
          <a:xfrm>
            <a:off x="3852134" y="2204864"/>
            <a:ext cx="1440350" cy="120750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000" b="1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8.SOC Chipsets</a:t>
            </a:r>
            <a:endParaRPr lang="en-US" altLang="zh-CN" sz="1000" b="1" dirty="0" smtClean="0">
              <a:solidFill>
                <a:srgbClr val="FF0000"/>
              </a:solidFill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-MC Control Chipsets</a:t>
            </a:r>
          </a:p>
          <a:p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-HD Video Transmission</a:t>
            </a:r>
          </a:p>
          <a:p>
            <a:r>
              <a:rPr lang="en-US" altLang="zh-CN" sz="900" dirty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-US" altLang="zh-CN" sz="9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 Chipsets</a:t>
            </a:r>
          </a:p>
        </p:txBody>
      </p:sp>
      <p:sp>
        <p:nvSpPr>
          <p:cNvPr id="60" name="Rectangle 29"/>
          <p:cNvSpPr/>
          <p:nvPr/>
        </p:nvSpPr>
        <p:spPr>
          <a:xfrm>
            <a:off x="5485623" y="2204864"/>
            <a:ext cx="1446129" cy="120750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000" b="1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9.Mechanisms</a:t>
            </a:r>
          </a:p>
          <a:p>
            <a:r>
              <a:rPr lang="en-US" altLang="zh-CN" sz="10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</a:t>
            </a:r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Novae Parallel </a:t>
            </a:r>
          </a:p>
          <a:p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Hybrid Mechanisms</a:t>
            </a:r>
            <a:endParaRPr lang="en-US" altLang="zh-CN" sz="900" dirty="0">
              <a:solidFill>
                <a:srgbClr val="C00000"/>
              </a:solidFill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-Structure / Topology</a:t>
            </a:r>
          </a:p>
          <a:p>
            <a:r>
              <a:rPr lang="en-US" altLang="zh-CN" sz="900" dirty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 Optimization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-Co- Simulation</a:t>
            </a:r>
            <a:endParaRPr lang="en-US" altLang="zh-CN" sz="900" dirty="0">
              <a:solidFill>
                <a:srgbClr val="C00000"/>
              </a:solidFill>
              <a:latin typeface="Adobe 黑体 Std R" pitchFamily="34" charset="-122"/>
              <a:ea typeface="Adobe 黑体 Std R" pitchFamily="34" charset="-122"/>
            </a:endParaRPr>
          </a:p>
          <a:p>
            <a:pPr algn="ctr"/>
            <a:endParaRPr lang="en-US" altLang="zh-CN" sz="1000" b="1" dirty="0" smtClean="0">
              <a:solidFill>
                <a:schemeClr val="tx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61" name="Rectangle 30"/>
          <p:cNvSpPr/>
          <p:nvPr/>
        </p:nvSpPr>
        <p:spPr>
          <a:xfrm>
            <a:off x="7119893" y="2204864"/>
            <a:ext cx="1446129" cy="120750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000" b="1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10.</a:t>
            </a:r>
            <a:r>
              <a:rPr lang="en-US" altLang="zh-CN" sz="1000" b="1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Power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-Battery management</a:t>
            </a:r>
          </a:p>
          <a:p>
            <a:r>
              <a:rPr lang="en-US" altLang="zh-CN" sz="900" dirty="0" smtClean="0">
                <a:solidFill>
                  <a:srgbClr val="C00000"/>
                </a:solidFill>
                <a:latin typeface="Adobe 黑体 Std R" pitchFamily="34" charset="-122"/>
                <a:ea typeface="Adobe 黑体 Std R" pitchFamily="34" charset="-122"/>
              </a:rPr>
              <a:t>-Charging technology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06291" y="3569681"/>
            <a:ext cx="1601813" cy="3099678"/>
            <a:chOff x="3790525" y="3569681"/>
            <a:chExt cx="1601813" cy="3099678"/>
          </a:xfrm>
        </p:grpSpPr>
        <p:sp>
          <p:nvSpPr>
            <p:cNvPr id="62" name="Rectangle 34"/>
            <p:cNvSpPr/>
            <p:nvPr/>
          </p:nvSpPr>
          <p:spPr>
            <a:xfrm>
              <a:off x="3790525" y="3853796"/>
              <a:ext cx="1601813" cy="28155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3.Medical / Healthcare Robotics</a:t>
              </a:r>
              <a:endParaRPr lang="en-US" altLang="zh-CN" sz="11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1000" dirty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Home 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robots</a:t>
              </a:r>
              <a:endParaRPr lang="en-US" altLang="zh-CN" sz="10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1000" dirty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Surgical 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robots</a:t>
              </a:r>
              <a:endParaRPr lang="en-US" altLang="zh-CN" sz="10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Rehabilitation robots</a:t>
              </a:r>
              <a:r>
                <a:rPr lang="en-US" altLang="zh-HK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……</a:t>
              </a:r>
              <a:endParaRPr lang="zh-HK" altLang="en-US" sz="10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  <p:sp>
          <p:nvSpPr>
            <p:cNvPr id="63" name="Down Arrow 39"/>
            <p:cNvSpPr/>
            <p:nvPr/>
          </p:nvSpPr>
          <p:spPr>
            <a:xfrm>
              <a:off x="4375407" y="3569681"/>
              <a:ext cx="432048" cy="286029"/>
            </a:xfrm>
            <a:prstGeom prst="down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 sz="14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  <p:pic>
          <p:nvPicPr>
            <p:cNvPr id="64" name="Picture 8" descr="http://www.techdigest.tv/IMAG049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2" r="10840"/>
            <a:stretch/>
          </p:blipFill>
          <p:spPr bwMode="auto">
            <a:xfrm>
              <a:off x="4036526" y="4941168"/>
              <a:ext cx="1109810" cy="867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0" descr="http://www.daviscrump.com/portals/0/images/defective_drugs/DaVinci5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775" y="5808913"/>
              <a:ext cx="581561" cy="766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2" descr="http://spectrum.ieee.org/img/NEW01OLEskoBionicsf2b-132458189930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205" y="5808863"/>
              <a:ext cx="513950" cy="76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5683876" y="3567765"/>
            <a:ext cx="1601813" cy="3101594"/>
            <a:chOff x="5617887" y="3567765"/>
            <a:chExt cx="1601813" cy="3101594"/>
          </a:xfrm>
        </p:grpSpPr>
        <p:sp>
          <p:nvSpPr>
            <p:cNvPr id="67" name="Rectangle 35"/>
            <p:cNvSpPr/>
            <p:nvPr/>
          </p:nvSpPr>
          <p:spPr>
            <a:xfrm>
              <a:off x="5617887" y="3853797"/>
              <a:ext cx="1601813" cy="281556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4. Autonomous Systems</a:t>
              </a:r>
              <a:endParaRPr lang="en-US" altLang="zh-CN" sz="8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SLAM Technology</a:t>
              </a: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Sensor Function</a:t>
              </a:r>
            </a:p>
            <a:p>
              <a:r>
                <a:rPr lang="en-US" altLang="zh-CN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-</a:t>
              </a:r>
              <a:r>
                <a:rPr lang="en-US" altLang="zh-CN" sz="9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Self-Driving Cars</a:t>
              </a:r>
            </a:p>
            <a:p>
              <a:r>
                <a:rPr lang="en-US" altLang="zh-CN" sz="9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-AGV</a:t>
              </a:r>
            </a:p>
            <a:p>
              <a:r>
                <a:rPr lang="en-US" altLang="zh-CN" sz="9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-Mobile Manipulators</a:t>
              </a:r>
            </a:p>
            <a:p>
              <a:r>
                <a:rPr lang="en-US" altLang="zh-CN" sz="9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-UAV/UUV</a:t>
              </a:r>
            </a:p>
            <a:p>
              <a:endParaRPr lang="en-US" altLang="zh-HK" sz="1000" dirty="0" smtClean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  <p:sp>
          <p:nvSpPr>
            <p:cNvPr id="68" name="Down Arrow 40"/>
            <p:cNvSpPr/>
            <p:nvPr/>
          </p:nvSpPr>
          <p:spPr>
            <a:xfrm>
              <a:off x="6219347" y="3567765"/>
              <a:ext cx="432048" cy="286029"/>
            </a:xfrm>
            <a:prstGeom prst="down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 sz="14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  <p:pic>
          <p:nvPicPr>
            <p:cNvPr id="69" name="Picture 14" descr="http://atechplanet.com/wp-content/uploads/2013/07/google-ca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9827" y="5292947"/>
              <a:ext cx="933702" cy="59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6" descr="http://www.bloomberg.com/image/id84ccCZVF2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9827" y="5882544"/>
              <a:ext cx="933227" cy="62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07829" y="3567767"/>
            <a:ext cx="1727867" cy="3101592"/>
            <a:chOff x="107829" y="3567767"/>
            <a:chExt cx="1727867" cy="3101592"/>
          </a:xfrm>
        </p:grpSpPr>
        <p:sp>
          <p:nvSpPr>
            <p:cNvPr id="71" name="Rectangle 31"/>
            <p:cNvSpPr/>
            <p:nvPr/>
          </p:nvSpPr>
          <p:spPr>
            <a:xfrm>
              <a:off x="107829" y="3853797"/>
              <a:ext cx="1727867" cy="281556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1. Robot Machines</a:t>
              </a: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9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CNC Machine Tools</a:t>
              </a: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9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Injection Molding Machines</a:t>
              </a: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9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Electronic Packaging  Machines</a:t>
              </a: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9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Textile Machines</a:t>
              </a:r>
            </a:p>
          </p:txBody>
        </p:sp>
        <p:sp>
          <p:nvSpPr>
            <p:cNvPr id="72" name="Down Arrow 11"/>
            <p:cNvSpPr/>
            <p:nvPr/>
          </p:nvSpPr>
          <p:spPr>
            <a:xfrm>
              <a:off x="755738" y="3567767"/>
              <a:ext cx="432048" cy="286029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 sz="14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  <p:pic>
          <p:nvPicPr>
            <p:cNvPr id="73" name="Picture 5" descr="D:\data\ppt\Googol\固高科技\首页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3" t="57195" r="47307" b="23471"/>
            <a:stretch/>
          </p:blipFill>
          <p:spPr bwMode="auto">
            <a:xfrm>
              <a:off x="168836" y="5104975"/>
              <a:ext cx="1047750" cy="84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5" descr="D:\data\ppt\Googol\固高科技\首页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3" t="62207" r="31177" b="26520"/>
            <a:stretch/>
          </p:blipFill>
          <p:spPr bwMode="auto">
            <a:xfrm>
              <a:off x="168836" y="5962278"/>
              <a:ext cx="1478294" cy="61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5" descr="D:\data\ppt\Googol\固高科技\首页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44" t="50819" r="21323" b="29257"/>
            <a:stretch/>
          </p:blipFill>
          <p:spPr bwMode="auto">
            <a:xfrm>
              <a:off x="1124759" y="5112195"/>
              <a:ext cx="522371" cy="842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018311" y="3567766"/>
            <a:ext cx="1697246" cy="3101594"/>
            <a:chOff x="1961749" y="3567766"/>
            <a:chExt cx="1697246" cy="3101594"/>
          </a:xfrm>
        </p:grpSpPr>
        <p:sp>
          <p:nvSpPr>
            <p:cNvPr id="76" name="Rectangle 32"/>
            <p:cNvSpPr/>
            <p:nvPr/>
          </p:nvSpPr>
          <p:spPr>
            <a:xfrm>
              <a:off x="1961750" y="3853797"/>
              <a:ext cx="1695734" cy="106526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2. Industrial Robots</a:t>
              </a:r>
            </a:p>
          </p:txBody>
        </p:sp>
        <p:sp>
          <p:nvSpPr>
            <p:cNvPr id="77" name="Rectangle 33"/>
            <p:cNvSpPr/>
            <p:nvPr/>
          </p:nvSpPr>
          <p:spPr>
            <a:xfrm>
              <a:off x="1961749" y="5208915"/>
              <a:ext cx="1697246" cy="14604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System Integration</a:t>
              </a: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1000" dirty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Tooling, 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fixture</a:t>
              </a:r>
              <a:endParaRPr lang="en-US" altLang="zh-CN" sz="10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CN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Process, simulation</a:t>
              </a:r>
              <a:endParaRPr lang="zh-HK" altLang="en-US" sz="10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  <p:sp>
          <p:nvSpPr>
            <p:cNvPr id="78" name="Down Arrow 38"/>
            <p:cNvSpPr/>
            <p:nvPr/>
          </p:nvSpPr>
          <p:spPr>
            <a:xfrm>
              <a:off x="2593593" y="3567766"/>
              <a:ext cx="432048" cy="286029"/>
            </a:xfrm>
            <a:prstGeom prst="down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 sz="14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  <p:pic>
          <p:nvPicPr>
            <p:cNvPr id="79" name="Picture 2" descr="http://iccrobotics.com/images/adept-viper-sorterc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9" t="6687" r="23587" b="11743"/>
            <a:stretch/>
          </p:blipFill>
          <p:spPr bwMode="auto">
            <a:xfrm>
              <a:off x="2012953" y="4221544"/>
              <a:ext cx="513919" cy="575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http://img.directindustry.es/images_di/photo-m/robots-cinematica-paralela-6076-2851475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140" y="4221545"/>
              <a:ext cx="698714" cy="575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6" descr="http://www.automationplusinc.com/robotics_division/robots/abb/100_series/irb120/files/IRB_120.png_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854" y="4221088"/>
              <a:ext cx="305150" cy="57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http://www.c3systems.co.uk/wp-content/gallery/other-industries/factory-modern-robotic-assembly-line01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85"/>
            <a:stretch/>
          </p:blipFill>
          <p:spPr bwMode="auto">
            <a:xfrm>
              <a:off x="2181245" y="5796685"/>
              <a:ext cx="1190441" cy="812225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Down Arrow 61"/>
            <p:cNvSpPr/>
            <p:nvPr/>
          </p:nvSpPr>
          <p:spPr>
            <a:xfrm>
              <a:off x="2594348" y="4919059"/>
              <a:ext cx="432048" cy="286029"/>
            </a:xfrm>
            <a:prstGeom prst="down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 sz="14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34358" y="3570337"/>
            <a:ext cx="1601813" cy="3099022"/>
            <a:chOff x="7434358" y="3570337"/>
            <a:chExt cx="1601813" cy="3099022"/>
          </a:xfrm>
        </p:grpSpPr>
        <p:sp>
          <p:nvSpPr>
            <p:cNvPr id="84" name="Rectangle 36"/>
            <p:cNvSpPr/>
            <p:nvPr/>
          </p:nvSpPr>
          <p:spPr>
            <a:xfrm>
              <a:off x="7434358" y="3853796"/>
              <a:ext cx="1601813" cy="2815563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5.Consumer Robotics</a:t>
              </a: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HK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Fly Cameras/UAVs   </a:t>
              </a:r>
            </a:p>
            <a:p>
              <a:pPr marL="85725" indent="-85725">
                <a:buFont typeface="Wingdings" pitchFamily="2" charset="2"/>
                <a:buChar char="u"/>
              </a:pPr>
              <a:r>
                <a:rPr lang="en-US" altLang="zh-HK" sz="10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rPr>
                <a:t>Electric Outboard</a:t>
              </a:r>
            </a:p>
          </p:txBody>
        </p:sp>
        <p:sp>
          <p:nvSpPr>
            <p:cNvPr id="85" name="Down Arrow 41"/>
            <p:cNvSpPr/>
            <p:nvPr/>
          </p:nvSpPr>
          <p:spPr>
            <a:xfrm>
              <a:off x="8019240" y="3570337"/>
              <a:ext cx="432048" cy="286029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 sz="14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  <p:pic>
          <p:nvPicPr>
            <p:cNvPr id="86" name="Picture 22" descr="http://www.dji.com/wp-content/themes/dji/store/products/phantom_2/iPad_Ground_Station_Support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2" t="51857" r="5351" b="4040"/>
            <a:stretch/>
          </p:blipFill>
          <p:spPr bwMode="auto">
            <a:xfrm>
              <a:off x="7524003" y="4805405"/>
              <a:ext cx="1457797" cy="7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Navy 6.0R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003" y="5614221"/>
              <a:ext cx="1457797" cy="911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46119" y="76562"/>
            <a:ext cx="4523300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mbria Math"/>
              </a:rPr>
              <a:t>(a) Robotic Technology and its Impact:</a:t>
            </a:r>
          </a:p>
        </p:txBody>
      </p:sp>
    </p:spTree>
    <p:extLst>
      <p:ext uri="{BB962C8B-B14F-4D97-AF65-F5344CB8AC3E}">
        <p14:creationId xmlns:p14="http://schemas.microsoft.com/office/powerpoint/2010/main" val="296189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597090"/>
              </p:ext>
            </p:extLst>
          </p:nvPr>
        </p:nvGraphicFramePr>
        <p:xfrm>
          <a:off x="107504" y="1949544"/>
          <a:ext cx="8856983" cy="42265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645202"/>
                <a:gridCol w="2699613"/>
                <a:gridCol w="1512168"/>
              </a:tblGrid>
              <a:tr h="4428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Industry</a:t>
                      </a:r>
                      <a:r>
                        <a:rPr lang="en-US" altLang="zh-CN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Name</a:t>
                      </a:r>
                      <a:endParaRPr lang="en-US" sz="1600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2012</a:t>
                      </a:r>
                      <a:r>
                        <a:rPr lang="en-US" altLang="zh-CN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Output Value in RMB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Source: Industrial Network</a:t>
                      </a:r>
                      <a:r>
                        <a:rPr lang="zh-CN" alt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endParaRPr lang="en-US" sz="1400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Units</a:t>
                      </a:r>
                      <a:endParaRPr lang="en-US" sz="1600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1. CNC Machine Tools</a:t>
                      </a:r>
                      <a:endParaRPr lang="en-US" altLang="zh-CN" sz="1600" b="1" i="0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721.1</a:t>
                      </a:r>
                      <a:r>
                        <a:rPr lang="en-US" altLang="zh-CN" sz="1600" b="1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sz="1600" b="1" i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800K</a:t>
                      </a:r>
                      <a:endParaRPr lang="en-US" sz="1600" b="1" i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2. Electronics Manufacturing Equipment</a:t>
                      </a:r>
                      <a:endParaRPr lang="en-US" altLang="zh-HK" sz="1600" b="1" i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272.3</a:t>
                      </a:r>
                      <a:r>
                        <a:rPr lang="en-US" altLang="zh-CN" sz="1600" b="1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altLang="zh-HK" sz="1600" b="1" i="0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3. </a:t>
                      </a:r>
                      <a:r>
                        <a:rPr kumimoji="0" lang="en-US" altLang="zh-HK" sz="16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Textile Machines</a:t>
                      </a:r>
                      <a:endParaRPr lang="en-US" sz="1600" b="1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116.3</a:t>
                      </a:r>
                      <a:r>
                        <a:rPr lang="en-US" altLang="zh-CN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altLang="zh-HK" sz="1600" i="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i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4. </a:t>
                      </a:r>
                      <a:r>
                        <a:rPr kumimoji="0" lang="en-US" altLang="zh-HK" sz="16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Packaging Machines</a:t>
                      </a:r>
                      <a:endParaRPr lang="en-US" sz="1600" b="1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22.2</a:t>
                      </a:r>
                      <a:r>
                        <a:rPr lang="en-US" altLang="zh-CN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altLang="zh-HK" sz="1600" i="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 smtClean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72K</a:t>
                      </a:r>
                      <a:endParaRPr lang="en-US" sz="1600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5. Foods, </a:t>
                      </a:r>
                      <a:r>
                        <a:rPr kumimoji="0" lang="en-US" altLang="zh-HK" sz="16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Beverages, Tobacco Machines</a:t>
                      </a:r>
                      <a:endParaRPr lang="en-US" sz="1600" b="1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18.4</a:t>
                      </a:r>
                      <a:r>
                        <a:rPr lang="en-US" altLang="zh-CN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altLang="zh-HK" sz="1600" i="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6. Rubber</a:t>
                      </a:r>
                      <a:r>
                        <a:rPr lang="en-US" altLang="zh-CN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Machines</a:t>
                      </a:r>
                      <a:endParaRPr lang="en-US" sz="1600" b="1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24.9</a:t>
                      </a:r>
                      <a:r>
                        <a:rPr lang="en-US" altLang="zh-CN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altLang="zh-HK" sz="1600" i="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i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7. Plastic Machines</a:t>
                      </a:r>
                      <a:endParaRPr lang="en-US" sz="1600" b="1" i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46.2</a:t>
                      </a:r>
                      <a:r>
                        <a:rPr lang="en-US" altLang="zh-CN" sz="1600" b="1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altLang="zh-HK" sz="1600" b="1" i="0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270K</a:t>
                      </a:r>
                      <a:endParaRPr lang="en-US" sz="1600" b="1" i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8. </a:t>
                      </a:r>
                      <a:r>
                        <a:rPr kumimoji="0" lang="en-US" altLang="zh-HK" sz="16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Printing Machines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25.2B</a:t>
                      </a:r>
                      <a:endParaRPr lang="en-US" altLang="zh-HK" sz="1600" i="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9. Others: Wind power , lithium batteries, etc.</a:t>
                      </a:r>
                      <a:endParaRPr lang="en-US" sz="1600" b="1" i="0" dirty="0"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rgbClr val="002060"/>
                        </a:solidFill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Tahoma" pitchFamily="34" charset="0"/>
                          <a:cs typeface="Times New Roman" pitchFamily="18" charset="0"/>
                        </a:rPr>
                        <a:t>Total: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Tahoma" pitchFamily="34" charset="0"/>
                          <a:cs typeface="Times New Roman" pitchFamily="18" charset="0"/>
                        </a:rPr>
                        <a:t>&gt;1,244B (USD</a:t>
                      </a:r>
                      <a:r>
                        <a:rPr lang="en-US" sz="1800" b="1" i="0" baseline="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Tahoma" pitchFamily="34" charset="0"/>
                          <a:cs typeface="Times New Roman" pitchFamily="18" charset="0"/>
                        </a:rPr>
                        <a:t> 207B)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47675" indent="-447675"/>
            <a:r>
              <a:rPr lang="en-US" altLang="zh-CN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Strategy and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4076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i="1" dirty="0" smtClean="0">
                <a:latin typeface="Times New Roman" pitchFamily="18" charset="0"/>
                <a:cs typeface="Times New Roman" pitchFamily="18" charset="0"/>
              </a:rPr>
              <a:t>(a1): Robot Machines in China</a:t>
            </a:r>
            <a:endParaRPr lang="zh-HK" altLang="en-US" sz="2800" b="1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http://www.techdigest.tv/IMAG049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2" r="10840"/>
          <a:stretch/>
        </p:blipFill>
        <p:spPr bwMode="auto">
          <a:xfrm>
            <a:off x="2123728" y="1836115"/>
            <a:ext cx="1725446" cy="1349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www.daviscrump.com/portals/0/images/defective_drugs/DaVinci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83" y="1836115"/>
            <a:ext cx="1023873" cy="1349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spectrum.ieee.org/img/NEW01OLEskoBionicsf2b-13245818993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47" y="1836115"/>
            <a:ext cx="901563" cy="1349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defTabSz="577850">
              <a:spcAft>
                <a:spcPct val="35000"/>
              </a:spcAft>
            </a:pPr>
            <a:r>
              <a:rPr lang="en-US" altLang="zh-CN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Strategy </a:t>
            </a:r>
            <a:r>
              <a:rPr lang="en-US" altLang="zh-C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altLang="zh-CN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Implementation</a:t>
            </a:r>
            <a:endParaRPr lang="en-US" altLang="zh-CN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5536" y="3295325"/>
            <a:ext cx="8754746" cy="1752430"/>
            <a:chOff x="395536" y="2943994"/>
            <a:chExt cx="8754746" cy="1752430"/>
          </a:xfrm>
        </p:grpSpPr>
        <p:pic>
          <p:nvPicPr>
            <p:cNvPr id="7" name="Picture 14" descr="http://atechplanet.com/wp-content/uploads/2013/07/google-ca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3371849"/>
              <a:ext cx="2088232" cy="13245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 descr="http://www.bloomberg.com/image/id84ccCZVF2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733" y="3371849"/>
              <a:ext cx="1991537" cy="13245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itle 11"/>
            <p:cNvSpPr txBox="1">
              <a:spLocks/>
            </p:cNvSpPr>
            <p:nvPr/>
          </p:nvSpPr>
          <p:spPr>
            <a:xfrm>
              <a:off x="395536" y="2943994"/>
              <a:ext cx="8754746" cy="400110"/>
            </a:xfrm>
            <a:prstGeom prst="rect">
              <a:avLst/>
            </a:prstGeom>
            <a:effectLst/>
          </p:spPr>
          <p:txBody>
            <a:bodyPr vert="horz" anchor="ctr">
              <a:noAutofit/>
            </a:bodyPr>
            <a:lstStyle>
              <a:lvl1pPr marL="447675" marR="0" indent="-447675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kern="1200" cap="none" baseline="0">
                  <a:solidFill>
                    <a:srgbClr val="FF0000"/>
                  </a:solidFill>
                  <a:effectLst/>
                  <a:latin typeface="Times New Roman" pitchFamily="18" charset="0"/>
                  <a:ea typeface="+mj-ea"/>
                  <a:cs typeface="Times New Roman" pitchFamily="18" charset="0"/>
                </a:defRPr>
              </a:lvl1pPr>
            </a:lstStyle>
            <a:p>
              <a:pPr algn="l" defTabSz="577850">
                <a:spcAft>
                  <a:spcPct val="35000"/>
                </a:spcAft>
              </a:pPr>
              <a:r>
                <a:rPr lang="en-US" altLang="zh-CN" sz="2400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(a4) Autonomous Systems</a:t>
              </a:r>
              <a:endParaRPr lang="en-US" altLang="zh-CN" sz="2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6716" y="5079294"/>
            <a:ext cx="8754746" cy="1687015"/>
            <a:chOff x="406716" y="4727963"/>
            <a:chExt cx="8754746" cy="1687015"/>
          </a:xfrm>
        </p:grpSpPr>
        <p:pic>
          <p:nvPicPr>
            <p:cNvPr id="9" name="Picture 22" descr="http://www.dji.com/wp-content/themes/dji/store/products/phantom_2/iPad_Ground_Station_Support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2" t="51857" r="5351" b="4040"/>
            <a:stretch/>
          </p:blipFill>
          <p:spPr bwMode="auto">
            <a:xfrm>
              <a:off x="2116404" y="5165901"/>
              <a:ext cx="2095556" cy="1249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Navy 6.0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734" y="5165902"/>
              <a:ext cx="1998522" cy="12490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itle 11"/>
            <p:cNvSpPr txBox="1">
              <a:spLocks/>
            </p:cNvSpPr>
            <p:nvPr/>
          </p:nvSpPr>
          <p:spPr>
            <a:xfrm>
              <a:off x="406716" y="4727963"/>
              <a:ext cx="8754746" cy="400110"/>
            </a:xfrm>
            <a:prstGeom prst="rect">
              <a:avLst/>
            </a:prstGeom>
            <a:effectLst/>
          </p:spPr>
          <p:txBody>
            <a:bodyPr vert="horz" anchor="ctr">
              <a:noAutofit/>
            </a:bodyPr>
            <a:lstStyle>
              <a:lvl1pPr marL="447675" marR="0" indent="-447675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kern="1200" cap="none" baseline="0">
                  <a:solidFill>
                    <a:srgbClr val="FF0000"/>
                  </a:solidFill>
                  <a:effectLst/>
                  <a:latin typeface="Times New Roman" pitchFamily="18" charset="0"/>
                  <a:ea typeface="+mj-ea"/>
                  <a:cs typeface="Times New Roman" pitchFamily="18" charset="0"/>
                </a:defRPr>
              </a:lvl1pPr>
            </a:lstStyle>
            <a:p>
              <a:pPr algn="l" defTabSz="577850">
                <a:spcAft>
                  <a:spcPct val="35000"/>
                </a:spcAft>
              </a:pPr>
              <a:r>
                <a:rPr lang="en-US" altLang="zh-CN" sz="2400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(a5) Consumer Robotics</a:t>
              </a:r>
              <a:endParaRPr lang="en-US" altLang="zh-CN" sz="2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</p:grpSp>
      <p:sp>
        <p:nvSpPr>
          <p:cNvPr id="20" name="Title 11"/>
          <p:cNvSpPr txBox="1">
            <a:spLocks/>
          </p:cNvSpPr>
          <p:nvPr/>
        </p:nvSpPr>
        <p:spPr>
          <a:xfrm>
            <a:off x="395536" y="1376683"/>
            <a:ext cx="8754746" cy="400110"/>
          </a:xfrm>
          <a:prstGeom prst="rect">
            <a:avLst/>
          </a:prstGeom>
          <a:effectLst/>
        </p:spPr>
        <p:txBody>
          <a:bodyPr vert="horz" anchor="ctr">
            <a:noAutofit/>
          </a:bodyPr>
          <a:lstStyle>
            <a:lvl1pPr marL="447675" marR="0" indent="-447675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kern="1200" cap="none" baseline="0">
                <a:solidFill>
                  <a:srgbClr val="FF0000"/>
                </a:solidFill>
                <a:effectLst/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algn="l" defTabSz="577850">
              <a:spcAft>
                <a:spcPct val="35000"/>
              </a:spcAft>
            </a:pPr>
            <a:r>
              <a:rPr lang="en-US" altLang="zh-HK" sz="24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(a3) </a:t>
            </a:r>
            <a:r>
              <a:rPr lang="en-US" altLang="zh-HK" sz="2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Medical/Healthcare Robotics</a:t>
            </a:r>
            <a:endParaRPr lang="en-US" altLang="zh-CN" sz="2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21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 2048"/>
          <p:cNvGrpSpPr/>
          <p:nvPr/>
        </p:nvGrpSpPr>
        <p:grpSpPr>
          <a:xfrm>
            <a:off x="899592" y="1444483"/>
            <a:ext cx="7272808" cy="1626456"/>
            <a:chOff x="899592" y="1444483"/>
            <a:chExt cx="7272808" cy="1626456"/>
          </a:xfrm>
        </p:grpSpPr>
        <p:sp>
          <p:nvSpPr>
            <p:cNvPr id="39" name="Rectangle 38"/>
            <p:cNvSpPr/>
            <p:nvPr/>
          </p:nvSpPr>
          <p:spPr>
            <a:xfrm>
              <a:off x="3653560" y="1444483"/>
              <a:ext cx="1728192" cy="557324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HKUST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30874" y="2507513"/>
              <a:ext cx="1728192" cy="55732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SENG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99592" y="2513615"/>
              <a:ext cx="1728192" cy="55732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SSCI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72000" y="2507513"/>
              <a:ext cx="1728192" cy="55732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SBM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44208" y="2507513"/>
              <a:ext cx="1728192" cy="557324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SHSS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42" name="Straight Connector 41"/>
            <p:cNvCxnSpPr>
              <a:stCxn id="40" idx="0"/>
            </p:cNvCxnSpPr>
            <p:nvPr/>
          </p:nvCxnSpPr>
          <p:spPr>
            <a:xfrm flipV="1">
              <a:off x="3594970" y="2288396"/>
              <a:ext cx="0" cy="219117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3" idx="0"/>
            </p:cNvCxnSpPr>
            <p:nvPr/>
          </p:nvCxnSpPr>
          <p:spPr>
            <a:xfrm flipV="1">
              <a:off x="1763688" y="2273210"/>
              <a:ext cx="0" cy="240405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5449840" y="2288396"/>
              <a:ext cx="0" cy="219117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7303668" y="2288396"/>
              <a:ext cx="0" cy="219117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1763688" y="2288396"/>
              <a:ext cx="55399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9" idx="2"/>
            </p:cNvCxnSpPr>
            <p:nvPr/>
          </p:nvCxnSpPr>
          <p:spPr>
            <a:xfrm>
              <a:off x="4517656" y="2001807"/>
              <a:ext cx="0" cy="2714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/>
          <p:cNvGrpSpPr/>
          <p:nvPr/>
        </p:nvGrpSpPr>
        <p:grpSpPr>
          <a:xfrm>
            <a:off x="981124" y="3789040"/>
            <a:ext cx="1556312" cy="2592288"/>
            <a:chOff x="981124" y="3789040"/>
            <a:chExt cx="1556312" cy="2592288"/>
          </a:xfrm>
        </p:grpSpPr>
        <p:sp>
          <p:nvSpPr>
            <p:cNvPr id="60" name="Right Arrow Callout 59"/>
            <p:cNvSpPr/>
            <p:nvPr/>
          </p:nvSpPr>
          <p:spPr>
            <a:xfrm>
              <a:off x="988756" y="3789040"/>
              <a:ext cx="1548680" cy="28803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522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 pitchFamily="34" charset="0"/>
                  <a:cs typeface="Calibri" pitchFamily="34" charset="0"/>
                </a:rPr>
                <a:t>ECE</a:t>
              </a:r>
              <a:endParaRPr lang="en-US" sz="1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3" name="Right Arrow Callout 62"/>
            <p:cNvSpPr/>
            <p:nvPr/>
          </p:nvSpPr>
          <p:spPr>
            <a:xfrm>
              <a:off x="981125" y="4437112"/>
              <a:ext cx="1548680" cy="28803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6253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 pitchFamily="34" charset="0"/>
                  <a:cs typeface="Calibri" pitchFamily="34" charset="0"/>
                </a:rPr>
                <a:t>CSE</a:t>
              </a:r>
              <a:endParaRPr lang="en-US" sz="1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" name="Right Arrow Callout 63"/>
            <p:cNvSpPr/>
            <p:nvPr/>
          </p:nvSpPr>
          <p:spPr>
            <a:xfrm>
              <a:off x="981125" y="5013176"/>
              <a:ext cx="1548680" cy="28803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604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 pitchFamily="34" charset="0"/>
                  <a:cs typeface="Calibri" pitchFamily="34" charset="0"/>
                </a:rPr>
                <a:t>MAE</a:t>
              </a:r>
              <a:endParaRPr lang="en-US" sz="1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5" name="Right Arrow Callout 64"/>
            <p:cNvSpPr/>
            <p:nvPr/>
          </p:nvSpPr>
          <p:spPr>
            <a:xfrm>
              <a:off x="981125" y="5517232"/>
              <a:ext cx="1548680" cy="28803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604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 pitchFamily="34" charset="0"/>
                  <a:cs typeface="Calibri" pitchFamily="34" charset="0"/>
                </a:rPr>
                <a:t>IELM</a:t>
              </a:r>
              <a:endParaRPr lang="en-US" sz="1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6" name="Right Arrow Callout 65"/>
            <p:cNvSpPr/>
            <p:nvPr/>
          </p:nvSpPr>
          <p:spPr>
            <a:xfrm>
              <a:off x="981124" y="6021288"/>
              <a:ext cx="1556311" cy="36004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5907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Calibri" pitchFamily="34" charset="0"/>
                  <a:cs typeface="Calibri" pitchFamily="34" charset="0"/>
                </a:rPr>
                <a:t>Entrepreneurship program center</a:t>
              </a:r>
              <a:endParaRPr lang="en-US" sz="105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056" name="Group 2055"/>
          <p:cNvGrpSpPr/>
          <p:nvPr/>
        </p:nvGrpSpPr>
        <p:grpSpPr>
          <a:xfrm>
            <a:off x="6497166" y="3933056"/>
            <a:ext cx="1675234" cy="2376264"/>
            <a:chOff x="6497166" y="3933056"/>
            <a:chExt cx="1675234" cy="2376264"/>
          </a:xfrm>
        </p:grpSpPr>
        <p:sp>
          <p:nvSpPr>
            <p:cNvPr id="61" name="Left Arrow Callout 60"/>
            <p:cNvSpPr/>
            <p:nvPr/>
          </p:nvSpPr>
          <p:spPr>
            <a:xfrm>
              <a:off x="6497876" y="3933056"/>
              <a:ext cx="1674524" cy="36004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6213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alibri" pitchFamily="34" charset="0"/>
                  <a:cs typeface="Calibri" pitchFamily="34" charset="0"/>
                </a:rPr>
                <a:t>Industry Partners</a:t>
              </a:r>
              <a:endParaRPr lang="en-US" sz="11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8" name="Left Arrow Callout 67"/>
            <p:cNvSpPr/>
            <p:nvPr/>
          </p:nvSpPr>
          <p:spPr>
            <a:xfrm>
              <a:off x="6497876" y="4941168"/>
              <a:ext cx="1674524" cy="36004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6213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alibri" pitchFamily="34" charset="0"/>
                  <a:cs typeface="Calibri" pitchFamily="34" charset="0"/>
                </a:rPr>
                <a:t>RI Shenzhen Incubation Center</a:t>
              </a:r>
              <a:endParaRPr lang="en-US" sz="11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9" name="Left Arrow Callout 68"/>
            <p:cNvSpPr/>
            <p:nvPr/>
          </p:nvSpPr>
          <p:spPr>
            <a:xfrm>
              <a:off x="6497166" y="5949280"/>
              <a:ext cx="1674524" cy="36004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6592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alibri" pitchFamily="34" charset="0"/>
                  <a:cs typeface="Calibri" pitchFamily="34" charset="0"/>
                </a:rPr>
                <a:t>Dongguan </a:t>
              </a:r>
              <a:r>
                <a:rPr lang="en-US" sz="1100" dirty="0" err="1" smtClean="0">
                  <a:latin typeface="Calibri" pitchFamily="34" charset="0"/>
                  <a:cs typeface="Calibri" pitchFamily="34" charset="0"/>
                </a:rPr>
                <a:t>Songshan</a:t>
              </a:r>
              <a:r>
                <a:rPr lang="en-US" sz="1100" dirty="0" smtClean="0">
                  <a:latin typeface="Calibri" pitchFamily="34" charset="0"/>
                  <a:cs typeface="Calibri" pitchFamily="34" charset="0"/>
                </a:rPr>
                <a:t> Lake</a:t>
              </a:r>
              <a:r>
                <a:rPr lang="en-US" sz="11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100" dirty="0" smtClean="0">
                  <a:latin typeface="Calibri" pitchFamily="34" charset="0"/>
                  <a:cs typeface="Calibri" pitchFamily="34" charset="0"/>
                </a:rPr>
                <a:t>Science Park</a:t>
              </a:r>
            </a:p>
          </p:txBody>
        </p:sp>
      </p:grpSp>
      <p:grpSp>
        <p:nvGrpSpPr>
          <p:cNvPr id="2052" name="Group 2051"/>
          <p:cNvGrpSpPr/>
          <p:nvPr/>
        </p:nvGrpSpPr>
        <p:grpSpPr>
          <a:xfrm>
            <a:off x="2537436" y="3070940"/>
            <a:ext cx="3960440" cy="3454404"/>
            <a:chOff x="2537436" y="3070940"/>
            <a:chExt cx="3960440" cy="3454404"/>
          </a:xfrm>
          <a:solidFill>
            <a:srgbClr val="00B0F0"/>
          </a:solidFill>
        </p:grpSpPr>
        <p:sp>
          <p:nvSpPr>
            <p:cNvPr id="56" name="Rectangle 55"/>
            <p:cNvSpPr/>
            <p:nvPr/>
          </p:nvSpPr>
          <p:spPr>
            <a:xfrm>
              <a:off x="2537436" y="3717032"/>
              <a:ext cx="3960440" cy="2808312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HKUST Robotics Institute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 flipV="1">
              <a:off x="3594970" y="3070940"/>
              <a:ext cx="0" cy="646092"/>
            </a:xfrm>
            <a:prstGeom prst="line">
              <a:avLst/>
            </a:prstGeom>
            <a:grpFill/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C:\Users\Troy Woo\Desktop\robot\block 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74" y="4154506"/>
            <a:ext cx="1383934" cy="119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" descr="C:\Users\Troy Woo\Desktop\robot\block 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544" y="5337562"/>
            <a:ext cx="1325640" cy="12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C:\Users\Troy Woo\Desktop\robot\block 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58" y="4737530"/>
            <a:ext cx="1325640" cy="114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任意多边形 2">
            <a:hlinkClick r:id="" action="ppaction://noaction" highlightClick="1"/>
          </p:cNvPr>
          <p:cNvSpPr/>
          <p:nvPr/>
        </p:nvSpPr>
        <p:spPr>
          <a:xfrm>
            <a:off x="2863053" y="4150391"/>
            <a:ext cx="1317290" cy="1151566"/>
          </a:xfrm>
          <a:custGeom>
            <a:avLst/>
            <a:gdLst>
              <a:gd name="connsiteX0" fmla="*/ 742950 w 2952750"/>
              <a:gd name="connsiteY0" fmla="*/ 0 h 2581275"/>
              <a:gd name="connsiteX1" fmla="*/ 2228850 w 2952750"/>
              <a:gd name="connsiteY1" fmla="*/ 0 h 2581275"/>
              <a:gd name="connsiteX2" fmla="*/ 2952750 w 2952750"/>
              <a:gd name="connsiteY2" fmla="*/ 1276350 h 2581275"/>
              <a:gd name="connsiteX3" fmla="*/ 2219325 w 2952750"/>
              <a:gd name="connsiteY3" fmla="*/ 2581275 h 2581275"/>
              <a:gd name="connsiteX4" fmla="*/ 714375 w 2952750"/>
              <a:gd name="connsiteY4" fmla="*/ 2581275 h 2581275"/>
              <a:gd name="connsiteX5" fmla="*/ 219075 w 2952750"/>
              <a:gd name="connsiteY5" fmla="*/ 1676400 h 2581275"/>
              <a:gd name="connsiteX6" fmla="*/ 66675 w 2952750"/>
              <a:gd name="connsiteY6" fmla="*/ 1733550 h 2581275"/>
              <a:gd name="connsiteX7" fmla="*/ 0 w 2952750"/>
              <a:gd name="connsiteY7" fmla="*/ 1266825 h 2581275"/>
              <a:gd name="connsiteX8" fmla="*/ 742950 w 2952750"/>
              <a:gd name="connsiteY8" fmla="*/ 0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0" h="2581275">
                <a:moveTo>
                  <a:pt x="742950" y="0"/>
                </a:moveTo>
                <a:lnTo>
                  <a:pt x="2228850" y="0"/>
                </a:lnTo>
                <a:lnTo>
                  <a:pt x="2952750" y="1276350"/>
                </a:lnTo>
                <a:lnTo>
                  <a:pt x="2219325" y="2581275"/>
                </a:lnTo>
                <a:lnTo>
                  <a:pt x="714375" y="2581275"/>
                </a:lnTo>
                <a:lnTo>
                  <a:pt x="219075" y="1676400"/>
                </a:lnTo>
                <a:lnTo>
                  <a:pt x="66675" y="1733550"/>
                </a:lnTo>
                <a:lnTo>
                  <a:pt x="0" y="1266825"/>
                </a:lnTo>
                <a:lnTo>
                  <a:pt x="74295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 6">
            <a:hlinkClick r:id="" action="ppaction://noaction" highlightClick="1"/>
          </p:cNvPr>
          <p:cNvSpPr/>
          <p:nvPr/>
        </p:nvSpPr>
        <p:spPr>
          <a:xfrm>
            <a:off x="3885457" y="4737531"/>
            <a:ext cx="1317290" cy="1151566"/>
          </a:xfrm>
          <a:custGeom>
            <a:avLst/>
            <a:gdLst>
              <a:gd name="connsiteX0" fmla="*/ 742950 w 2952750"/>
              <a:gd name="connsiteY0" fmla="*/ 0 h 2581275"/>
              <a:gd name="connsiteX1" fmla="*/ 2228850 w 2952750"/>
              <a:gd name="connsiteY1" fmla="*/ 0 h 2581275"/>
              <a:gd name="connsiteX2" fmla="*/ 2952750 w 2952750"/>
              <a:gd name="connsiteY2" fmla="*/ 1276350 h 2581275"/>
              <a:gd name="connsiteX3" fmla="*/ 2219325 w 2952750"/>
              <a:gd name="connsiteY3" fmla="*/ 2581275 h 2581275"/>
              <a:gd name="connsiteX4" fmla="*/ 714375 w 2952750"/>
              <a:gd name="connsiteY4" fmla="*/ 2581275 h 2581275"/>
              <a:gd name="connsiteX5" fmla="*/ 219075 w 2952750"/>
              <a:gd name="connsiteY5" fmla="*/ 1676400 h 2581275"/>
              <a:gd name="connsiteX6" fmla="*/ 66675 w 2952750"/>
              <a:gd name="connsiteY6" fmla="*/ 1733550 h 2581275"/>
              <a:gd name="connsiteX7" fmla="*/ 0 w 2952750"/>
              <a:gd name="connsiteY7" fmla="*/ 1266825 h 2581275"/>
              <a:gd name="connsiteX8" fmla="*/ 742950 w 2952750"/>
              <a:gd name="connsiteY8" fmla="*/ 0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0" h="2581275">
                <a:moveTo>
                  <a:pt x="742950" y="0"/>
                </a:moveTo>
                <a:lnTo>
                  <a:pt x="2228850" y="0"/>
                </a:lnTo>
                <a:lnTo>
                  <a:pt x="2952750" y="1276350"/>
                </a:lnTo>
                <a:lnTo>
                  <a:pt x="2219325" y="2581275"/>
                </a:lnTo>
                <a:lnTo>
                  <a:pt x="714375" y="2581275"/>
                </a:lnTo>
                <a:lnTo>
                  <a:pt x="219075" y="1676400"/>
                </a:lnTo>
                <a:lnTo>
                  <a:pt x="66675" y="1733550"/>
                </a:lnTo>
                <a:lnTo>
                  <a:pt x="0" y="1266825"/>
                </a:lnTo>
                <a:lnTo>
                  <a:pt x="74295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 7">
            <a:hlinkClick r:id="" action="ppaction://noaction"/>
          </p:cNvPr>
          <p:cNvSpPr/>
          <p:nvPr/>
        </p:nvSpPr>
        <p:spPr>
          <a:xfrm>
            <a:off x="4902543" y="5328019"/>
            <a:ext cx="1317290" cy="1151566"/>
          </a:xfrm>
          <a:custGeom>
            <a:avLst/>
            <a:gdLst>
              <a:gd name="connsiteX0" fmla="*/ 742950 w 2952750"/>
              <a:gd name="connsiteY0" fmla="*/ 0 h 2581275"/>
              <a:gd name="connsiteX1" fmla="*/ 2228850 w 2952750"/>
              <a:gd name="connsiteY1" fmla="*/ 0 h 2581275"/>
              <a:gd name="connsiteX2" fmla="*/ 2952750 w 2952750"/>
              <a:gd name="connsiteY2" fmla="*/ 1276350 h 2581275"/>
              <a:gd name="connsiteX3" fmla="*/ 2219325 w 2952750"/>
              <a:gd name="connsiteY3" fmla="*/ 2581275 h 2581275"/>
              <a:gd name="connsiteX4" fmla="*/ 714375 w 2952750"/>
              <a:gd name="connsiteY4" fmla="*/ 2581275 h 2581275"/>
              <a:gd name="connsiteX5" fmla="*/ 219075 w 2952750"/>
              <a:gd name="connsiteY5" fmla="*/ 1676400 h 2581275"/>
              <a:gd name="connsiteX6" fmla="*/ 66675 w 2952750"/>
              <a:gd name="connsiteY6" fmla="*/ 1733550 h 2581275"/>
              <a:gd name="connsiteX7" fmla="*/ 0 w 2952750"/>
              <a:gd name="connsiteY7" fmla="*/ 1266825 h 2581275"/>
              <a:gd name="connsiteX8" fmla="*/ 742950 w 2952750"/>
              <a:gd name="connsiteY8" fmla="*/ 0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0" h="2581275">
                <a:moveTo>
                  <a:pt x="742950" y="0"/>
                </a:moveTo>
                <a:lnTo>
                  <a:pt x="2228850" y="0"/>
                </a:lnTo>
                <a:lnTo>
                  <a:pt x="2952750" y="1276350"/>
                </a:lnTo>
                <a:lnTo>
                  <a:pt x="2219325" y="2581275"/>
                </a:lnTo>
                <a:lnTo>
                  <a:pt x="714375" y="2581275"/>
                </a:lnTo>
                <a:lnTo>
                  <a:pt x="219075" y="1676400"/>
                </a:lnTo>
                <a:lnTo>
                  <a:pt x="66675" y="1733550"/>
                </a:lnTo>
                <a:lnTo>
                  <a:pt x="0" y="1266825"/>
                </a:lnTo>
                <a:lnTo>
                  <a:pt x="74295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42164"/>
              </p:ext>
            </p:extLst>
          </p:nvPr>
        </p:nvGraphicFramePr>
        <p:xfrm>
          <a:off x="2727953" y="4625385"/>
          <a:ext cx="3491880" cy="1854200"/>
        </p:xfrm>
        <a:graphic>
          <a:graphicData uri="http://schemas.openxmlformats.org/drawingml/2006/table">
            <a:tbl>
              <a:tblPr firstRow="1" bandRow="1">
                <a:effectLst/>
                <a:tableStyleId>{7E9639D4-E3E2-4D34-9284-5A2195B3D0D7}</a:tableStyleId>
              </a:tblPr>
              <a:tblGrid>
                <a:gridCol w="1468969"/>
                <a:gridCol w="2022911"/>
              </a:tblGrid>
              <a:tr h="370840">
                <a:tc>
                  <a:txBody>
                    <a:bodyPr/>
                    <a:lstStyle/>
                    <a:p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Calibri" pitchFamily="34" charset="0"/>
                        </a:rPr>
                        <a:t>HKUST</a:t>
                      </a:r>
                      <a:r>
                        <a:rPr lang="en-US" altLang="zh-CN" sz="1400" baseline="0" dirty="0" smtClean="0">
                          <a:latin typeface="Calibri" pitchFamily="34" charset="0"/>
                        </a:rPr>
                        <a:t> Robotics Institute</a:t>
                      </a:r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Calibri" pitchFamily="34" charset="0"/>
                        </a:rPr>
                        <a:t>Faculty</a:t>
                      </a:r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Calibri" pitchFamily="34" charset="0"/>
                        </a:rPr>
                        <a:t>7-10 (7x)</a:t>
                      </a:r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Calibri" pitchFamily="34" charset="0"/>
                        </a:rPr>
                        <a:t>Students</a:t>
                      </a:r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Calibri" pitchFamily="34" charset="0"/>
                        </a:rPr>
                        <a:t>100 (10x)</a:t>
                      </a:r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Calibri" pitchFamily="34" charset="0"/>
                        </a:rPr>
                        <a:t>Staff</a:t>
                      </a:r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Calibri" pitchFamily="34" charset="0"/>
                        </a:rPr>
                        <a:t>10 (5X)</a:t>
                      </a:r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Calibri" pitchFamily="34" charset="0"/>
                        </a:rPr>
                        <a:t>Space</a:t>
                      </a:r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Calibri" pitchFamily="34" charset="0"/>
                        </a:rPr>
                        <a:t>800</a:t>
                      </a:r>
                      <a:r>
                        <a:rPr lang="en-US" altLang="zh-CN" sz="1400" baseline="0" dirty="0" smtClean="0">
                          <a:latin typeface="Calibri" pitchFamily="34" charset="0"/>
                        </a:rPr>
                        <a:t> m</a:t>
                      </a:r>
                      <a:r>
                        <a:rPr lang="en-US" altLang="zh-CN" sz="1400" baseline="30000" dirty="0" smtClean="0">
                          <a:latin typeface="Calibri" pitchFamily="34" charset="0"/>
                        </a:rPr>
                        <a:t>2</a:t>
                      </a:r>
                      <a:r>
                        <a:rPr lang="en-US" altLang="zh-CN" sz="1400" baseline="0" dirty="0" smtClean="0">
                          <a:latin typeface="Calibri" pitchFamily="34" charset="0"/>
                        </a:rPr>
                        <a:t> (7X)</a:t>
                      </a:r>
                      <a:endParaRPr lang="zh-CN" altLang="en-US" sz="14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HKUST Robotics Institute</a:t>
            </a:r>
            <a:endParaRPr lang="zh-CN" altLang="en-US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180" y="116632"/>
            <a:ext cx="4523300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mbria Math"/>
              </a:rPr>
              <a:t>(b)   Robotic Technology Powerhouse:</a:t>
            </a:r>
          </a:p>
        </p:txBody>
      </p:sp>
    </p:spTree>
    <p:extLst>
      <p:ext uri="{BB962C8B-B14F-4D97-AF65-F5344CB8AC3E}">
        <p14:creationId xmlns:p14="http://schemas.microsoft.com/office/powerpoint/2010/main" val="130124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accel="50000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4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accel="50000" decel="4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622797" y="1700808"/>
            <a:ext cx="8126617" cy="100811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altLang="zh-CN" sz="2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SSL Robotic Technology  Development </a:t>
            </a:r>
            <a:r>
              <a:rPr lang="en-US" altLang="zh-CN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. Ltd</a:t>
            </a:r>
          </a:p>
        </p:txBody>
      </p:sp>
      <p:sp>
        <p:nvSpPr>
          <p:cNvPr id="5" name="Rectangle 187"/>
          <p:cNvSpPr/>
          <p:nvPr/>
        </p:nvSpPr>
        <p:spPr>
          <a:xfrm>
            <a:off x="3751766" y="4293096"/>
            <a:ext cx="1872772" cy="22322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b="1" dirty="0" smtClean="0">
                <a:latin typeface="Adobe Garamond Pro" pitchFamily="18" charset="0"/>
                <a:cs typeface="Times New Roman" pitchFamily="18" charset="0"/>
              </a:rPr>
              <a:t>Service Facilities:</a:t>
            </a:r>
            <a:endParaRPr lang="en-US" altLang="zh-CN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ea typeface="Adobe 黑体 Std R" pitchFamily="34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900" dirty="0" err="1" smtClean="0">
                <a:latin typeface="Adobe Garamond Pro" pitchFamily="18" charset="0"/>
                <a:cs typeface="Times New Roman" pitchFamily="18" charset="0"/>
              </a:rPr>
              <a:t>Registration,Tax</a:t>
            </a:r>
            <a:r>
              <a:rPr lang="en-US" altLang="zh-CN" sz="900" dirty="0" smtClean="0">
                <a:latin typeface="Adobe Garamond Pro" pitchFamily="18" charset="0"/>
                <a:cs typeface="Times New Roman" pitchFamily="18" charset="0"/>
              </a:rPr>
              <a:t>,</a:t>
            </a:r>
            <a:endParaRPr lang="en-US" altLang="zh-HK" sz="900" dirty="0" smtClean="0">
              <a:latin typeface="Adobe Garamond Pro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Legal , Intellectual </a:t>
            </a:r>
            <a:r>
              <a:rPr lang="en-US" altLang="zh-CN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Property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HK" sz="900" dirty="0" smtClean="0">
                <a:latin typeface="Adobe Garamond Pro" pitchFamily="18" charset="0"/>
                <a:cs typeface="Times New Roman" pitchFamily="18" charset="0"/>
              </a:rPr>
              <a:t>Management </a:t>
            </a:r>
            <a:r>
              <a:rPr lang="en-US" altLang="zh-HK" sz="900" dirty="0">
                <a:latin typeface="Adobe Garamond Pro" pitchFamily="18" charset="0"/>
                <a:cs typeface="Times New Roman" pitchFamily="18" charset="0"/>
              </a:rPr>
              <a:t> </a:t>
            </a:r>
            <a:r>
              <a:rPr lang="en-US" altLang="zh-HK" sz="900" dirty="0" smtClean="0">
                <a:latin typeface="Adobe Garamond Pro" pitchFamily="18" charset="0"/>
                <a:cs typeface="Times New Roman" pitchFamily="18" charset="0"/>
              </a:rPr>
              <a:t>Consulting</a:t>
            </a:r>
            <a:r>
              <a:rPr lang="zh-CN" altLang="en-US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R&amp;D,</a:t>
            </a:r>
            <a:endParaRPr lang="en-US" altLang="zh-HK" sz="900" dirty="0" smtClean="0">
              <a:latin typeface="Adobe Garamond Pro" pitchFamily="18" charset="0"/>
              <a:cs typeface="Times New Roman" pitchFamily="18" charset="0"/>
            </a:endParaRPr>
          </a:p>
          <a:p>
            <a:r>
              <a:rPr lang="en-US" altLang="zh-HK" sz="900" dirty="0" smtClean="0">
                <a:latin typeface="Adobe Garamond Pro" pitchFamily="18" charset="0"/>
                <a:cs typeface="Times New Roman" pitchFamily="18" charset="0"/>
              </a:rPr>
              <a:t>       </a:t>
            </a:r>
            <a:r>
              <a:rPr lang="en-US" altLang="zh-HK" sz="900" dirty="0" err="1" smtClean="0">
                <a:latin typeface="Adobe Garamond Pro" pitchFamily="18" charset="0"/>
                <a:cs typeface="Times New Roman" pitchFamily="18" charset="0"/>
              </a:rPr>
              <a:t>manufact</a:t>
            </a:r>
            <a:r>
              <a:rPr lang="en-US" altLang="zh-HK" sz="900" dirty="0" smtClean="0">
                <a:latin typeface="Adobe Garamond Pro" pitchFamily="18" charset="0"/>
                <a:cs typeface="Times New Roman" pitchFamily="18" charset="0"/>
              </a:rPr>
              <a:t>, marketing , human </a:t>
            </a:r>
          </a:p>
          <a:p>
            <a:r>
              <a:rPr lang="en-US" altLang="zh-HK" sz="900" dirty="0" smtClean="0">
                <a:latin typeface="Adobe Garamond Pro" pitchFamily="18" charset="0"/>
                <a:cs typeface="Times New Roman" pitchFamily="18" charset="0"/>
              </a:rPr>
              <a:t>       resources</a:t>
            </a:r>
            <a:r>
              <a:rPr lang="en-US" altLang="zh-HK" sz="900" dirty="0">
                <a:latin typeface="Adobe Garamond Pro" pitchFamily="18" charset="0"/>
                <a:cs typeface="Times New Roman" pitchFamily="18" charset="0"/>
              </a:rPr>
              <a:t>, supply chain , etc. </a:t>
            </a:r>
            <a:r>
              <a:rPr lang="zh-CN" altLang="en-US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）</a:t>
            </a:r>
            <a:endParaRPr lang="en-US" altLang="zh-CN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ea typeface="Adobe 黑体 Std R" pitchFamily="34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900" dirty="0" smtClean="0">
                <a:latin typeface="Adobe Garamond Pro" pitchFamily="18" charset="0"/>
                <a:cs typeface="Times New Roman" pitchFamily="18" charset="0"/>
              </a:rPr>
              <a:t>Angel,  venture funds</a:t>
            </a:r>
            <a:r>
              <a:rPr lang="en-US" altLang="zh-HK" sz="900" dirty="0" smtClean="0">
                <a:latin typeface="Adobe Garamond Pro" pitchFamily="18" charset="0"/>
                <a:cs typeface="Times New Roman" pitchFamily="18" charset="0"/>
              </a:rPr>
              <a:t>, IPO</a:t>
            </a:r>
            <a:endParaRPr lang="en-US" altLang="zh-CN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ea typeface="Adobe 黑体 Std R" pitchFamily="34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K" sz="900" dirty="0">
                <a:latin typeface="Adobe Garamond Pro" pitchFamily="18" charset="0"/>
                <a:cs typeface="Times New Roman" pitchFamily="18" charset="0"/>
              </a:rPr>
              <a:t>Prototyping, production, quality </a:t>
            </a:r>
            <a:endParaRPr lang="en-US" altLang="zh-HK" sz="900" dirty="0" smtClean="0">
              <a:latin typeface="Adobe Garamond Pro" pitchFamily="18" charset="0"/>
              <a:cs typeface="Times New Roman" pitchFamily="18" charset="0"/>
            </a:endParaRPr>
          </a:p>
          <a:p>
            <a:r>
              <a:rPr lang="en-US" altLang="zh-HK" sz="900" dirty="0">
                <a:latin typeface="Adobe Garamond Pro" pitchFamily="18" charset="0"/>
                <a:cs typeface="Times New Roman" pitchFamily="18" charset="0"/>
              </a:rPr>
              <a:t> </a:t>
            </a:r>
            <a:r>
              <a:rPr lang="en-US" altLang="zh-HK" sz="900" dirty="0" smtClean="0">
                <a:latin typeface="Adobe Garamond Pro" pitchFamily="18" charset="0"/>
                <a:cs typeface="Times New Roman" pitchFamily="18" charset="0"/>
              </a:rPr>
              <a:t>      control,</a:t>
            </a:r>
            <a:r>
              <a:rPr lang="en-US" altLang="zh-HK" sz="900" dirty="0">
                <a:latin typeface="Adobe Garamond Pro" pitchFamily="18" charset="0"/>
                <a:cs typeface="Times New Roman" pitchFamily="18" charset="0"/>
              </a:rPr>
              <a:t> </a:t>
            </a:r>
            <a:r>
              <a:rPr lang="en-US" altLang="zh-HK" sz="900" dirty="0" smtClean="0">
                <a:latin typeface="Adobe Garamond Pro" pitchFamily="18" charset="0"/>
                <a:cs typeface="Times New Roman" pitchFamily="18" charset="0"/>
              </a:rPr>
              <a:t> process control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ea typeface="Adobe 黑体 Std R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HK" sz="1200" dirty="0">
                <a:latin typeface="Adobe Garamond Pro" pitchFamily="18" charset="0"/>
                <a:cs typeface="Times New Roman" pitchFamily="18" charset="0"/>
              </a:rPr>
              <a:t>Financial </a:t>
            </a:r>
            <a:r>
              <a:rPr lang="en-US" altLang="zh-HK" sz="1200" dirty="0" smtClean="0">
                <a:latin typeface="Adobe Garamond Pro" pitchFamily="18" charset="0"/>
                <a:cs typeface="Times New Roman" pitchFamily="18" charset="0"/>
              </a:rPr>
              <a:t>Services</a:t>
            </a:r>
            <a:endParaRPr lang="en-US" altLang="zh-CN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ea typeface="Adobe 黑体 Std R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HK" sz="900" dirty="0" smtClean="0">
                <a:latin typeface="Adobe Garamond Pro" pitchFamily="18" charset="0"/>
                <a:cs typeface="Times New Roman" pitchFamily="18" charset="0"/>
              </a:rPr>
              <a:t>Clear Water Bay  Angel Fund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WKT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Walden/Sequoia (?)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ea typeface="Adobe 黑体 Std R" pitchFamily="34" charset="-122"/>
                <a:cs typeface="Times New Roman" panose="02020603050405020304" pitchFamily="18" charset="0"/>
              </a:rPr>
              <a:t>Other Funds</a:t>
            </a:r>
          </a:p>
          <a:p>
            <a:pPr algn="ctr"/>
            <a:endParaRPr lang="zh-HK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ea typeface="Adobe 黑体 Std R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199"/>
          <p:cNvSpPr/>
          <p:nvPr/>
        </p:nvSpPr>
        <p:spPr>
          <a:xfrm>
            <a:off x="6804248" y="4308710"/>
            <a:ext cx="1945166" cy="2216634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HK" sz="1100" dirty="0">
                <a:latin typeface="Adobe Garamond Pro" pitchFamily="18" charset="0"/>
                <a:cs typeface="Times New Roman" pitchFamily="18" charset="0"/>
              </a:rPr>
              <a:t>Robotics Engineering</a:t>
            </a:r>
          </a:p>
          <a:p>
            <a:r>
              <a:rPr lang="en-US" altLang="zh-HK" sz="1100" dirty="0">
                <a:latin typeface="Adobe Garamond Pro" pitchFamily="18" charset="0"/>
                <a:cs typeface="Times New Roman" pitchFamily="18" charset="0"/>
              </a:rPr>
              <a:t>      Master  </a:t>
            </a:r>
            <a:r>
              <a:rPr lang="en-US" altLang="zh-HK" sz="1100" dirty="0" smtClean="0">
                <a:latin typeface="Adobe Garamond Pro" pitchFamily="18" charset="0"/>
                <a:cs typeface="Times New Roman" pitchFamily="18" charset="0"/>
              </a:rPr>
              <a:t>w/ HKUST</a:t>
            </a:r>
            <a:endParaRPr lang="en-US" altLang="zh-CN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ea typeface="Adobe 黑体 Std R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HK" sz="1100" dirty="0">
                <a:latin typeface="Adobe Garamond Pro" pitchFamily="18" charset="0"/>
                <a:cs typeface="Times New Roman" pitchFamily="18" charset="0"/>
              </a:rPr>
              <a:t>Entrepreneurial Leader </a:t>
            </a:r>
          </a:p>
          <a:p>
            <a:r>
              <a:rPr lang="en-US" altLang="zh-HK" sz="1100" dirty="0">
                <a:latin typeface="Adobe Garamond Pro" pitchFamily="18" charset="0"/>
                <a:cs typeface="Times New Roman" pitchFamily="18" charset="0"/>
              </a:rPr>
              <a:t>     Training</a:t>
            </a:r>
            <a:endParaRPr lang="zh-HK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ea typeface="Adobe 黑体 Std R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796" y="3297178"/>
            <a:ext cx="2004988" cy="83099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cs typeface="Times New Roman" panose="02020603050405020304" pitchFamily="18" charset="0"/>
              </a:rPr>
              <a:t>Robotic Technology Research Institute (RTRI)</a:t>
            </a:r>
            <a:endParaRPr lang="zh-HK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1765" y="3297177"/>
            <a:ext cx="1872773" cy="830997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cs typeface="Times New Roman" panose="02020603050405020304" pitchFamily="18" charset="0"/>
              </a:rPr>
              <a:t>Robotic  Incubation Center (RIC)</a:t>
            </a:r>
            <a:endParaRPr lang="zh-HK" alt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99363" y="3297178"/>
            <a:ext cx="1950051" cy="83099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latin typeface="Adobe Garamond Pro" pitchFamily="18" charset="0"/>
                <a:cs typeface="Times New Roman" panose="02020603050405020304" pitchFamily="18" charset="0"/>
              </a:rPr>
              <a:t>Entrepreneur’s Training  </a:t>
            </a:r>
            <a:r>
              <a:rPr lang="en-US" altLang="zh-CN" sz="1600" b="1" dirty="0">
                <a:solidFill>
                  <a:schemeClr val="tx1"/>
                </a:solidFill>
                <a:latin typeface="Adobe Garamond Pro" pitchFamily="18" charset="0"/>
                <a:cs typeface="Times New Roman" panose="02020603050405020304" pitchFamily="18" charset="0"/>
              </a:rPr>
              <a:t>Academy</a:t>
            </a:r>
            <a:endParaRPr lang="zh-HK" altLang="en-US" sz="1600" b="1" dirty="0" smtClean="0">
              <a:solidFill>
                <a:schemeClr val="tx1"/>
              </a:solidFill>
              <a:latin typeface="Adobe Garamond Pro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622394" y="2708920"/>
            <a:ext cx="6248376" cy="588256"/>
            <a:chOff x="1622394" y="2408695"/>
            <a:chExt cx="6248376" cy="58825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4819456" y="2708919"/>
              <a:ext cx="0" cy="28803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622394" y="2708920"/>
              <a:ext cx="624837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1622394" y="2408695"/>
              <a:ext cx="1" cy="300224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7870770" y="2408695"/>
              <a:ext cx="0" cy="300224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4811977" y="2420891"/>
              <a:ext cx="0" cy="281207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右箭头 15"/>
          <p:cNvSpPr/>
          <p:nvPr/>
        </p:nvSpPr>
        <p:spPr>
          <a:xfrm>
            <a:off x="2621995" y="3396199"/>
            <a:ext cx="1129771" cy="248825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>
              <a:latin typeface="Adobe Garamond Pro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7784" y="3212975"/>
            <a:ext cx="1263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200" b="1" dirty="0" smtClean="0">
                <a:latin typeface="Adobe Garamond Pro" pitchFamily="18" charset="0"/>
                <a:ea typeface="Adobe 黑体 Std R"/>
                <a:cs typeface="Times New Roman" panose="02020603050405020304" pitchFamily="18" charset="0"/>
              </a:rPr>
              <a:t>Startup Projects</a:t>
            </a:r>
            <a:endParaRPr lang="zh-HK" altLang="en-US" sz="1200" b="1" dirty="0" smtClean="0">
              <a:latin typeface="Adobe Garamond Pro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3031686" y="3789040"/>
            <a:ext cx="717894" cy="248825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>
              <a:latin typeface="Adobe Garamond Pro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7784" y="3584049"/>
            <a:ext cx="1177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latin typeface="Adobe Garamond Pro" pitchFamily="18" charset="0"/>
                <a:ea typeface="Adobe 黑体 Std R"/>
                <a:cs typeface="Times New Roman" panose="02020603050405020304" pitchFamily="18" charset="0"/>
              </a:rPr>
              <a:t>Other Startups</a:t>
            </a:r>
            <a:endParaRPr lang="zh-HK" altLang="en-US" sz="1200" b="1" dirty="0" smtClean="0">
              <a:latin typeface="Adobe Garamond Pro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624540" y="3356992"/>
            <a:ext cx="1174824" cy="421417"/>
            <a:chOff x="5624539" y="3068960"/>
            <a:chExt cx="1367587" cy="421417"/>
          </a:xfrm>
        </p:grpSpPr>
        <p:sp>
          <p:nvSpPr>
            <p:cNvPr id="17" name="右箭头 16"/>
            <p:cNvSpPr/>
            <p:nvPr/>
          </p:nvSpPr>
          <p:spPr>
            <a:xfrm rot="10800000">
              <a:off x="5624539" y="3241552"/>
              <a:ext cx="1367587" cy="248825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Adobe Garamond Pro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08113" y="3068960"/>
              <a:ext cx="73725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HK" sz="1400" b="1" dirty="0" smtClean="0">
                  <a:latin typeface="Adobe Garamond Pro" pitchFamily="18" charset="0"/>
                  <a:ea typeface="Adobe 黑体 Std R"/>
                  <a:cs typeface="Times New Roman" panose="02020603050405020304" pitchFamily="18" charset="0"/>
                </a:rPr>
                <a:t>Talents</a:t>
              </a:r>
              <a:endParaRPr lang="zh-HK" altLang="en-US" sz="1400" b="1" dirty="0" smtClean="0">
                <a:latin typeface="Adobe Garamond Pro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0806" y="764704"/>
            <a:ext cx="7093482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mbria Math"/>
              </a:rPr>
              <a:t>(c)   Robotic Industry Incubation Center at </a:t>
            </a:r>
            <a:r>
              <a:rPr lang="en-US" sz="2000" b="1" dirty="0" err="1" smtClean="0">
                <a:latin typeface="Cambria Math"/>
              </a:rPr>
              <a:t>Songshan</a:t>
            </a:r>
            <a:r>
              <a:rPr lang="en-US" sz="2000" b="1" dirty="0" smtClean="0">
                <a:latin typeface="Cambria Math"/>
              </a:rPr>
              <a:t> Lake:</a:t>
            </a:r>
          </a:p>
        </p:txBody>
      </p:sp>
    </p:spTree>
    <p:extLst>
      <p:ext uri="{BB962C8B-B14F-4D97-AF65-F5344CB8AC3E}">
        <p14:creationId xmlns:p14="http://schemas.microsoft.com/office/powerpoint/2010/main" val="7452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6" grpId="0" animBg="1"/>
      <p:bldP spid="18" grpId="0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84552" y="4509120"/>
            <a:ext cx="40338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5"/>
              </a:buBlip>
            </a:pPr>
            <a:r>
              <a:rPr lang="en-US" altLang="zh-CN" sz="2800" dirty="0" smtClean="0">
                <a:latin typeface="Calibri" pitchFamily="34" charset="0"/>
              </a:rPr>
              <a:t>Modeling</a:t>
            </a:r>
          </a:p>
          <a:p>
            <a:pPr marL="457200" indent="-457200">
              <a:buBlip>
                <a:blip r:embed="rId5"/>
              </a:buBlip>
            </a:pPr>
            <a:r>
              <a:rPr lang="en-US" altLang="zh-CN" sz="2800" dirty="0" smtClean="0">
                <a:latin typeface="Calibri" pitchFamily="34" charset="0"/>
              </a:rPr>
              <a:t>Analysis</a:t>
            </a:r>
          </a:p>
          <a:p>
            <a:pPr marL="457200" indent="-457200">
              <a:buBlip>
                <a:blip r:embed="rId5"/>
              </a:buBlip>
            </a:pPr>
            <a:r>
              <a:rPr lang="en-US" altLang="zh-CN" sz="2800" dirty="0" smtClean="0">
                <a:latin typeface="Calibri" pitchFamily="34" charset="0"/>
              </a:rPr>
              <a:t>Planning and control</a:t>
            </a:r>
          </a:p>
          <a:p>
            <a:pPr marL="457200" indent="-457200">
              <a:buBlip>
                <a:blip r:embed="rId5"/>
              </a:buBlip>
            </a:pPr>
            <a:r>
              <a:rPr lang="en-US" altLang="zh-CN" sz="2800" dirty="0" smtClean="0">
                <a:latin typeface="Calibri" pitchFamily="34" charset="0"/>
              </a:rPr>
              <a:t>Synthesis</a:t>
            </a:r>
          </a:p>
          <a:p>
            <a:pPr marL="457200" indent="-457200">
              <a:buBlip>
                <a:blip r:embed="rId5"/>
              </a:buBlip>
            </a:pPr>
            <a:r>
              <a:rPr lang="en-US" altLang="zh-CN" sz="2800" dirty="0" smtClean="0">
                <a:latin typeface="Calibri" pitchFamily="34" charset="0"/>
              </a:rPr>
              <a:t>…</a:t>
            </a:r>
            <a:endParaRPr lang="zh-CN" altLang="en-US" sz="2800" dirty="0">
              <a:latin typeface="Calibri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标题 1"/>
          <p:cNvSpPr>
            <a:spLocks noGrp="1"/>
          </p:cNvSpPr>
          <p:nvPr>
            <p:ph type="title"/>
          </p:nvPr>
        </p:nvSpPr>
        <p:spPr>
          <a:xfrm>
            <a:off x="304800" y="620688"/>
            <a:ext cx="8686800" cy="72008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E. Biomechanics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496" y="1412776"/>
            <a:ext cx="4119743" cy="3090872"/>
            <a:chOff x="35496" y="1412776"/>
            <a:chExt cx="4119743" cy="3090872"/>
          </a:xfrm>
        </p:grpSpPr>
        <p:grpSp>
          <p:nvGrpSpPr>
            <p:cNvPr id="37" name="组合 36"/>
            <p:cNvGrpSpPr/>
            <p:nvPr/>
          </p:nvGrpSpPr>
          <p:grpSpPr>
            <a:xfrm>
              <a:off x="107504" y="1412776"/>
              <a:ext cx="2242103" cy="1871733"/>
              <a:chOff x="509459" y="1889599"/>
              <a:chExt cx="3493300" cy="291624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09459" y="1889599"/>
                <a:ext cx="3493300" cy="28355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libri" pitchFamily="34" charset="0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604479" y="1944397"/>
                <a:ext cx="3398279" cy="2861448"/>
                <a:chOff x="4305210" y="292682"/>
                <a:chExt cx="4272808" cy="3597827"/>
              </a:xfrm>
            </p:grpSpPr>
            <p:pic>
              <p:nvPicPr>
                <p:cNvPr id="14" name="Picture 4" descr="C:\Documents and Settings\eeuser\桌面\A-773-2-W.jp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23" r="9290" b="21254"/>
                <a:stretch/>
              </p:blipFill>
              <p:spPr bwMode="auto">
                <a:xfrm>
                  <a:off x="5323512" y="540351"/>
                  <a:ext cx="3254506" cy="32486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4728531" y="1173510"/>
                  <a:ext cx="1243620" cy="454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4305210" y="866329"/>
                  <a:ext cx="894705" cy="689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>
                      <a:latin typeface="Calibri" pitchFamily="34" charset="0"/>
                    </a:rPr>
                    <a:t>GH joint</a:t>
                  </a:r>
                  <a:endParaRPr lang="zh-CN" altLang="en-US" sz="1050" dirty="0">
                    <a:latin typeface="Calibri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48266" y="548679"/>
                  <a:ext cx="1296144" cy="364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>
                      <a:latin typeface="Calibri" pitchFamily="34" charset="0"/>
                    </a:rPr>
                    <a:t>SC joint</a:t>
                  </a:r>
                  <a:endParaRPr lang="zh-CN" altLang="en-US" sz="1050" dirty="0">
                    <a:latin typeface="Calibri" pitchFamily="34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4860033" y="292682"/>
                  <a:ext cx="1199442" cy="4212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>
                      <a:latin typeface="Calibri" pitchFamily="34" charset="0"/>
                    </a:rPr>
                    <a:t>AC joint</a:t>
                  </a:r>
                  <a:endParaRPr lang="zh-CN" altLang="en-US" sz="1050" dirty="0">
                    <a:latin typeface="Calibri" pitchFamily="34" charset="0"/>
                  </a:endParaRPr>
                </a:p>
              </p:txBody>
            </p: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5766454" y="548681"/>
                  <a:ext cx="205697" cy="3097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7452320" y="858431"/>
                  <a:ext cx="453431" cy="360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6025062" y="317126"/>
                  <a:ext cx="1296143" cy="364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>
                      <a:latin typeface="Calibri" pitchFamily="34" charset="0"/>
                    </a:rPr>
                    <a:t>Clavicle</a:t>
                  </a:r>
                  <a:endParaRPr lang="zh-CN" altLang="en-US" sz="1050" dirty="0">
                    <a:latin typeface="Calibri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860032" y="3393087"/>
                  <a:ext cx="1554493" cy="497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err="1" smtClean="0">
                      <a:latin typeface="Calibri" pitchFamily="34" charset="0"/>
                    </a:rPr>
                    <a:t>Humerus</a:t>
                  </a:r>
                  <a:endParaRPr lang="zh-CN" altLang="en-US" sz="1050" dirty="0">
                    <a:latin typeface="Calibri" pitchFamily="34" charset="0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766453" y="3028890"/>
                  <a:ext cx="1296144" cy="364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>
                      <a:latin typeface="Calibri" pitchFamily="34" charset="0"/>
                    </a:rPr>
                    <a:t>Scapula</a:t>
                  </a:r>
                  <a:endParaRPr lang="zh-CN" altLang="en-US" sz="1050" dirty="0">
                    <a:latin typeface="Calibri" pitchFamily="34" charset="0"/>
                  </a:endParaRPr>
                </a:p>
              </p:txBody>
            </p:sp>
            <p:cxnSp>
              <p:nvCxnSpPr>
                <p:cNvPr id="24" name="直接连接符 23"/>
                <p:cNvCxnSpPr/>
                <p:nvPr/>
              </p:nvCxnSpPr>
              <p:spPr>
                <a:xfrm flipH="1">
                  <a:off x="5183561" y="2060848"/>
                  <a:ext cx="302839" cy="1245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6139181" y="2096266"/>
                  <a:ext cx="201061" cy="9326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6414525" y="687179"/>
                  <a:ext cx="605400" cy="4272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组合 59"/>
            <p:cNvGrpSpPr/>
            <p:nvPr/>
          </p:nvGrpSpPr>
          <p:grpSpPr>
            <a:xfrm>
              <a:off x="2411760" y="1422301"/>
              <a:ext cx="1743479" cy="3081347"/>
              <a:chOff x="6401878" y="2072257"/>
              <a:chExt cx="2058554" cy="3638197"/>
            </a:xfrm>
          </p:grpSpPr>
          <p:pic>
            <p:nvPicPr>
              <p:cNvPr id="33794" name="Picture 2" descr="http://www.anthrobot.com/surrog_III_images/surrog3_03.jp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721"/>
              <a:stretch/>
            </p:blipFill>
            <p:spPr bwMode="auto">
              <a:xfrm>
                <a:off x="6401878" y="2072257"/>
                <a:ext cx="2058554" cy="214883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795" name="Picture 3" descr="C:\Users\Troy Woo\Documents\LaTeX Documents\joint publication\figure\om-3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34" t="1924" r="8654" b="8481"/>
              <a:stretch/>
            </p:blipFill>
            <p:spPr bwMode="auto">
              <a:xfrm>
                <a:off x="6673917" y="4039639"/>
                <a:ext cx="1514475" cy="167081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矩形 42"/>
              <p:cNvSpPr/>
              <p:nvPr/>
            </p:nvSpPr>
            <p:spPr>
              <a:xfrm>
                <a:off x="7308304" y="3016171"/>
                <a:ext cx="504056" cy="5385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673917" y="3554684"/>
                <a:ext cx="634388" cy="48495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7812360" y="3554684"/>
                <a:ext cx="376032" cy="48495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35496" y="3347700"/>
              <a:ext cx="2647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libri" pitchFamily="34" charset="0"/>
                </a:rPr>
                <a:t>Human shoulder complex</a:t>
              </a:r>
              <a:endParaRPr lang="zh-CN" altLang="en-US" dirty="0">
                <a:latin typeface="Calibri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3968" y="1412776"/>
            <a:ext cx="2971802" cy="2288867"/>
            <a:chOff x="4482984" y="1412776"/>
            <a:chExt cx="2971802" cy="2288867"/>
          </a:xfrm>
        </p:grpSpPr>
        <p:pic>
          <p:nvPicPr>
            <p:cNvPr id="46" name="Picture 2" descr="http://static.ddmcdn.com/gif/vision3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2984" y="1412776"/>
              <a:ext cx="2971802" cy="1829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4504688" y="3332311"/>
              <a:ext cx="2950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Calibri" pitchFamily="34" charset="0"/>
                </a:rPr>
                <a:t>Eye movement</a:t>
              </a:r>
              <a:endParaRPr lang="zh-CN" altLang="en-US" dirty="0">
                <a:latin typeface="Calibri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411731" y="1340768"/>
            <a:ext cx="1467474" cy="4906767"/>
            <a:chOff x="7411731" y="1340768"/>
            <a:chExt cx="1467474" cy="4906767"/>
          </a:xfrm>
        </p:grpSpPr>
        <p:sp>
          <p:nvSpPr>
            <p:cNvPr id="9" name="矩形 8"/>
            <p:cNvSpPr/>
            <p:nvPr/>
          </p:nvSpPr>
          <p:spPr>
            <a:xfrm>
              <a:off x="7411731" y="1340768"/>
              <a:ext cx="1467473" cy="490676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Picture 2" descr="http://2.bp.blogspot.com/_RKc9NbP8Ibs/TKnlHgV8SgI/AAAAAAAAAA4/fI1YJ7HbFvc/s1600/falling_cat03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899" b="97654" l="4828" r="92759">
                          <a14:foregroundMark x1="47586" y1="36425" x2="47586" y2="36425"/>
                          <a14:foregroundMark x1="76897" y1="12179" x2="76897" y2="12179"/>
                          <a14:foregroundMark x1="61379" y1="12961" x2="61379" y2="12961"/>
                          <a14:foregroundMark x1="21034" y1="11173" x2="21034" y2="11173"/>
                          <a14:foregroundMark x1="19655" y1="3911" x2="19655" y2="3911"/>
                          <a14:foregroundMark x1="41379" y1="20223" x2="41379" y2="20223"/>
                          <a14:foregroundMark x1="25862" y1="57989" x2="25862" y2="57989"/>
                          <a14:foregroundMark x1="67586" y1="55196" x2="67586" y2="55196"/>
                          <a14:foregroundMark x1="58276" y1="60223" x2="58276" y2="60223"/>
                          <a14:foregroundMark x1="44483" y1="62235" x2="44483" y2="62235"/>
                          <a14:foregroundMark x1="38966" y1="56983" x2="38966" y2="56983"/>
                          <a14:foregroundMark x1="15172" y1="40894" x2="15172" y2="40894"/>
                          <a14:foregroundMark x1="16552" y1="46480" x2="16552" y2="46480"/>
                          <a14:foregroundMark x1="28966" y1="32402" x2="28966" y2="32402"/>
                          <a14:foregroundMark x1="15862" y1="26145" x2="15862" y2="26145"/>
                          <a14:foregroundMark x1="38276" y1="25140" x2="38276" y2="25140"/>
                          <a14:foregroundMark x1="73793" y1="95196" x2="73793" y2="95196"/>
                          <a14:foregroundMark x1="4828" y1="81229" x2="4828" y2="81229"/>
                          <a14:foregroundMark x1="76207" y1="97765" x2="76207" y2="97765"/>
                          <a14:foregroundMark x1="81379" y1="61006" x2="81379" y2="61006"/>
                          <a14:foregroundMark x1="65172" y1="62905" x2="65172" y2="62905"/>
                          <a14:foregroundMark x1="73793" y1="63911" x2="73793" y2="63911"/>
                          <a14:foregroundMark x1="81379" y1="38436" x2="81379" y2="38436"/>
                          <a14:foregroundMark x1="93103" y1="36201" x2="93103" y2="36201"/>
                          <a14:foregroundMark x1="49655" y1="10391" x2="49655" y2="10391"/>
                          <a14:foregroundMark x1="60690" y1="7374" x2="60690" y2="7374"/>
                          <a14:foregroundMark x1="36552" y1="10168" x2="36552" y2="10168"/>
                          <a14:foregroundMark x1="15172" y1="8939" x2="15172" y2="8939"/>
                          <a14:foregroundMark x1="29655" y1="12402" x2="29655" y2="12402"/>
                          <a14:foregroundMark x1="12069" y1="5922" x2="12069" y2="5922"/>
                          <a14:foregroundMark x1="55172" y1="5698" x2="55172" y2="5698"/>
                          <a14:foregroundMark x1="37931" y1="22570" x2="37931" y2="22570"/>
                          <a14:foregroundMark x1="15517" y1="43911" x2="15517" y2="43911"/>
                          <a14:foregroundMark x1="14828" y1="48715" x2="14828" y2="48715"/>
                          <a14:foregroundMark x1="73448" y1="34078" x2="73448" y2="34078"/>
                          <a14:foregroundMark x1="78621" y1="33408" x2="78621" y2="33408"/>
                          <a14:foregroundMark x1="74828" y1="33966" x2="74828" y2="33966"/>
                          <a14:foregroundMark x1="35862" y1="27151" x2="35862" y2="27151"/>
                          <a14:foregroundMark x1="37931" y1="26592" x2="37931" y2="26592"/>
                          <a14:foregroundMark x1="37586" y1="23687" x2="37586" y2="23687"/>
                          <a14:foregroundMark x1="37931" y1="21229" x2="37931" y2="21229"/>
                          <a14:foregroundMark x1="46207" y1="18994" x2="46207" y2="18994"/>
                          <a14:foregroundMark x1="37241" y1="21899" x2="37241" y2="21899"/>
                          <a14:foregroundMark x1="37241" y1="24469" x2="37241" y2="24469"/>
                          <a14:foregroundMark x1="36897" y1="25363" x2="36897" y2="25363"/>
                          <a14:foregroundMark x1="36552" y1="23128" x2="36552" y2="23128"/>
                          <a14:foregroundMark x1="14828" y1="42123" x2="14828" y2="42123"/>
                          <a14:foregroundMark x1="15172" y1="40000" x2="15172" y2="40000"/>
                          <a14:foregroundMark x1="15172" y1="43017" x2="15172" y2="43017"/>
                          <a14:foregroundMark x1="15862" y1="45251" x2="15862" y2="45251"/>
                          <a14:foregroundMark x1="16897" y1="48380" x2="16897" y2="48380"/>
                          <a14:foregroundMark x1="55517" y1="31397" x2="55517" y2="31397"/>
                          <a14:foregroundMark x1="57931" y1="31620" x2="57931" y2="31620"/>
                          <a14:foregroundMark x1="15862" y1="47598" x2="15862" y2="47598"/>
                          <a14:foregroundMark x1="16207" y1="47039" x2="16207" y2="47039"/>
                          <a14:foregroundMark x1="15862" y1="45922" x2="15862" y2="45922"/>
                          <a14:foregroundMark x1="15517" y1="44581" x2="15517" y2="44581"/>
                          <a14:foregroundMark x1="61034" y1="31620" x2="61034" y2="31620"/>
                          <a14:foregroundMark x1="57931" y1="5698" x2="57931" y2="5698"/>
                          <a14:foregroundMark x1="18276" y1="2682" x2="18276" y2="2682"/>
                          <a14:foregroundMark x1="9310" y1="4469" x2="9310" y2="4469"/>
                          <a14:foregroundMark x1="25862" y1="6816" x2="25862" y2="6816"/>
                          <a14:foregroundMark x1="32414" y1="8156" x2="32414" y2="8156"/>
                          <a14:foregroundMark x1="82759" y1="13296" x2="82759" y2="13296"/>
                          <a14:foregroundMark x1="85517" y1="12067" x2="85517" y2="12067"/>
                          <a14:foregroundMark x1="80000" y1="4469" x2="80000" y2="4469"/>
                          <a14:foregroundMark x1="20690" y1="1899" x2="20690" y2="1899"/>
                          <a14:foregroundMark x1="10000" y1="5140" x2="10000" y2="5140"/>
                          <a14:foregroundMark x1="38621" y1="23240" x2="38621" y2="23240"/>
                          <a14:foregroundMark x1="40000" y1="21453" x2="40000" y2="21453"/>
                          <a14:foregroundMark x1="35517" y1="24358" x2="35517" y2="24358"/>
                          <a14:foregroundMark x1="35172" y1="23017" x2="35172" y2="23017"/>
                          <a14:foregroundMark x1="81034" y1="33184" x2="81034" y2="33184"/>
                          <a14:foregroundMark x1="75172" y1="36425" x2="75172" y2="36425"/>
                          <a14:foregroundMark x1="30690" y1="54078" x2="30690" y2="54078"/>
                          <a14:foregroundMark x1="28621" y1="53855" x2="28621" y2="53855"/>
                          <a14:foregroundMark x1="27586" y1="53296" x2="27586" y2="53296"/>
                          <a14:foregroundMark x1="25517" y1="52961" x2="25517" y2="52961"/>
                          <a14:foregroundMark x1="23103" y1="52402" x2="23103" y2="52402"/>
                          <a14:foregroundMark x1="28966" y1="53184" x2="28966" y2="53184"/>
                          <a14:foregroundMark x1="26552" y1="52514" x2="26552" y2="52514"/>
                          <a14:foregroundMark x1="23793" y1="52179" x2="23793" y2="52179"/>
                          <a14:foregroundMark x1="16552" y1="39777" x2="16552" y2="39777"/>
                          <a14:foregroundMark x1="17586" y1="40447" x2="17586" y2="40447"/>
                          <a14:foregroundMark x1="16552" y1="42458" x2="16552" y2="42458"/>
                          <a14:foregroundMark x1="16207" y1="43799" x2="16207" y2="44022"/>
                          <a14:foregroundMark x1="16552" y1="46369" x2="16552" y2="46369"/>
                          <a14:foregroundMark x1="17586" y1="47039" x2="17586" y2="47039"/>
                          <a14:foregroundMark x1="14828" y1="46816" x2="14828" y2="46816"/>
                          <a14:foregroundMark x1="14138" y1="45363" x2="14138" y2="45363"/>
                          <a14:foregroundMark x1="14138" y1="43240" x2="14138" y2="43240"/>
                          <a14:foregroundMark x1="14138" y1="44358" x2="14138" y2="44358"/>
                          <a14:foregroundMark x1="67586" y1="61229" x2="67586" y2="61229"/>
                          <a14:foregroundMark x1="71724" y1="63464" x2="71724" y2="63464"/>
                          <a14:foregroundMark x1="77586" y1="87263" x2="77586" y2="87263"/>
                          <a14:foregroundMark x1="74483" y1="92737" x2="74483" y2="92961"/>
                          <a14:foregroundMark x1="78621" y1="86257" x2="78621" y2="86257"/>
                          <a14:foregroundMark x1="76207" y1="88715" x2="76207" y2="88715"/>
                          <a14:foregroundMark x1="60000" y1="80894" x2="60000" y2="80894"/>
                          <a14:foregroundMark x1="76897" y1="63911" x2="76897" y2="63911"/>
                          <a14:foregroundMark x1="78276" y1="63687" x2="78276" y2="63687"/>
                          <a14:foregroundMark x1="60345" y1="63687" x2="60345" y2="63687"/>
                          <a14:foregroundMark x1="59310" y1="64022" x2="59310" y2="64022"/>
                          <a14:foregroundMark x1="54828" y1="64469" x2="54828" y2="64469"/>
                          <a14:foregroundMark x1="51724" y1="64804" x2="51724" y2="64804"/>
                          <a14:foregroundMark x1="65172" y1="63799" x2="65172" y2="63799"/>
                          <a14:foregroundMark x1="69310" y1="64246" x2="69310" y2="64246"/>
                          <a14:foregroundMark x1="74138" y1="64469" x2="74138" y2="64469"/>
                          <a14:foregroundMark x1="32759" y1="53966" x2="32759" y2="53966"/>
                          <a14:foregroundMark x1="43793" y1="19777" x2="43793" y2="19777"/>
                          <a14:foregroundMark x1="41379" y1="20670" x2="41379" y2="20670"/>
                          <a14:foregroundMark x1="55517" y1="5028" x2="55517" y2="5028"/>
                          <a14:foregroundMark x1="82069" y1="13855" x2="82069" y2="13855"/>
                          <a14:foregroundMark x1="84828" y1="12514" x2="84828" y2="12514"/>
                          <a14:foregroundMark x1="86897" y1="11397" x2="86897" y2="11397"/>
                          <a14:foregroundMark x1="76207" y1="64469" x2="76207" y2="64469"/>
                          <a14:foregroundMark x1="78966" y1="34302" x2="78966" y2="34302"/>
                          <a14:backgroundMark x1="30345" y1="53520" x2="30345" y2="53520"/>
                          <a14:backgroundMark x1="30690" y1="54078" x2="30690" y2="54078"/>
                          <a14:backgroundMark x1="81724" y1="34525" x2="81724" y2="34525"/>
                          <a14:backgroundMark x1="79655" y1="34972" x2="79655" y2="34972"/>
                          <a14:backgroundMark x1="52414" y1="7821" x2="52414" y2="7821"/>
                          <a14:backgroundMark x1="54828" y1="8045" x2="54828" y2="8045"/>
                          <a14:backgroundMark x1="56552" y1="8603" x2="56552" y2="8603"/>
                          <a14:backgroundMark x1="74483" y1="62123" x2="74483" y2="62123"/>
                          <a14:backgroundMark x1="74483" y1="61117" x2="74483" y2="611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732" y="1340768"/>
              <a:ext cx="1467473" cy="453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7535791" y="5877272"/>
              <a:ext cx="1219354" cy="29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Calibri" pitchFamily="34" charset="0"/>
                </a:rPr>
                <a:t>Falling Cat</a:t>
              </a:r>
              <a:endParaRPr lang="zh-CN" altLang="en-US" dirty="0">
                <a:latin typeface="Calibri" pitchFamily="34" charset="0"/>
              </a:endParaRPr>
            </a:p>
          </p:txBody>
        </p:sp>
      </p:grpSp>
      <p:pic>
        <p:nvPicPr>
          <p:cNvPr id="2" name="cat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9.6181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55976" y="3789040"/>
            <a:ext cx="2756520" cy="187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77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1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Robotics Startup Center at </a:t>
            </a:r>
            <a:r>
              <a:rPr lang="en-US" altLang="zh-HK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Songshan</a:t>
            </a:r>
            <a:r>
              <a:rPr lang="en-US" altLang="zh-HK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Lake</a:t>
            </a:r>
            <a:endParaRPr lang="zh-HK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1532" y="1484784"/>
            <a:ext cx="1262236" cy="67319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Googol, DJI, QKM</a:t>
            </a:r>
            <a:endParaRPr lang="zh-HK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627784" y="1484784"/>
            <a:ext cx="1262236" cy="67319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HKUST RI &amp;</a:t>
            </a:r>
          </a:p>
          <a:p>
            <a:pPr algn="ctr"/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Other Representation</a:t>
            </a:r>
            <a:endParaRPr lang="zh-HK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044702" y="1484784"/>
            <a:ext cx="1262236" cy="67319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Googol’s Strategic Partners</a:t>
            </a:r>
          </a:p>
          <a:p>
            <a:pPr algn="ctr"/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(1,700+100 SI)</a:t>
            </a:r>
            <a:endParaRPr lang="zh-HK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64671" y="1484784"/>
            <a:ext cx="1262236" cy="67319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International Collaborators</a:t>
            </a:r>
          </a:p>
          <a:p>
            <a:pPr algn="ctr"/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HK" sz="1200" dirty="0" err="1" smtClean="0">
                <a:latin typeface="Times New Roman" pitchFamily="18" charset="0"/>
                <a:cs typeface="Times New Roman" pitchFamily="18" charset="0"/>
              </a:rPr>
              <a:t>Univ</a:t>
            </a:r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.+</a:t>
            </a:r>
            <a:r>
              <a:rPr lang="en-US" altLang="zh-HK" sz="1200" dirty="0" err="1" smtClean="0">
                <a:latin typeface="Times New Roman" pitchFamily="18" charset="0"/>
                <a:cs typeface="Times New Roman" pitchFamily="18" charset="0"/>
              </a:rPr>
              <a:t>Co.s</a:t>
            </a:r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zh-HK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76256" y="1484784"/>
            <a:ext cx="1262236" cy="67319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Domestic Ind.</a:t>
            </a:r>
          </a:p>
          <a:p>
            <a:pPr algn="ctr"/>
            <a:r>
              <a:rPr lang="en-US" altLang="zh-HK" sz="1200" dirty="0" smtClean="0">
                <a:latin typeface="Times New Roman" pitchFamily="18" charset="0"/>
                <a:cs typeface="Times New Roman" pitchFamily="18" charset="0"/>
              </a:rPr>
              <a:t>&amp; Univ. Partners</a:t>
            </a:r>
            <a:endParaRPr lang="zh-HK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843808" y="2276872"/>
            <a:ext cx="3672408" cy="1521843"/>
            <a:chOff x="2843808" y="2276872"/>
            <a:chExt cx="3672408" cy="1521843"/>
          </a:xfrm>
          <a:solidFill>
            <a:srgbClr val="00B050"/>
          </a:solidFill>
        </p:grpSpPr>
        <p:sp>
          <p:nvSpPr>
            <p:cNvPr id="64" name="Rectangle 63"/>
            <p:cNvSpPr/>
            <p:nvPr/>
          </p:nvSpPr>
          <p:spPr>
            <a:xfrm>
              <a:off x="2843808" y="3140968"/>
              <a:ext cx="3672408" cy="657747"/>
            </a:xfrm>
            <a:prstGeom prst="rect">
              <a:avLst/>
            </a:pr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HK" sz="2000" dirty="0" smtClean="0">
                  <a:latin typeface="Times New Roman" pitchFamily="18" charset="0"/>
                  <a:cs typeface="Times New Roman" pitchFamily="18" charset="0"/>
                </a:rPr>
                <a:t>Robotic Technology Research</a:t>
              </a:r>
            </a:p>
            <a:p>
              <a:pPr algn="ctr"/>
              <a:r>
                <a:rPr lang="en-US" altLang="zh-HK" sz="2000" dirty="0" smtClean="0">
                  <a:latin typeface="Times New Roman" pitchFamily="18" charset="0"/>
                  <a:cs typeface="Times New Roman" pitchFamily="18" charset="0"/>
                </a:rPr>
                <a:t>Institute (RTRI)</a:t>
              </a:r>
              <a:endParaRPr lang="zh-HK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Down Arrow 3"/>
            <p:cNvSpPr/>
            <p:nvPr/>
          </p:nvSpPr>
          <p:spPr>
            <a:xfrm>
              <a:off x="4394693" y="2276872"/>
              <a:ext cx="562254" cy="864096"/>
            </a:xfrm>
            <a:prstGeom prst="downArrow">
              <a:avLst/>
            </a:pr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98690" y="2344688"/>
              <a:ext cx="1487261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85725" indent="-85725">
                <a:buFont typeface="Arial" pitchFamily="34" charset="0"/>
                <a:buChar char="•"/>
              </a:pPr>
              <a:r>
                <a:rPr lang="en-US" altLang="zh-HK" sz="1600" b="0" dirty="0" smtClean="0">
                  <a:latin typeface="Times New Roman" pitchFamily="18" charset="0"/>
                  <a:cs typeface="Times New Roman" pitchFamily="18" charset="0"/>
                </a:rPr>
                <a:t>Project team</a:t>
              </a:r>
            </a:p>
            <a:p>
              <a:pPr marL="85725" indent="-85725">
                <a:buFont typeface="Arial" pitchFamily="34" charset="0"/>
                <a:buChar char="•"/>
              </a:pPr>
              <a:r>
                <a:rPr lang="en-US" altLang="zh-HK" sz="1600" dirty="0" smtClean="0">
                  <a:latin typeface="Times New Roman" pitchFamily="18" charset="0"/>
                  <a:cs typeface="Times New Roman" pitchFamily="18" charset="0"/>
                </a:rPr>
                <a:t>Technology</a:t>
              </a:r>
              <a:endParaRPr lang="zh-HK" altLang="en-US" sz="1600" b="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268980" y="3861048"/>
            <a:ext cx="3021163" cy="1080120"/>
            <a:chOff x="3268980" y="3861048"/>
            <a:chExt cx="3021163" cy="1080120"/>
          </a:xfrm>
        </p:grpSpPr>
        <p:sp>
          <p:nvSpPr>
            <p:cNvPr id="68" name="Rectangle 67"/>
            <p:cNvSpPr/>
            <p:nvPr/>
          </p:nvSpPr>
          <p:spPr>
            <a:xfrm>
              <a:off x="3268980" y="4509120"/>
              <a:ext cx="2822064" cy="432048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HK" dirty="0" smtClean="0">
                  <a:latin typeface="Times New Roman" pitchFamily="18" charset="0"/>
                  <a:cs typeface="Times New Roman" pitchFamily="18" charset="0"/>
                </a:rPr>
                <a:t>Robotic Incubation Center</a:t>
              </a:r>
              <a:endParaRPr lang="zh-HK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Down Arrow 81"/>
            <p:cNvSpPr/>
            <p:nvPr/>
          </p:nvSpPr>
          <p:spPr>
            <a:xfrm>
              <a:off x="4398885" y="3861048"/>
              <a:ext cx="562254" cy="622175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02882" y="3928864"/>
              <a:ext cx="148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0" dirty="0" smtClean="0">
                  <a:latin typeface="Times New Roman" pitchFamily="18" charset="0"/>
                  <a:cs typeface="Times New Roman" pitchFamily="18" charset="0"/>
                </a:rPr>
                <a:t>Startup Teams</a:t>
              </a:r>
              <a:endParaRPr lang="zh-HK" altLang="en-US" sz="1600" b="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339752" y="5013176"/>
            <a:ext cx="4576078" cy="1605843"/>
            <a:chOff x="1828312" y="5252494"/>
            <a:chExt cx="4576078" cy="1605843"/>
          </a:xfrm>
        </p:grpSpPr>
        <p:grpSp>
          <p:nvGrpSpPr>
            <p:cNvPr id="85" name="Group 84"/>
            <p:cNvGrpSpPr/>
            <p:nvPr/>
          </p:nvGrpSpPr>
          <p:grpSpPr>
            <a:xfrm>
              <a:off x="3755936" y="5265769"/>
              <a:ext cx="822987" cy="1592568"/>
              <a:chOff x="3790525" y="3569681"/>
              <a:chExt cx="1601813" cy="3099678"/>
            </a:xfrm>
          </p:grpSpPr>
          <p:sp>
            <p:nvSpPr>
              <p:cNvPr id="87" name="Rectangle 34"/>
              <p:cNvSpPr/>
              <p:nvPr/>
            </p:nvSpPr>
            <p:spPr>
              <a:xfrm>
                <a:off x="3790525" y="3853796"/>
                <a:ext cx="1601813" cy="281556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  <a:latin typeface="Adobe 黑体 Std R" pitchFamily="34" charset="-122"/>
                    <a:ea typeface="Adobe 黑体 Std R" pitchFamily="34" charset="-122"/>
                  </a:rPr>
                  <a:t>3.Medical / Healthcare Robotics</a:t>
                </a:r>
                <a:endParaRPr lang="en-US" altLang="zh-CN" sz="1000" dirty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</p:txBody>
          </p:sp>
          <p:sp>
            <p:nvSpPr>
              <p:cNvPr id="89" name="Down Arrow 39"/>
              <p:cNvSpPr/>
              <p:nvPr/>
            </p:nvSpPr>
            <p:spPr>
              <a:xfrm>
                <a:off x="4375407" y="3569681"/>
                <a:ext cx="432048" cy="286029"/>
              </a:xfrm>
              <a:prstGeom prst="downArrow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 sz="90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</p:txBody>
          </p:sp>
          <p:pic>
            <p:nvPicPr>
              <p:cNvPr id="91" name="Picture 8" descr="http://www.techdigest.tv/IMAG0493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22" r="10840"/>
              <a:stretch/>
            </p:blipFill>
            <p:spPr bwMode="auto">
              <a:xfrm>
                <a:off x="4036526" y="4941168"/>
                <a:ext cx="1109810" cy="867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10" descr="http://www.daviscrump.com/portals/0/images/defective_drugs/DaVinci5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4775" y="5808913"/>
                <a:ext cx="581561" cy="7662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12" descr="http://spectrum.ieee.org/img/NEW01OLEskoBionicsf2b-1324581899301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3205" y="5808863"/>
                <a:ext cx="513950" cy="769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5" name="Group 94"/>
            <p:cNvGrpSpPr/>
            <p:nvPr/>
          </p:nvGrpSpPr>
          <p:grpSpPr>
            <a:xfrm>
              <a:off x="4675820" y="5258129"/>
              <a:ext cx="822987" cy="1593552"/>
              <a:chOff x="5617887" y="3567765"/>
              <a:chExt cx="1601813" cy="3101594"/>
            </a:xfrm>
          </p:grpSpPr>
          <p:sp>
            <p:nvSpPr>
              <p:cNvPr id="96" name="Rectangle 35"/>
              <p:cNvSpPr/>
              <p:nvPr/>
            </p:nvSpPr>
            <p:spPr>
              <a:xfrm>
                <a:off x="5617887" y="3853797"/>
                <a:ext cx="1601813" cy="2815562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" dirty="0" smtClean="0">
                    <a:solidFill>
                      <a:schemeClr val="tx1"/>
                    </a:solidFill>
                    <a:latin typeface="Adobe 黑体 Std R" pitchFamily="34" charset="-122"/>
                    <a:ea typeface="Adobe 黑体 Std R" pitchFamily="34" charset="-122"/>
                  </a:rPr>
                  <a:t>4.Autonomous </a:t>
                </a:r>
              </a:p>
              <a:p>
                <a:pPr algn="ctr"/>
                <a:r>
                  <a:rPr lang="en-US" altLang="zh-CN" sz="800" dirty="0" smtClean="0">
                    <a:solidFill>
                      <a:schemeClr val="tx1"/>
                    </a:solidFill>
                    <a:latin typeface="Adobe 黑体 Std R" pitchFamily="34" charset="-122"/>
                    <a:ea typeface="Adobe 黑体 Std R" pitchFamily="34" charset="-122"/>
                  </a:rPr>
                  <a:t>Systems</a:t>
                </a:r>
                <a:endParaRPr lang="en-US" altLang="zh-CN" sz="3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</p:txBody>
          </p:sp>
          <p:sp>
            <p:nvSpPr>
              <p:cNvPr id="97" name="Down Arrow 40"/>
              <p:cNvSpPr/>
              <p:nvPr/>
            </p:nvSpPr>
            <p:spPr>
              <a:xfrm>
                <a:off x="6219347" y="3567765"/>
                <a:ext cx="432048" cy="286029"/>
              </a:xfrm>
              <a:prstGeom prst="downArrow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 sz="90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</p:txBody>
          </p:sp>
          <p:pic>
            <p:nvPicPr>
              <p:cNvPr id="98" name="Picture 14" descr="http://atechplanet.com/wp-content/uploads/2013/07/google-car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827" y="5292947"/>
                <a:ext cx="933702" cy="59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16" descr="http://www.bloomberg.com/image/id84ccCZVF20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827" y="5882544"/>
                <a:ext cx="933227" cy="6206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1828312" y="5252495"/>
              <a:ext cx="887752" cy="1593551"/>
              <a:chOff x="107829" y="3567767"/>
              <a:chExt cx="1727867" cy="3101592"/>
            </a:xfrm>
          </p:grpSpPr>
          <p:sp>
            <p:nvSpPr>
              <p:cNvPr id="101" name="Rectangle 31"/>
              <p:cNvSpPr/>
              <p:nvPr/>
            </p:nvSpPr>
            <p:spPr>
              <a:xfrm>
                <a:off x="107829" y="3853797"/>
                <a:ext cx="1727867" cy="2815562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" dirty="0" smtClean="0">
                    <a:solidFill>
                      <a:schemeClr val="tx1"/>
                    </a:solidFill>
                    <a:latin typeface="Adobe 黑体 Std R" pitchFamily="34" charset="-122"/>
                    <a:ea typeface="Adobe 黑体 Std R" pitchFamily="34" charset="-122"/>
                  </a:rPr>
                  <a:t>1. Robot Machines</a:t>
                </a:r>
              </a:p>
            </p:txBody>
          </p:sp>
          <p:sp>
            <p:nvSpPr>
              <p:cNvPr id="102" name="Down Arrow 11"/>
              <p:cNvSpPr/>
              <p:nvPr/>
            </p:nvSpPr>
            <p:spPr>
              <a:xfrm>
                <a:off x="755738" y="3567767"/>
                <a:ext cx="432048" cy="286029"/>
              </a:xfrm>
              <a:prstGeom prst="downArrow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 sz="90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</p:txBody>
          </p:sp>
          <p:pic>
            <p:nvPicPr>
              <p:cNvPr id="103" name="Picture 5" descr="D:\data\ppt\Googol\固高科技\首页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43" t="57195" r="47307" b="23471"/>
              <a:stretch/>
            </p:blipFill>
            <p:spPr bwMode="auto">
              <a:xfrm>
                <a:off x="245706" y="4643643"/>
                <a:ext cx="1047750" cy="849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5" descr="D:\data\ppt\Googol\固高科技\首页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773" t="62207" r="31177" b="26520"/>
              <a:stretch/>
            </p:blipFill>
            <p:spPr bwMode="auto">
              <a:xfrm>
                <a:off x="245706" y="5500946"/>
                <a:ext cx="1478294" cy="612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5" descr="D:\data\ppt\Googol\固高科技\首页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44" t="50819" r="21323" b="29257"/>
              <a:stretch/>
            </p:blipFill>
            <p:spPr bwMode="auto">
              <a:xfrm>
                <a:off x="1201629" y="4650864"/>
                <a:ext cx="522370" cy="842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6" name="Group 105"/>
            <p:cNvGrpSpPr/>
            <p:nvPr/>
          </p:nvGrpSpPr>
          <p:grpSpPr>
            <a:xfrm>
              <a:off x="2760044" y="5252494"/>
              <a:ext cx="871242" cy="1605842"/>
              <a:chOff x="1961750" y="3567766"/>
              <a:chExt cx="1695734" cy="3125514"/>
            </a:xfrm>
          </p:grpSpPr>
          <p:sp>
            <p:nvSpPr>
              <p:cNvPr id="107" name="Rectangle 32"/>
              <p:cNvSpPr/>
              <p:nvPr/>
            </p:nvSpPr>
            <p:spPr>
              <a:xfrm>
                <a:off x="1961750" y="3853794"/>
                <a:ext cx="1695734" cy="2839486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" dirty="0" smtClean="0">
                    <a:solidFill>
                      <a:schemeClr val="tx1"/>
                    </a:solidFill>
                    <a:latin typeface="Adobe 黑体 Std R" pitchFamily="34" charset="-122"/>
                    <a:ea typeface="Adobe 黑体 Std R" pitchFamily="34" charset="-122"/>
                  </a:rPr>
                  <a:t>2. Industrial Robots</a:t>
                </a:r>
              </a:p>
              <a:p>
                <a:pPr algn="ctr"/>
                <a:endParaRPr lang="en-US" altLang="zh-CN" sz="800" dirty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  <a:p>
                <a:pPr algn="ctr"/>
                <a:endParaRPr lang="en-US" altLang="zh-CN" sz="8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  <a:p>
                <a:pPr algn="ctr"/>
                <a:endParaRPr lang="en-US" altLang="zh-CN" sz="800" dirty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  <a:latin typeface="Adobe 黑体 Std R" pitchFamily="34" charset="-122"/>
                    <a:ea typeface="Adobe 黑体 Std R" pitchFamily="34" charset="-122"/>
                  </a:rPr>
                  <a:t>System Integration</a:t>
                </a:r>
              </a:p>
              <a:p>
                <a:pPr algn="ctr"/>
                <a:endParaRPr lang="en-US" altLang="zh-CN" sz="800" dirty="0" smtClean="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</p:txBody>
          </p:sp>
          <p:sp>
            <p:nvSpPr>
              <p:cNvPr id="109" name="Down Arrow 38"/>
              <p:cNvSpPr/>
              <p:nvPr/>
            </p:nvSpPr>
            <p:spPr>
              <a:xfrm>
                <a:off x="2593593" y="3567766"/>
                <a:ext cx="432048" cy="286029"/>
              </a:xfrm>
              <a:prstGeom prst="downArrow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 sz="90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</p:txBody>
          </p:sp>
          <p:pic>
            <p:nvPicPr>
              <p:cNvPr id="110" name="Picture 2" descr="http://iccrobotics.com/images/adept-viper-sorterc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9" t="6687" r="23587" b="11743"/>
              <a:stretch/>
            </p:blipFill>
            <p:spPr bwMode="auto">
              <a:xfrm>
                <a:off x="2012953" y="4488492"/>
                <a:ext cx="513920" cy="575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4" descr="http://img.directindustry.es/images_di/photo-m/robots-cinematica-paralela-6076-2851475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6139" y="4488494"/>
                <a:ext cx="698715" cy="575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6" descr="http://www.automationplusinc.com/robotics_division/robots/abb/100_series/irb120/files/IRB_120.png_1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4854" y="4488036"/>
                <a:ext cx="305149" cy="576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2" descr="http://www.c3systems.co.uk/wp-content/gallery/other-industries/factory-modern-robotic-assembly-line01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985"/>
              <a:stretch/>
            </p:blipFill>
            <p:spPr bwMode="auto">
              <a:xfrm>
                <a:off x="2181245" y="5796685"/>
                <a:ext cx="1190441" cy="8122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5581403" y="5265769"/>
              <a:ext cx="822987" cy="1592231"/>
              <a:chOff x="7434358" y="3570337"/>
              <a:chExt cx="1601813" cy="3099022"/>
            </a:xfrm>
          </p:grpSpPr>
          <p:sp>
            <p:nvSpPr>
              <p:cNvPr id="116" name="Rectangle 36"/>
              <p:cNvSpPr/>
              <p:nvPr/>
            </p:nvSpPr>
            <p:spPr>
              <a:xfrm>
                <a:off x="7434358" y="3853796"/>
                <a:ext cx="1601813" cy="2815563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" dirty="0" smtClean="0">
                    <a:solidFill>
                      <a:schemeClr val="tx1"/>
                    </a:solidFill>
                    <a:latin typeface="Adobe 黑体 Std R" pitchFamily="34" charset="-122"/>
                    <a:ea typeface="Adobe 黑体 Std R" pitchFamily="34" charset="-122"/>
                  </a:rPr>
                  <a:t>5.Consumer Robotics</a:t>
                </a:r>
              </a:p>
            </p:txBody>
          </p:sp>
          <p:sp>
            <p:nvSpPr>
              <p:cNvPr id="117" name="Down Arrow 41"/>
              <p:cNvSpPr/>
              <p:nvPr/>
            </p:nvSpPr>
            <p:spPr>
              <a:xfrm>
                <a:off x="8019240" y="3570337"/>
                <a:ext cx="432048" cy="286029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 sz="900">
                  <a:solidFill>
                    <a:schemeClr val="tx1"/>
                  </a:solidFill>
                  <a:latin typeface="Adobe 黑体 Std R" pitchFamily="34" charset="-122"/>
                  <a:ea typeface="Adobe 黑体 Std R" pitchFamily="34" charset="-122"/>
                </a:endParaRPr>
              </a:p>
            </p:txBody>
          </p:sp>
          <p:pic>
            <p:nvPicPr>
              <p:cNvPr id="118" name="Picture 22" descr="http://www.dji.com/wp-content/themes/dji/store/products/phantom_2/iPad_Ground_Station_Support.jp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12" t="51857" r="5351" b="4040"/>
              <a:stretch/>
            </p:blipFill>
            <p:spPr bwMode="auto">
              <a:xfrm>
                <a:off x="7524003" y="4805405"/>
                <a:ext cx="1457797" cy="711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2" descr="Navy 6.0R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4003" y="5614221"/>
                <a:ext cx="1457797" cy="911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9" name="Group 138"/>
          <p:cNvGrpSpPr/>
          <p:nvPr/>
        </p:nvGrpSpPr>
        <p:grpSpPr>
          <a:xfrm>
            <a:off x="107504" y="2276872"/>
            <a:ext cx="2736305" cy="2480883"/>
            <a:chOff x="107504" y="2276872"/>
            <a:chExt cx="2736305" cy="2480883"/>
          </a:xfrm>
          <a:solidFill>
            <a:srgbClr val="FFFF99"/>
          </a:solidFill>
        </p:grpSpPr>
        <p:grpSp>
          <p:nvGrpSpPr>
            <p:cNvPr id="25" name="Group 24"/>
            <p:cNvGrpSpPr/>
            <p:nvPr/>
          </p:nvGrpSpPr>
          <p:grpSpPr>
            <a:xfrm>
              <a:off x="107504" y="2276872"/>
              <a:ext cx="2136416" cy="2480883"/>
              <a:chOff x="6208688" y="2820324"/>
              <a:chExt cx="2136416" cy="2480883"/>
            </a:xfrm>
            <a:grpFill/>
          </p:grpSpPr>
          <p:sp>
            <p:nvSpPr>
              <p:cNvPr id="70" name="Rectangle 10"/>
              <p:cNvSpPr/>
              <p:nvPr/>
            </p:nvSpPr>
            <p:spPr>
              <a:xfrm>
                <a:off x="6208688" y="2820324"/>
                <a:ext cx="2136416" cy="2480883"/>
              </a:xfrm>
              <a:prstGeom prst="rect">
                <a:avLst/>
              </a:prstGeom>
              <a:solidFill>
                <a:srgbClr val="92D050"/>
              </a:solidFill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HK" sz="20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RTM</a:t>
                </a:r>
                <a:endParaRPr lang="zh-HK" alt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dobe 黑体 Std R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71" name="Rectangle 3"/>
              <p:cNvSpPr/>
              <p:nvPr/>
            </p:nvSpPr>
            <p:spPr>
              <a:xfrm>
                <a:off x="6240694" y="3160666"/>
                <a:ext cx="965539" cy="303119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sz="11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1.</a:t>
                </a:r>
                <a:r>
                  <a:rPr lang="en-US" altLang="zh-CN" sz="11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Actuators </a:t>
                </a:r>
                <a:endParaRPr lang="en-US" altLang="zh-CN" sz="105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dobe 黑体 Std R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73" name="Rectangle 4"/>
              <p:cNvSpPr/>
              <p:nvPr/>
            </p:nvSpPr>
            <p:spPr>
              <a:xfrm>
                <a:off x="7346677" y="3160667"/>
                <a:ext cx="965537" cy="303118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HK" sz="1100" b="1" dirty="0" smtClean="0">
                    <a:solidFill>
                      <a:srgbClr val="F8800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2.</a:t>
                </a:r>
                <a:r>
                  <a:rPr lang="en-US" altLang="zh-CN" sz="1100" b="1" dirty="0" smtClean="0">
                    <a:solidFill>
                      <a:srgbClr val="F8800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Transm.</a:t>
                </a:r>
                <a:endParaRPr lang="en-US" altLang="zh-CN" sz="11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dobe 黑体 Std R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74" name="Rectangle 5"/>
              <p:cNvSpPr/>
              <p:nvPr/>
            </p:nvSpPr>
            <p:spPr>
              <a:xfrm>
                <a:off x="6240696" y="3569701"/>
                <a:ext cx="965537" cy="303118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HK" sz="11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3.</a:t>
                </a:r>
                <a:r>
                  <a:rPr lang="en-US" altLang="zh-CN" sz="11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Control</a:t>
                </a:r>
                <a:endParaRPr lang="en-US" altLang="zh-CN" sz="105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dobe 黑体 Std R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75" name="Rectangle 6"/>
              <p:cNvSpPr/>
              <p:nvPr/>
            </p:nvSpPr>
            <p:spPr>
              <a:xfrm>
                <a:off x="7346676" y="3573016"/>
                <a:ext cx="965537" cy="303118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HK" sz="1100" b="1" dirty="0" smtClean="0">
                    <a:solidFill>
                      <a:srgbClr val="F7910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4.</a:t>
                </a:r>
                <a:r>
                  <a:rPr lang="en-US" altLang="zh-CN" sz="1100" b="1" dirty="0" smtClean="0">
                    <a:solidFill>
                      <a:srgbClr val="F7910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Sensing</a:t>
                </a:r>
              </a:p>
            </p:txBody>
          </p:sp>
          <p:sp>
            <p:nvSpPr>
              <p:cNvPr id="76" name="Rectangle 7"/>
              <p:cNvSpPr/>
              <p:nvPr/>
            </p:nvSpPr>
            <p:spPr>
              <a:xfrm>
                <a:off x="6240696" y="3983347"/>
                <a:ext cx="965537" cy="303118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HK" sz="1100" b="1" dirty="0" smtClean="0">
                    <a:solidFill>
                      <a:srgbClr val="F6A20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5.</a:t>
                </a:r>
                <a:r>
                  <a:rPr lang="en-US" altLang="zh-CN" sz="1100" b="1" dirty="0" smtClean="0">
                    <a:solidFill>
                      <a:srgbClr val="F6A20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Vision</a:t>
                </a:r>
                <a:endParaRPr lang="en-US" altLang="zh-CN" sz="105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dobe 黑体 Std R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77" name="Rectangle 8"/>
              <p:cNvSpPr/>
              <p:nvPr/>
            </p:nvSpPr>
            <p:spPr>
              <a:xfrm>
                <a:off x="7340431" y="3990141"/>
                <a:ext cx="971782" cy="296324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sz="1100" b="1" dirty="0" smtClean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6</a:t>
                </a:r>
                <a:r>
                  <a:rPr lang="en-US" altLang="zh-CN" sz="1100" b="1" dirty="0" smtClean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. Software</a:t>
                </a:r>
              </a:p>
            </p:txBody>
          </p:sp>
          <p:sp>
            <p:nvSpPr>
              <p:cNvPr id="78" name="Rectangle 9"/>
              <p:cNvSpPr/>
              <p:nvPr/>
            </p:nvSpPr>
            <p:spPr>
              <a:xfrm>
                <a:off x="6240696" y="4404937"/>
                <a:ext cx="965538" cy="296324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HK" sz="11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7.</a:t>
                </a:r>
                <a:r>
                  <a:rPr lang="en-US" altLang="zh-CN" sz="11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Comm.</a:t>
                </a:r>
              </a:p>
            </p:txBody>
          </p:sp>
          <p:sp>
            <p:nvSpPr>
              <p:cNvPr id="79" name="Rectangle 27"/>
              <p:cNvSpPr/>
              <p:nvPr/>
            </p:nvSpPr>
            <p:spPr>
              <a:xfrm>
                <a:off x="7340432" y="4404937"/>
                <a:ext cx="971782" cy="296324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HK" sz="11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8.SOC</a:t>
                </a:r>
                <a:endParaRPr lang="en-US" altLang="zh-CN" sz="105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dobe 黑体 Std R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80" name="Rectangle 29"/>
              <p:cNvSpPr/>
              <p:nvPr/>
            </p:nvSpPr>
            <p:spPr>
              <a:xfrm>
                <a:off x="6240696" y="4828970"/>
                <a:ext cx="965538" cy="296324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HK" sz="1100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9.Mech.</a:t>
                </a:r>
              </a:p>
            </p:txBody>
          </p:sp>
          <p:sp>
            <p:nvSpPr>
              <p:cNvPr id="81" name="Rectangle 30"/>
              <p:cNvSpPr/>
              <p:nvPr/>
            </p:nvSpPr>
            <p:spPr>
              <a:xfrm>
                <a:off x="7338790" y="4828970"/>
                <a:ext cx="965538" cy="296324"/>
              </a:xfrm>
              <a:prstGeom prst="rect">
                <a:avLst/>
              </a:prstGeom>
              <a:grpFill/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HK" sz="1100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10.</a:t>
                </a:r>
                <a:r>
                  <a:rPr lang="en-US" altLang="zh-CN" sz="1100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Adobe 黑体 Std R" pitchFamily="34" charset="-122"/>
                    <a:cs typeface="Times New Roman" pitchFamily="18" charset="0"/>
                  </a:rPr>
                  <a:t>Power</a:t>
                </a:r>
              </a:p>
            </p:txBody>
          </p:sp>
        </p:grpSp>
        <p:sp>
          <p:nvSpPr>
            <p:cNvPr id="120" name="Down Arrow 119"/>
            <p:cNvSpPr/>
            <p:nvPr/>
          </p:nvSpPr>
          <p:spPr>
            <a:xfrm rot="16200000">
              <a:off x="2310655" y="3217813"/>
              <a:ext cx="562254" cy="504055"/>
            </a:xfrm>
            <a:prstGeom prst="downArrow">
              <a:avLst/>
            </a:prstGeom>
            <a:grpFill/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618544" y="2719220"/>
            <a:ext cx="2414768" cy="1944216"/>
            <a:chOff x="6837752" y="2552746"/>
            <a:chExt cx="2414768" cy="1944216"/>
          </a:xfrm>
        </p:grpSpPr>
        <p:sp>
          <p:nvSpPr>
            <p:cNvPr id="121" name="Rectangle 120"/>
            <p:cNvSpPr/>
            <p:nvPr/>
          </p:nvSpPr>
          <p:spPr>
            <a:xfrm>
              <a:off x="7382408" y="3238412"/>
              <a:ext cx="1222040" cy="56030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marL="84138" indent="-84138">
                <a:buFont typeface="Arial" pitchFamily="34" charset="0"/>
                <a:buChar char="•"/>
              </a:pPr>
              <a:r>
                <a:rPr lang="en-US" altLang="zh-HK" sz="1200" dirty="0" smtClean="0">
                  <a:latin typeface="Times New Roman" pitchFamily="18" charset="0"/>
                  <a:cs typeface="Times New Roman" pitchFamily="18" charset="0"/>
                </a:rPr>
                <a:t>Team building</a:t>
              </a:r>
            </a:p>
            <a:p>
              <a:pPr marL="84138" indent="-84138">
                <a:buFont typeface="Arial" pitchFamily="34" charset="0"/>
                <a:buChar char="•"/>
              </a:pPr>
              <a:r>
                <a:rPr lang="en-US" altLang="zh-HK" sz="1200" dirty="0" smtClean="0">
                  <a:latin typeface="Times New Roman" pitchFamily="18" charset="0"/>
                  <a:cs typeface="Times New Roman" pitchFamily="18" charset="0"/>
                </a:rPr>
                <a:t>Technology</a:t>
              </a:r>
            </a:p>
            <a:p>
              <a:pPr marL="84138" indent="-84138">
                <a:buFont typeface="Arial" pitchFamily="34" charset="0"/>
                <a:buChar char="•"/>
              </a:pPr>
              <a:r>
                <a:rPr lang="en-US" altLang="zh-HK" sz="1200" dirty="0" smtClean="0">
                  <a:latin typeface="Times New Roman" pitchFamily="18" charset="0"/>
                  <a:cs typeface="Times New Roman" pitchFamily="18" charset="0"/>
                </a:rPr>
                <a:t>Funding support</a:t>
              </a:r>
              <a:endParaRPr lang="zh-HK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37752" y="323132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b="1" dirty="0" smtClean="0">
                  <a:latin typeface="Times New Roman" pitchFamily="18" charset="0"/>
                  <a:cs typeface="Times New Roman" pitchFamily="18" charset="0"/>
                </a:rPr>
                <a:t>RTM</a:t>
              </a:r>
              <a:endParaRPr lang="zh-HK" altLang="en-US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Right Arrow 57"/>
            <p:cNvSpPr/>
            <p:nvPr/>
          </p:nvSpPr>
          <p:spPr>
            <a:xfrm>
              <a:off x="6961999" y="3430467"/>
              <a:ext cx="420409" cy="20824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04448" y="3000488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b="1" dirty="0" smtClean="0">
                  <a:latin typeface="Times New Roman" pitchFamily="18" charset="0"/>
                  <a:cs typeface="Times New Roman" pitchFamily="18" charset="0"/>
                </a:rPr>
                <a:t>Other talents</a:t>
              </a:r>
              <a:endParaRPr lang="zh-HK" altLang="en-US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Right Arrow 123"/>
            <p:cNvSpPr/>
            <p:nvPr/>
          </p:nvSpPr>
          <p:spPr>
            <a:xfrm rot="10800000">
              <a:off x="8599254" y="3424703"/>
              <a:ext cx="420409" cy="20824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25" name="Right Arrow 124"/>
            <p:cNvSpPr/>
            <p:nvPr/>
          </p:nvSpPr>
          <p:spPr>
            <a:xfrm rot="5400000">
              <a:off x="7783223" y="2926403"/>
              <a:ext cx="420409" cy="208240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596336" y="2552746"/>
              <a:ext cx="1048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b="1" dirty="0" smtClean="0">
                  <a:latin typeface="Times New Roman" pitchFamily="18" charset="0"/>
                  <a:cs typeface="Times New Roman" pitchFamily="18" charset="0"/>
                </a:rPr>
                <a:t>Individual</a:t>
              </a:r>
              <a:endParaRPr lang="zh-HK" altLang="en-US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Right Arrow 126"/>
            <p:cNvSpPr/>
            <p:nvPr/>
          </p:nvSpPr>
          <p:spPr>
            <a:xfrm rot="5400000">
              <a:off x="7801440" y="3953094"/>
              <a:ext cx="420409" cy="208240"/>
            </a:xfrm>
            <a:prstGeom prst="right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696204" y="4219963"/>
              <a:ext cx="72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b="1" dirty="0" smtClean="0">
                  <a:latin typeface="Times New Roman" pitchFamily="18" charset="0"/>
                  <a:cs typeface="Times New Roman" pitchFamily="18" charset="0"/>
                </a:rPr>
                <a:t>Startup</a:t>
              </a:r>
              <a:endParaRPr lang="zh-HK" altLang="en-US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615326" y="2637075"/>
            <a:ext cx="2476418" cy="2159526"/>
            <a:chOff x="6837752" y="2552746"/>
            <a:chExt cx="2476418" cy="2159526"/>
          </a:xfrm>
        </p:grpSpPr>
        <p:sp>
          <p:nvSpPr>
            <p:cNvPr id="130" name="Rectangle 129"/>
            <p:cNvSpPr/>
            <p:nvPr/>
          </p:nvSpPr>
          <p:spPr>
            <a:xfrm>
              <a:off x="7382408" y="3238412"/>
              <a:ext cx="1222040" cy="7898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marL="84138" indent="-84138">
                <a:buFont typeface="Arial" pitchFamily="34" charset="0"/>
                <a:buChar char="•"/>
              </a:pPr>
              <a:r>
                <a:rPr lang="en-US" altLang="zh-HK" sz="1200" dirty="0" smtClean="0">
                  <a:latin typeface="Times New Roman" pitchFamily="18" charset="0"/>
                  <a:cs typeface="Times New Roman" pitchFamily="18" charset="0"/>
                </a:rPr>
                <a:t>Tech. develop</a:t>
              </a:r>
            </a:p>
            <a:p>
              <a:pPr marL="84138" indent="-84138">
                <a:buFont typeface="Arial" pitchFamily="34" charset="0"/>
                <a:buChar char="•"/>
              </a:pPr>
              <a:r>
                <a:rPr lang="en-US" altLang="zh-HK" sz="1200" dirty="0" smtClean="0">
                  <a:latin typeface="Times New Roman" pitchFamily="18" charset="0"/>
                  <a:cs typeface="Times New Roman" pitchFamily="18" charset="0"/>
                </a:rPr>
                <a:t>Fund support</a:t>
              </a:r>
            </a:p>
            <a:p>
              <a:pPr marL="84138" indent="-84138">
                <a:buFont typeface="Arial" pitchFamily="34" charset="0"/>
                <a:buChar char="•"/>
              </a:pPr>
              <a:r>
                <a:rPr lang="en-US" altLang="zh-HK" sz="1200" dirty="0" smtClean="0">
                  <a:latin typeface="Times New Roman" pitchFamily="18" charset="0"/>
                  <a:cs typeface="Times New Roman" pitchFamily="18" charset="0"/>
                </a:rPr>
                <a:t>Team develop</a:t>
              </a:r>
            </a:p>
            <a:p>
              <a:endParaRPr lang="zh-HK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37752" y="323132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b="1" dirty="0" smtClean="0">
                  <a:latin typeface="Times New Roman" pitchFamily="18" charset="0"/>
                  <a:cs typeface="Times New Roman" pitchFamily="18" charset="0"/>
                </a:rPr>
                <a:t>RTM</a:t>
              </a:r>
              <a:endParaRPr lang="zh-HK" altLang="en-US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Right Arrow 131"/>
            <p:cNvSpPr/>
            <p:nvPr/>
          </p:nvSpPr>
          <p:spPr>
            <a:xfrm>
              <a:off x="6961999" y="3430467"/>
              <a:ext cx="420409" cy="20824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604447" y="3211137"/>
              <a:ext cx="70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b="1" dirty="0" smtClean="0">
                  <a:latin typeface="Times New Roman" pitchFamily="18" charset="0"/>
                  <a:cs typeface="Times New Roman" pitchFamily="18" charset="0"/>
                </a:rPr>
                <a:t>Talents</a:t>
              </a:r>
              <a:endParaRPr lang="zh-HK" altLang="en-US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Right Arrow 133"/>
            <p:cNvSpPr/>
            <p:nvPr/>
          </p:nvSpPr>
          <p:spPr>
            <a:xfrm rot="10800000">
              <a:off x="8599254" y="3424703"/>
              <a:ext cx="420409" cy="20824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35" name="Right Arrow 134"/>
            <p:cNvSpPr/>
            <p:nvPr/>
          </p:nvSpPr>
          <p:spPr>
            <a:xfrm rot="5400000">
              <a:off x="7783223" y="2926403"/>
              <a:ext cx="420409" cy="208240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7330601" y="2552746"/>
              <a:ext cx="14829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b="1" dirty="0" err="1" smtClean="0">
                  <a:latin typeface="Times New Roman" pitchFamily="18" charset="0"/>
                  <a:cs typeface="Times New Roman" pitchFamily="18" charset="0"/>
                </a:rPr>
                <a:t>Team+Idea+Fund</a:t>
              </a:r>
              <a:endParaRPr lang="zh-HK" altLang="en-US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Right Arrow 136"/>
            <p:cNvSpPr/>
            <p:nvPr/>
          </p:nvSpPr>
          <p:spPr>
            <a:xfrm rot="5400000">
              <a:off x="7801440" y="4168404"/>
              <a:ext cx="420409" cy="208240"/>
            </a:xfrm>
            <a:prstGeom prst="right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696204" y="4435273"/>
              <a:ext cx="72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b="1" dirty="0" smtClean="0">
                  <a:latin typeface="Times New Roman" pitchFamily="18" charset="0"/>
                  <a:cs typeface="Times New Roman" pitchFamily="18" charset="0"/>
                </a:rPr>
                <a:t>Startup</a:t>
              </a:r>
              <a:endParaRPr lang="zh-HK" altLang="en-US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44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itchFamily="18" charset="0"/>
                <a:cs typeface="Times New Roman" pitchFamily="18" charset="0"/>
              </a:rPr>
              <a:t>Thank you</a:t>
            </a:r>
            <a:endParaRPr lang="zh-CN" altLang="en-US" sz="88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ds-technologie.de/v4/media/dbmedia/bilder/473.produkt.detail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7412" l="1333" r="98167">
                        <a14:foregroundMark x1="92000" y1="19765" x2="92000" y2="19765"/>
                        <a14:foregroundMark x1="95333" y1="32235" x2="95333" y2="32235"/>
                        <a14:foregroundMark x1="97833" y1="34118" x2="97833" y2="34118"/>
                        <a14:foregroundMark x1="32333" y1="10824" x2="32333" y2="10824"/>
                        <a14:foregroundMark x1="66000" y1="93176" x2="66000" y2="93176"/>
                        <a14:foregroundMark x1="5167" y1="12471" x2="5167" y2="12471"/>
                        <a14:foregroundMark x1="14000" y1="8706" x2="14000" y2="8706"/>
                        <a14:foregroundMark x1="42000" y1="8000" x2="42000" y2="8000"/>
                        <a14:foregroundMark x1="98167" y1="36706" x2="98167" y2="36706"/>
                        <a14:foregroundMark x1="68667" y1="95529" x2="68667" y2="95529"/>
                        <a14:foregroundMark x1="66333" y1="96706" x2="66333" y2="96706"/>
                        <a14:foregroundMark x1="67500" y1="97412" x2="67500" y2="97412"/>
                        <a14:foregroundMark x1="1333" y1="17412" x2="1333" y2="17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" y="1556792"/>
            <a:ext cx="2881485" cy="20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76064" y="472514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n-US" altLang="zh-CN" sz="2800" dirty="0">
                <a:latin typeface="Calibri" pitchFamily="34" charset="0"/>
              </a:rPr>
              <a:t>Modeling and </a:t>
            </a:r>
            <a:r>
              <a:rPr lang="en-US" altLang="zh-CN" sz="2800" dirty="0" smtClean="0">
                <a:latin typeface="Calibri" pitchFamily="34" charset="0"/>
              </a:rPr>
              <a:t>analysis</a:t>
            </a:r>
            <a:endParaRPr lang="en-US" altLang="zh-CN" sz="2800" dirty="0">
              <a:latin typeface="Calibri" pitchFamily="34" charset="0"/>
            </a:endParaRPr>
          </a:p>
          <a:p>
            <a:pPr marL="457200" indent="-457200">
              <a:buBlip>
                <a:blip r:embed="rId4"/>
              </a:buBlip>
            </a:pPr>
            <a:r>
              <a:rPr lang="en-US" altLang="zh-CN" sz="2800" dirty="0">
                <a:latin typeface="Calibri" pitchFamily="34" charset="0"/>
              </a:rPr>
              <a:t>Synthesis and d</a:t>
            </a:r>
            <a:r>
              <a:rPr lang="en-US" altLang="zh-CN" sz="2800" dirty="0" smtClean="0">
                <a:latin typeface="Calibri" pitchFamily="34" charset="0"/>
              </a:rPr>
              <a:t>esign</a:t>
            </a:r>
          </a:p>
          <a:p>
            <a:pPr marL="457200" indent="-457200">
              <a:buBlip>
                <a:blip r:embed="rId4"/>
              </a:buBlip>
            </a:pPr>
            <a:r>
              <a:rPr lang="en-US" altLang="zh-CN" sz="2800" dirty="0" smtClean="0">
                <a:latin typeface="Calibri" pitchFamily="34" charset="0"/>
              </a:rPr>
              <a:t>…</a:t>
            </a:r>
            <a:endParaRPr lang="en-US" altLang="zh-CN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06" y="3538011"/>
            <a:ext cx="2890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libri" pitchFamily="34" charset="0"/>
              </a:rPr>
              <a:t>Sprint Z3 parallel module</a:t>
            </a:r>
            <a:endParaRPr lang="zh-CN" altLang="en-US" sz="2000" dirty="0">
              <a:latin typeface="Calibri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20688"/>
            <a:ext cx="9144000" cy="72008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5DD5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04800" y="613057"/>
            <a:ext cx="8686800" cy="72771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F. Machine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6" name="Picture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5" r="2519"/>
          <a:stretch/>
        </p:blipFill>
        <p:spPr bwMode="auto">
          <a:xfrm>
            <a:off x="3072347" y="1346833"/>
            <a:ext cx="2298779" cy="142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5" r="2519"/>
          <a:stretch/>
        </p:blipFill>
        <p:spPr bwMode="auto">
          <a:xfrm>
            <a:off x="3072348" y="1346833"/>
            <a:ext cx="2298779" cy="142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组合 47"/>
          <p:cNvGrpSpPr/>
          <p:nvPr/>
        </p:nvGrpSpPr>
        <p:grpSpPr>
          <a:xfrm>
            <a:off x="4167105" y="1346833"/>
            <a:ext cx="3078718" cy="1423184"/>
            <a:chOff x="2555777" y="1124744"/>
            <a:chExt cx="4050074" cy="1872208"/>
          </a:xfrm>
        </p:grpSpPr>
        <p:cxnSp>
          <p:nvCxnSpPr>
            <p:cNvPr id="49" name="直接连接符 48"/>
            <p:cNvCxnSpPr>
              <a:stCxn id="53" idx="3"/>
              <a:endCxn id="50" idx="1"/>
            </p:cNvCxnSpPr>
            <p:nvPr/>
          </p:nvCxnSpPr>
          <p:spPr>
            <a:xfrm flipV="1">
              <a:off x="2555777" y="2060848"/>
              <a:ext cx="1525748" cy="324055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50" name="Picture 1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526" y="1124744"/>
              <a:ext cx="2524325" cy="1872208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r="2464"/>
          <a:stretch/>
        </p:blipFill>
        <p:spPr bwMode="auto">
          <a:xfrm>
            <a:off x="5371126" y="1401571"/>
            <a:ext cx="1824329" cy="127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9"/>
          <a:stretch/>
        </p:blipFill>
        <p:spPr bwMode="auto">
          <a:xfrm>
            <a:off x="5326924" y="2936050"/>
            <a:ext cx="1915816" cy="12160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3" name="矩形 52"/>
          <p:cNvSpPr/>
          <p:nvPr/>
        </p:nvSpPr>
        <p:spPr>
          <a:xfrm>
            <a:off x="3236561" y="1948964"/>
            <a:ext cx="930544" cy="7115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371126" y="1729998"/>
            <a:ext cx="300553" cy="2433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302555" y="2037206"/>
            <a:ext cx="300553" cy="2433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5532108" y="3579180"/>
            <a:ext cx="300553" cy="2433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028191" y="3426871"/>
            <a:ext cx="300553" cy="2433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431989" y="3426871"/>
            <a:ext cx="300553" cy="2433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67657" y="3481609"/>
            <a:ext cx="300553" cy="2433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323840" y="4192897"/>
            <a:ext cx="191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Calibri" pitchFamily="34" charset="0"/>
                <a:ea typeface="Adobe 黑体 Std R" pitchFamily="34" charset="-122"/>
              </a:rPr>
              <a:t>Constant velocity joints</a:t>
            </a:r>
            <a:endParaRPr lang="zh-CN" altLang="en-US" dirty="0">
              <a:latin typeface="Calibri" pitchFamily="34" charset="0"/>
              <a:ea typeface="Adobe 黑体 Std R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671679" y="1401571"/>
            <a:ext cx="3367095" cy="1368446"/>
            <a:chOff x="4535057" y="1196752"/>
            <a:chExt cx="4429436" cy="1800200"/>
          </a:xfrm>
        </p:grpSpPr>
        <p:pic>
          <p:nvPicPr>
            <p:cNvPr id="65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93" y="1196752"/>
              <a:ext cx="1800200" cy="180020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6" name="直接连接符 65"/>
            <p:cNvCxnSpPr>
              <a:stCxn id="54" idx="3"/>
              <a:endCxn id="65" idx="1"/>
            </p:cNvCxnSpPr>
            <p:nvPr/>
          </p:nvCxnSpPr>
          <p:spPr>
            <a:xfrm>
              <a:off x="4535057" y="1788837"/>
              <a:ext cx="2629236" cy="3080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7417283" y="2936051"/>
            <a:ext cx="1621490" cy="1893650"/>
            <a:chOff x="5460553" y="2713962"/>
            <a:chExt cx="1621490" cy="1893650"/>
          </a:xfrm>
        </p:grpSpPr>
        <p:pic>
          <p:nvPicPr>
            <p:cNvPr id="68" name="Picture 3" descr="C:\Documents and Settings\eeuser\桌面\Simple_CV_Joint_animated.gif"/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642" y="2713962"/>
              <a:ext cx="1621401" cy="12160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5460553" y="3961281"/>
              <a:ext cx="1621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>
                  <a:latin typeface="Calibri" pitchFamily="34" charset="0"/>
                  <a:ea typeface="Adobe 黑体 Std R" pitchFamily="34" charset="-122"/>
                </a:rPr>
                <a:t>Rzeppa</a:t>
              </a:r>
              <a:r>
                <a:rPr lang="en-US" altLang="zh-CN" dirty="0" smtClean="0">
                  <a:latin typeface="Calibri" pitchFamily="34" charset="0"/>
                  <a:ea typeface="Adobe 黑体 Std R" pitchFamily="34" charset="-122"/>
                </a:rPr>
                <a:t> Joint (1929)</a:t>
              </a:r>
              <a:endParaRPr lang="zh-CN" altLang="en-US" dirty="0">
                <a:latin typeface="Calibri" pitchFamily="34" charset="0"/>
                <a:ea typeface="Adobe 黑体 Std R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06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TROY20WOO@EKEWUQOFUVWZY556" val="42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,amstext,amssymb,epsf,verbatim}&#10;\setlength{\textwidth}{6.5in}&#10;\begin{document}&#10;$x(t)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448"/>
  <p:tag name="BOXHEIGHT" val="328"/>
  <p:tag name="BOXFONT" val="10"/>
  <p:tag name="BOXWRAP" val="False"/>
  <p:tag name="WORKAROUNDTRANSPARENCYBUG" val="False"/>
  <p:tag name="ALLOWFONTSUBSTITUTION" val="False"/>
  <p:tag name="BITMAPFORMAT" val="pngmono"/>
  <p:tag name="ORIGWIDTH" val="37"/>
  <p:tag name="PICTUREFILESIZE" val="5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,amstext,amssymb,epsf,verbatim}&#10;\setlength{\textwidth}{6.5in}&#10;\begin{document}&#10;$v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448"/>
  <p:tag name="BOXHEIGHT" val="328"/>
  <p:tag name="BOXFONT" val="10"/>
  <p:tag name="BOXWRAP" val="False"/>
  <p:tag name="WORKAROUNDTRANSPARENCYBUG" val="False"/>
  <p:tag name="ALLOWFONTSUBSTITUTION" val="False"/>
  <p:tag name="BITMAPFORMAT" val="pngmono"/>
  <p:tag name="ORIGWIDTH" val="9.875"/>
  <p:tag name="PICTUREFILESIZE" val="25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,amstext,amssymb,epsf,verbatim}&#10;\setlength{\textwidth}{6.5in}&#10;\begin{document}&#10;$f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448"/>
  <p:tag name="BOXHEIGHT" val="328"/>
  <p:tag name="BOXFONT" val="10"/>
  <p:tag name="BOXWRAP" val="False"/>
  <p:tag name="WORKAROUNDTRANSPARENCYBUG" val="False"/>
  <p:tag name="ALLOWFONTSUBSTITUTION" val="False"/>
  <p:tag name="BITMAPFORMAT" val="pngmono"/>
  <p:tag name="ORIGWIDTH" val="10.75"/>
  <p:tag name="PICTUREFILESIZE" val="26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,amstext,amssymb,epsf,verbatim}&#10;\usepackage{color}&#10;\setlength{\textwidth}{6.5in}&#10;\begin{document}&#10;\color{red}&#10;$w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448"/>
  <p:tag name="BOXHEIGHT" val="328"/>
  <p:tag name="BOXFONT" val="10"/>
  <p:tag name="BOXWRAP" val="False"/>
  <p:tag name="WORKAROUNDTRANSPARENCYBUG" val="False"/>
  <p:tag name="ALLOWFONTSUBSTITUTION" val="False"/>
  <p:tag name="BITMAPFORMAT" val="png16m"/>
  <p:tag name="ORIGWIDTH" val="14.875"/>
  <p:tag name="PICTUREFILESIZE" val="460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solidFill>
          <a:schemeClr val="bg1"/>
        </a:solidFill>
        <a:ln w="190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b="0" i="1" dirty="0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3_Office 主题">
    <a:majorFont>
      <a:latin typeface=""/>
      <a:ea typeface=""/>
      <a:cs typeface=""/>
    </a:majorFont>
    <a:minorFont>
      <a:latin typeface="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8131</TotalTime>
  <Words>6971</Words>
  <Application>Microsoft Office PowerPoint</Application>
  <PresentationFormat>On-screen Show (4:3)</PresentationFormat>
  <Paragraphs>1426</Paragraphs>
  <Slides>81</Slides>
  <Notes>14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跋涉</vt:lpstr>
      <vt:lpstr>Visio</vt:lpstr>
      <vt:lpstr>Equation</vt:lpstr>
      <vt:lpstr>Worksheet</vt:lpstr>
      <vt:lpstr>PowerPoint Presentation</vt:lpstr>
      <vt:lpstr>Table of Contents</vt:lpstr>
      <vt:lpstr>PowerPoint Presentation</vt:lpstr>
      <vt:lpstr>A. Rigid Body Motion</vt:lpstr>
      <vt:lpstr>B. Robot Manipulators</vt:lpstr>
      <vt:lpstr>C. Robotic Hands</vt:lpstr>
      <vt:lpstr>D. Parallel Mechanisms</vt:lpstr>
      <vt:lpstr>E. Biomechanics</vt:lpstr>
      <vt:lpstr>F. Machine Design</vt:lpstr>
      <vt:lpstr>G. Tolerance Specifications and Inspection</vt:lpstr>
      <vt:lpstr>H. Workpiece Localization &amp; Robot Calibration</vt:lpstr>
      <vt:lpstr>PowerPoint Presentation</vt:lpstr>
      <vt:lpstr>A. Euclidean Geometry and Calculus on R^n</vt:lpstr>
      <vt:lpstr>B. Non-Euclidean Geometry</vt:lpstr>
      <vt:lpstr>C. “Geometric” Engineers</vt:lpstr>
      <vt:lpstr>D. Further Information</vt:lpstr>
      <vt:lpstr>PowerPoint Presentation</vt:lpstr>
      <vt:lpstr>3.1 Calculus on R^n (1685)</vt:lpstr>
      <vt:lpstr>3.1 Calculus on R^n (1685)</vt:lpstr>
      <vt:lpstr>Function minimization (differentiation)</vt:lpstr>
      <vt:lpstr>3.2 Differentiable Manifolds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Lie groups, Lie algebras and the exponential maps </vt:lpstr>
      <vt:lpstr> Lie groups, Lie algebras and the exponential maps </vt:lpstr>
      <vt:lpstr>PowerPoint Presentation</vt:lpstr>
      <vt:lpstr>PowerPoint Presentation</vt:lpstr>
      <vt:lpstr>PowerPoint Presentation</vt:lpstr>
      <vt:lpstr>Engineering classification of differentiable manifolds</vt:lpstr>
      <vt:lpstr>g) Riemannian manifolds (M,〈〈,〉〉) (Riemann 1854) </vt:lpstr>
      <vt:lpstr>g1) Geometric Control of Robot Manipulators</vt:lpstr>
      <vt:lpstr>g2) Newton-Euler Equations</vt:lpstr>
      <vt:lpstr>g3) Position/Force control of constrained manipulators</vt:lpstr>
      <vt:lpstr>g3) Position/Force control of constrained manipulators</vt:lpstr>
      <vt:lpstr>g4) Multi-fingered grasp and manipulations</vt:lpstr>
      <vt:lpstr>g4) Multi-fingered grasp and manipulations</vt:lpstr>
      <vt:lpstr>h1) Geometric approach to robot kinematics </vt:lpstr>
      <vt:lpstr>h2) Coordinate invariant algorithms of open chain manipulators</vt:lpstr>
      <vt:lpstr>h3) Nonholonomic motion planning of a falling cat</vt:lpstr>
      <vt:lpstr>i) Homogeneous Spaces</vt:lpstr>
      <vt:lpstr>i1) Symmetric workpiece localization</vt:lpstr>
      <vt:lpstr>i2) Task space of five-axes machining</vt:lpstr>
      <vt:lpstr>i3) Tolerance formulation and verification</vt:lpstr>
      <vt:lpstr>i3) Tolerance formulation and verification</vt:lpstr>
      <vt:lpstr>i3) Tolerance formulation and verification</vt:lpstr>
      <vt:lpstr>i3) Tolerance formulation and verification</vt:lpstr>
      <vt:lpstr>j) Parallel mechanism Synthesis</vt:lpstr>
      <vt:lpstr>PowerPoint Presentation</vt:lpstr>
      <vt:lpstr>a) The first startup: Googol Technology (固高科技)</vt:lpstr>
      <vt:lpstr>a) The first startup: Googol Technology (固高科技)</vt:lpstr>
      <vt:lpstr>a) The first startup: Googol Technology (固高科技)</vt:lpstr>
      <vt:lpstr>a) The first startup: Googol Technology (固高科技)</vt:lpstr>
      <vt:lpstr>a) The first startup: Googol Technology (固高科技)</vt:lpstr>
      <vt:lpstr>b) Reform the  Curriculum</vt:lpstr>
      <vt:lpstr>b) Reform the  Curriculum</vt:lpstr>
      <vt:lpstr>b) Reform the  Curriculum</vt:lpstr>
      <vt:lpstr>c) Another startup: DJI Innovation (www.dji.com)</vt:lpstr>
      <vt:lpstr>大疆——The Future of Possible</vt:lpstr>
      <vt:lpstr>大疆——社会效应</vt:lpstr>
      <vt:lpstr>PowerPoint Presentation</vt:lpstr>
      <vt:lpstr> </vt:lpstr>
      <vt:lpstr>粤港机器人产学研体系</vt:lpstr>
      <vt:lpstr>PowerPoint Presentation</vt:lpstr>
      <vt:lpstr>5.1. Major Milestones of Industrial Robots</vt:lpstr>
      <vt:lpstr>2. A Grand New Opportunity for Industrial Robots</vt:lpstr>
      <vt:lpstr>5.2. A Grand New Opportunity for Industrial Robots</vt:lpstr>
      <vt:lpstr>5.2 A Grand New Opportunity for Industrial Robots</vt:lpstr>
      <vt:lpstr>5.2 A Grand New Opportunity for Industrial Robots</vt:lpstr>
      <vt:lpstr>5.2 A Grand New Opportunity for Industrial Robots</vt:lpstr>
      <vt:lpstr>Silicon Valley vs Shengang Bay</vt:lpstr>
      <vt:lpstr>PowerPoint Presentation</vt:lpstr>
      <vt:lpstr>Strategy and Implementation</vt:lpstr>
      <vt:lpstr>Strategy and Implementation</vt:lpstr>
      <vt:lpstr>The HKUST Robotics Institute</vt:lpstr>
      <vt:lpstr>PowerPoint Presentation</vt:lpstr>
      <vt:lpstr>The Robotics Startup Center at Songshan Lake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Troy Woo</dc:creator>
  <cp:lastModifiedBy>ECE</cp:lastModifiedBy>
  <cp:revision>553</cp:revision>
  <dcterms:created xsi:type="dcterms:W3CDTF">2012-11-27T07:34:02Z</dcterms:created>
  <dcterms:modified xsi:type="dcterms:W3CDTF">2014-03-01T08:16:42Z</dcterms:modified>
</cp:coreProperties>
</file>